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olors2.xml" ContentType="application/vnd.ms-office.chartcolorstyle+xml"/>
  <Override PartName="/ppt/charts/style2.xml" ContentType="application/vnd.ms-office.chartstyle+xml"/>
  <Override PartName="/ppt/charts/chart3.xml" ContentType="application/vnd.openxmlformats-officedocument.drawingml.chart+xml"/>
  <Override PartName="/ppt/charts/chart2.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4"/>
  </p:sldMasterIdLst>
  <p:notesMasterIdLst>
    <p:notesMasterId r:id="rId15"/>
  </p:notesMasterIdLst>
  <p:handoutMasterIdLst>
    <p:handoutMasterId r:id="rId16"/>
  </p:handoutMasterIdLst>
  <p:sldIdLst>
    <p:sldId id="330" r:id="rId5"/>
    <p:sldId id="2076137846" r:id="rId6"/>
    <p:sldId id="2076137844" r:id="rId7"/>
    <p:sldId id="349" r:id="rId8"/>
    <p:sldId id="1061" r:id="rId9"/>
    <p:sldId id="2076137843" r:id="rId10"/>
    <p:sldId id="343" r:id="rId11"/>
    <p:sldId id="2076137845" r:id="rId12"/>
    <p:sldId id="2076137847" r:id="rId13"/>
    <p:sldId id="33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12" userDrawn="1">
          <p15:clr>
            <a:srgbClr val="A4A3A4"/>
          </p15:clr>
        </p15:guide>
        <p15:guide id="5" pos="3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F1"/>
    <a:srgbClr val="F58021"/>
    <a:srgbClr val="EE1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80" autoAdjust="0"/>
    <p:restoredTop sz="94660"/>
  </p:normalViewPr>
  <p:slideViewPr>
    <p:cSldViewPr snapToGrid="0" showGuides="1">
      <p:cViewPr varScale="1">
        <p:scale>
          <a:sx n="63" d="100"/>
          <a:sy n="63" d="100"/>
        </p:scale>
        <p:origin x="436" y="64"/>
      </p:cViewPr>
      <p:guideLst>
        <p:guide pos="3840"/>
        <p:guide orient="horz" pos="2112"/>
        <p:guide pos="336"/>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63" d="100"/>
          <a:sy n="63" d="100"/>
        </p:scale>
        <p:origin x="2280"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lumMod val="50000"/>
                <a:lumOff val="50000"/>
              </a:schemeClr>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8D74-4D20-BE4F-87B3EE3B6E6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Transportation</c:v>
                </c:pt>
                <c:pt idx="1">
                  <c:v>Electric Power</c:v>
                </c:pt>
                <c:pt idx="2">
                  <c:v>Industry</c:v>
                </c:pt>
                <c:pt idx="3">
                  <c:v>Agriculture</c:v>
                </c:pt>
                <c:pt idx="4">
                  <c:v>Commercial</c:v>
                </c:pt>
                <c:pt idx="5">
                  <c:v>Residential</c:v>
                </c:pt>
              </c:strCache>
            </c:strRef>
          </c:cat>
          <c:val>
            <c:numRef>
              <c:f>Sheet1!$B$2:$B$7</c:f>
              <c:numCache>
                <c:formatCode>0.0%</c:formatCode>
                <c:ptCount val="6"/>
                <c:pt idx="0">
                  <c:v>0.28999999999999998</c:v>
                </c:pt>
                <c:pt idx="1">
                  <c:v>0.28000000000000003</c:v>
                </c:pt>
                <c:pt idx="2">
                  <c:v>0.22</c:v>
                </c:pt>
                <c:pt idx="3">
                  <c:v>0.09</c:v>
                </c:pt>
                <c:pt idx="4">
                  <c:v>6.5000000000000002E-2</c:v>
                </c:pt>
                <c:pt idx="5">
                  <c:v>5.1999999999999998E-2</c:v>
                </c:pt>
              </c:numCache>
            </c:numRef>
          </c:val>
          <c:extLst>
            <c:ext xmlns:c16="http://schemas.microsoft.com/office/drawing/2014/chart" uri="{C3380CC4-5D6E-409C-BE32-E72D297353CC}">
              <c16:uniqueId val="{00000002-8D74-4D20-BE4F-87B3EE3B6E62}"/>
            </c:ext>
          </c:extLst>
        </c:ser>
        <c:dLbls>
          <c:showLegendKey val="0"/>
          <c:showVal val="0"/>
          <c:showCatName val="0"/>
          <c:showSerName val="0"/>
          <c:showPercent val="0"/>
          <c:showBubbleSize val="0"/>
        </c:dLbls>
        <c:gapWidth val="50"/>
        <c:overlap val="-27"/>
        <c:axId val="1304454847"/>
        <c:axId val="1448905983"/>
      </c:barChart>
      <c:catAx>
        <c:axId val="130445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197" b="1" i="0" u="none" strike="noStrike" kern="1200" baseline="0">
                <a:solidFill>
                  <a:schemeClr val="tx1"/>
                </a:solidFill>
                <a:latin typeface="+mn-lt"/>
                <a:ea typeface="+mn-ea"/>
                <a:cs typeface="+mn-cs"/>
              </a:defRPr>
            </a:pPr>
            <a:endParaRPr lang="en-US"/>
          </a:p>
        </c:txPr>
        <c:crossAx val="1448905983"/>
        <c:crosses val="autoZero"/>
        <c:auto val="1"/>
        <c:lblAlgn val="ctr"/>
        <c:lblOffset val="100"/>
        <c:noMultiLvlLbl val="0"/>
      </c:catAx>
      <c:valAx>
        <c:axId val="1448905983"/>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304454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776119402985072E-2"/>
          <c:y val="4.4198895027624308E-2"/>
          <c:w val="0.93034825870646765"/>
          <c:h val="0.92817679558011046"/>
        </c:manualLayout>
      </c:layout>
      <c:barChart>
        <c:barDir val="bar"/>
        <c:grouping val="stacked"/>
        <c:varyColors val="0"/>
        <c:ser>
          <c:idx val="0"/>
          <c:order val="0"/>
          <c:tx>
            <c:strRef>
              <c:f>Sheet1!$B$1</c:f>
              <c:strCache>
                <c:ptCount val="1"/>
              </c:strCache>
            </c:strRef>
          </c:tx>
          <c:spPr>
            <a:solidFill>
              <a:schemeClr val="tx1">
                <a:lumMod val="75000"/>
                <a:lumOff val="25000"/>
              </a:schemeClr>
            </a:solidFill>
            <a:ln w="10160">
              <a:noFill/>
            </a:ln>
          </c:spPr>
          <c:invertIfNegative val="0"/>
          <c:dPt>
            <c:idx val="0"/>
            <c:invertIfNegative val="0"/>
            <c:bubble3D val="0"/>
            <c:extLst>
              <c:ext xmlns:c16="http://schemas.microsoft.com/office/drawing/2014/chart" uri="{C3380CC4-5D6E-409C-BE32-E72D297353CC}">
                <c16:uniqueId val="{00000002-5E34-4CBC-A990-C28C04D6F933}"/>
              </c:ext>
            </c:extLst>
          </c:dPt>
          <c:dPt>
            <c:idx val="1"/>
            <c:invertIfNegative val="0"/>
            <c:bubble3D val="0"/>
            <c:extLst>
              <c:ext xmlns:c16="http://schemas.microsoft.com/office/drawing/2014/chart" uri="{C3380CC4-5D6E-409C-BE32-E72D297353CC}">
                <c16:uniqueId val="{00000001-5E34-4CBC-A990-C28C04D6F933}"/>
              </c:ext>
            </c:extLst>
          </c:dPt>
          <c:dPt>
            <c:idx val="2"/>
            <c:invertIfNegative val="0"/>
            <c:bubble3D val="0"/>
            <c:extLst>
              <c:ext xmlns:c16="http://schemas.microsoft.com/office/drawing/2014/chart" uri="{C3380CC4-5D6E-409C-BE32-E72D297353CC}">
                <c16:uniqueId val="{00000000-5E34-4CBC-A990-C28C04D6F933}"/>
              </c:ext>
            </c:extLst>
          </c:dPt>
          <c:cat>
            <c:numRef>
              <c:f>Sheet1!$A$2:$A$4</c:f>
              <c:numCache>
                <c:formatCode>General</c:formatCode>
                <c:ptCount val="3"/>
              </c:numCache>
            </c:numRef>
          </c:cat>
          <c:val>
            <c:numRef>
              <c:f>Sheet1!$B$2:$B$4</c:f>
              <c:numCache>
                <c:formatCode>General</c:formatCode>
                <c:ptCount val="3"/>
                <c:pt idx="0">
                  <c:v>1.7000000000001934</c:v>
                </c:pt>
                <c:pt idx="1">
                  <c:v>3.6000000000004091</c:v>
                </c:pt>
                <c:pt idx="2">
                  <c:v>7.100000000000807</c:v>
                </c:pt>
              </c:numCache>
            </c:numRef>
          </c:val>
          <c:extLst>
            <c:ext xmlns:c16="http://schemas.microsoft.com/office/drawing/2014/chart" uri="{C3380CC4-5D6E-409C-BE32-E72D297353CC}">
              <c16:uniqueId val="{00000003-5E34-4CBC-A990-C28C04D6F933}"/>
            </c:ext>
          </c:extLst>
        </c:ser>
        <c:dLbls>
          <c:showLegendKey val="0"/>
          <c:showVal val="0"/>
          <c:showCatName val="0"/>
          <c:showSerName val="0"/>
          <c:showPercent val="0"/>
          <c:showBubbleSize val="0"/>
        </c:dLbls>
        <c:gapWidth val="80"/>
        <c:overlap val="100"/>
        <c:axId val="329711616"/>
        <c:axId val="329713152"/>
      </c:barChart>
      <c:catAx>
        <c:axId val="329711616"/>
        <c:scaling>
          <c:orientation val="maxMin"/>
        </c:scaling>
        <c:delete val="0"/>
        <c:axPos val="l"/>
        <c:numFmt formatCode="General" sourceLinked="1"/>
        <c:majorTickMark val="none"/>
        <c:minorTickMark val="none"/>
        <c:tickLblPos val="none"/>
        <c:spPr>
          <a:ln w="5080">
            <a:solidFill>
              <a:schemeClr val="tx1"/>
            </a:solidFill>
            <a:prstDash val="solid"/>
          </a:ln>
        </c:spPr>
        <c:crossAx val="329713152"/>
        <c:crossesAt val="0"/>
        <c:auto val="1"/>
        <c:lblAlgn val="ctr"/>
        <c:lblOffset val="100"/>
        <c:tickLblSkip val="1"/>
        <c:tickMarkSkip val="1"/>
        <c:noMultiLvlLbl val="0"/>
      </c:catAx>
      <c:valAx>
        <c:axId val="329713152"/>
        <c:scaling>
          <c:orientation val="minMax"/>
          <c:max val="7.1"/>
          <c:min val="0"/>
        </c:scaling>
        <c:delete val="0"/>
        <c:axPos val="t"/>
        <c:numFmt formatCode="General" sourceLinked="1"/>
        <c:majorTickMark val="none"/>
        <c:minorTickMark val="none"/>
        <c:tickLblPos val="none"/>
        <c:spPr>
          <a:ln w="2540">
            <a:noFill/>
          </a:ln>
        </c:spPr>
        <c:crossAx val="329711616"/>
        <c:crosses val="autoZero"/>
        <c:crossBetween val="between"/>
      </c:valAx>
      <c:spPr>
        <a:noFill/>
        <a:ln w="10160">
          <a:noFill/>
        </a:ln>
      </c:spPr>
    </c:plotArea>
    <c:plotVisOnly val="1"/>
    <c:dispBlanksAs val="gap"/>
    <c:showDLblsOverMax val="0"/>
  </c:chart>
  <c:spPr>
    <a:noFill/>
    <a:ln>
      <a:noFill/>
    </a:ln>
  </c:spPr>
  <c:txPr>
    <a:bodyPr/>
    <a:lstStyle/>
    <a:p>
      <a:pPr>
        <a:defRPr sz="480" b="1" i="0" u="none" strike="noStrike" baseline="0">
          <a:solidFill>
            <a:schemeClr val="tx1"/>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1-3325-44D1-B414-EF844BE7D827}"/>
              </c:ext>
            </c:extLst>
          </c:dPt>
          <c:cat>
            <c:strRef>
              <c:f>Sheet1!$A$2:$A$5</c:f>
              <c:strCache>
                <c:ptCount val="4"/>
                <c:pt idx="0">
                  <c:v>Typical gasoline car</c:v>
                </c:pt>
                <c:pt idx="1">
                  <c:v>EV charged on Xcel Energy system, 2018</c:v>
                </c:pt>
                <c:pt idx="2">
                  <c:v>EV charged on Xcel Energy system, 2030</c:v>
                </c:pt>
                <c:pt idx="3">
                  <c:v>EV charged on 100% renewable energy</c:v>
                </c:pt>
              </c:strCache>
            </c:strRef>
          </c:cat>
          <c:val>
            <c:numRef>
              <c:f>Sheet1!$B$2:$B$5</c:f>
              <c:numCache>
                <c:formatCode>General</c:formatCode>
                <c:ptCount val="4"/>
                <c:pt idx="0">
                  <c:v>4.8</c:v>
                </c:pt>
                <c:pt idx="1">
                  <c:v>1.9</c:v>
                </c:pt>
                <c:pt idx="2" formatCode="#,##0">
                  <c:v>1</c:v>
                </c:pt>
                <c:pt idx="3">
                  <c:v>0</c:v>
                </c:pt>
              </c:numCache>
            </c:numRef>
          </c:val>
          <c:extLst>
            <c:ext xmlns:c16="http://schemas.microsoft.com/office/drawing/2014/chart" uri="{C3380CC4-5D6E-409C-BE32-E72D297353CC}">
              <c16:uniqueId val="{00000000-3325-44D1-B414-EF844BE7D827}"/>
            </c:ext>
          </c:extLst>
        </c:ser>
        <c:dLbls>
          <c:showLegendKey val="0"/>
          <c:showVal val="0"/>
          <c:showCatName val="0"/>
          <c:showSerName val="0"/>
          <c:showPercent val="0"/>
          <c:showBubbleSize val="0"/>
        </c:dLbls>
        <c:gapWidth val="150"/>
        <c:overlap val="100"/>
        <c:axId val="1753576015"/>
        <c:axId val="1566871951"/>
      </c:barChart>
      <c:catAx>
        <c:axId val="175357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6871951"/>
        <c:crosses val="autoZero"/>
        <c:auto val="1"/>
        <c:lblAlgn val="ctr"/>
        <c:lblOffset val="100"/>
        <c:noMultiLvlLbl val="0"/>
      </c:catAx>
      <c:valAx>
        <c:axId val="1566871951"/>
        <c:scaling>
          <c:orientation val="minMax"/>
        </c:scaling>
        <c:delete val="1"/>
        <c:axPos val="l"/>
        <c:numFmt formatCode="General" sourceLinked="1"/>
        <c:majorTickMark val="none"/>
        <c:minorTickMark val="none"/>
        <c:tickLblPos val="nextTo"/>
        <c:crossAx val="1753576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ACEB53-5BA8-46A7-81D4-9FF242D7EE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E52187-C9D3-4B7B-A9DA-887D783C16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3A0E5F-62CE-4E14-B529-F1924AC4D3CF}" type="datetimeFigureOut">
              <a:rPr lang="en-US" smtClean="0"/>
              <a:t>11/15/2021</a:t>
            </a:fld>
            <a:endParaRPr lang="en-US"/>
          </a:p>
        </p:txBody>
      </p:sp>
      <p:sp>
        <p:nvSpPr>
          <p:cNvPr id="4" name="Footer Placeholder 3">
            <a:extLst>
              <a:ext uri="{FF2B5EF4-FFF2-40B4-BE49-F238E27FC236}">
                <a16:creationId xmlns:a16="http://schemas.microsoft.com/office/drawing/2014/main" id="{AFBB4CA0-4101-496F-B5ED-AFD8ABC1B4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9CEE22-8B24-4655-B3EB-AD69998308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019F26-1160-42DF-9BE6-BBFA0E4254A2}" type="slidenum">
              <a:rPr lang="en-US" smtClean="0"/>
              <a:t>‹#›</a:t>
            </a:fld>
            <a:endParaRPr lang="en-US"/>
          </a:p>
        </p:txBody>
      </p:sp>
    </p:spTree>
    <p:extLst>
      <p:ext uri="{BB962C8B-B14F-4D97-AF65-F5344CB8AC3E}">
        <p14:creationId xmlns:p14="http://schemas.microsoft.com/office/powerpoint/2010/main" val="1561288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680B0-DEBF-48DD-94F5-A86A21A718C6}"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06DDE-29FC-4B57-8A48-F4DCA5C5654D}" type="slidenum">
              <a:rPr lang="en-US" smtClean="0"/>
              <a:t>‹#›</a:t>
            </a:fld>
            <a:endParaRPr lang="en-US"/>
          </a:p>
        </p:txBody>
      </p:sp>
    </p:spTree>
    <p:extLst>
      <p:ext uri="{BB962C8B-B14F-4D97-AF65-F5344CB8AC3E}">
        <p14:creationId xmlns:p14="http://schemas.microsoft.com/office/powerpoint/2010/main" val="4284927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696913"/>
            <a:ext cx="4630737" cy="2605087"/>
          </a:xfrm>
        </p:spPr>
      </p:sp>
      <p:sp>
        <p:nvSpPr>
          <p:cNvPr id="3" name="Notes Placeholder 2"/>
          <p:cNvSpPr>
            <a:spLocks noGrp="1"/>
          </p:cNvSpPr>
          <p:nvPr>
            <p:ph type="body" idx="1"/>
          </p:nvPr>
        </p:nvSpPr>
        <p:spPr/>
        <p:txBody>
          <a:bodyPr/>
          <a:lstStyle/>
          <a:p>
            <a:r>
              <a:rPr lang="en-US" b="1" dirty="0"/>
              <a:t>Assumes an average of [$2.88 per gallon] based upon driving 11,500 miles.   NPV - $800 per vehicle, per year</a:t>
            </a:r>
          </a:p>
          <a:p>
            <a:endParaRPr lang="en-US" b="1" dirty="0"/>
          </a:p>
          <a:p>
            <a:r>
              <a:rPr lang="en-US" b="1" dirty="0"/>
              <a:t>Kevin and Nadia</a:t>
            </a:r>
          </a:p>
          <a:p>
            <a:endParaRPr lang="en-US" b="1" dirty="0"/>
          </a:p>
          <a:p>
            <a:pPr marL="228600" indent="-228600">
              <a:buAutoNum type="arabicPeriod"/>
            </a:pPr>
            <a:r>
              <a:rPr lang="en-US" b="1" dirty="0"/>
              <a:t>Kevin:  These framework pillars show how we will ready our system and programs to attract and support 2 million EVs – not only do we provide the clean power for the cars, but we uniquely hold several other pieces of the puzzle to achieve the goal…</a:t>
            </a:r>
          </a:p>
          <a:p>
            <a:endParaRPr lang="en-US" b="1" dirty="0"/>
          </a:p>
          <a:p>
            <a:pPr marL="228600" indent="-228600">
              <a:buAutoNum type="arabicPeriod" startAt="2"/>
            </a:pPr>
            <a:r>
              <a:rPr lang="en-US" b="1" dirty="0"/>
              <a:t>Nadia:  Increasing adoption will require partnerships – with our states, communities, customers and commercial parties, like the OEMs. The OpCo teams have put together high-level stakeholder plans (outlined in the appendix) to secure key partners in their footprints. Innovative customer programs on the residential and C&amp;I side are central to attracting more customers to go electric.</a:t>
            </a:r>
          </a:p>
          <a:p>
            <a:endParaRPr lang="en-US" b="1" dirty="0"/>
          </a:p>
          <a:p>
            <a:pPr marL="228600" indent="-228600">
              <a:buAutoNum type="arabicPeriod" startAt="3"/>
            </a:pPr>
            <a:r>
              <a:rPr lang="en-US" b="1" dirty="0"/>
              <a:t>Nadia:  Getting our system ready and making the needed investments and connections – both traditional forms and behind the meter opportunities, are plan cornerstones.  Not only do we need to do this, but we must deliver with excellence to delight our customers with easy connections and programs that make going electric a no-brainer.   I’ll turn it over to Kevin to discuss our role in more detail.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1321C-4878-4589-BDB1-93389593E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85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757203" cy="3600450"/>
          </a:xfrm>
        </p:spPr>
        <p:txBody>
          <a:bodyPr/>
          <a:lstStyle/>
          <a:p>
            <a:pPr marL="171450" indent="-171450">
              <a:lnSpc>
                <a:spcPct val="95000"/>
              </a:lnSpc>
              <a:spcBef>
                <a:spcPts val="600"/>
              </a:spcBef>
              <a:buFont typeface="Arial" panose="020B0604020202020204" pitchFamily="34" charset="0"/>
              <a:buChar char="•"/>
            </a:pPr>
            <a:r>
              <a:rPr lang="en-US" dirty="0"/>
              <a:t>We established a vision to power 1.5 million EVs across the areas we serve by 2030, </a:t>
            </a:r>
            <a:r>
              <a:rPr lang="en-US" dirty="0">
                <a:latin typeface="Arial" panose="020B0604020202020204" pitchFamily="34" charset="0"/>
                <a:cs typeface="Arial" panose="020B0604020202020204" pitchFamily="34" charset="0"/>
              </a:rPr>
              <a:t>replacing gas-powered models - That’s </a:t>
            </a:r>
            <a:r>
              <a:rPr lang="en-US" b="1" dirty="0">
                <a:latin typeface="Arial" panose="020B0604020202020204" pitchFamily="34" charset="0"/>
                <a:cs typeface="Arial" panose="020B0604020202020204" pitchFamily="34" charset="0"/>
              </a:rPr>
              <a:t>20% of all vehicles</a:t>
            </a:r>
            <a:r>
              <a:rPr lang="en-US" dirty="0">
                <a:latin typeface="Arial" panose="020B0604020202020204" pitchFamily="34" charset="0"/>
                <a:cs typeface="Arial" panose="020B0604020202020204" pitchFamily="34" charset="0"/>
              </a:rPr>
              <a:t>, a </a:t>
            </a:r>
            <a:r>
              <a:rPr lang="en-US" b="1" dirty="0">
                <a:latin typeface="Arial" panose="020B0604020202020204" pitchFamily="34" charset="0"/>
                <a:cs typeface="Arial" panose="020B0604020202020204" pitchFamily="34" charset="0"/>
              </a:rPr>
              <a:t>30-fold</a:t>
            </a:r>
            <a:r>
              <a:rPr lang="en-US" dirty="0">
                <a:latin typeface="Arial" panose="020B0604020202020204" pitchFamily="34" charset="0"/>
                <a:cs typeface="Arial" panose="020B0604020202020204" pitchFamily="34" charset="0"/>
              </a:rPr>
              <a:t> increase in </a:t>
            </a:r>
            <a:r>
              <a:rPr lang="en-US" dirty="0" err="1">
                <a:latin typeface="Arial" panose="020B0604020202020204" pitchFamily="34" charset="0"/>
                <a:cs typeface="Arial" panose="020B0604020202020204" pitchFamily="34" charset="0"/>
              </a:rPr>
              <a:t>Evs</a:t>
            </a:r>
            <a:endParaRPr lang="en-US" dirty="0">
              <a:latin typeface="Arial" panose="020B0604020202020204" pitchFamily="34" charset="0"/>
              <a:cs typeface="Arial" panose="020B0604020202020204" pitchFamily="34" charset="0"/>
            </a:endParaRPr>
          </a:p>
          <a:p>
            <a:pPr marL="171450" indent="-171450">
              <a:lnSpc>
                <a:spcPct val="95000"/>
              </a:lnSpc>
              <a:spcBef>
                <a:spcPts val="600"/>
              </a:spcBef>
              <a:buFont typeface="Arial" panose="020B0604020202020204" pitchFamily="34" charset="0"/>
              <a:buChar char="•"/>
            </a:pPr>
            <a:r>
              <a:rPr lang="en-US" sz="1400" b="1" dirty="0">
                <a:latin typeface="Arial" panose="020B0604020202020204" pitchFamily="34" charset="0"/>
                <a:cs typeface="Arial" panose="020B0604020202020204" pitchFamily="34" charset="0"/>
              </a:rPr>
              <a:t>$1 BILLION </a:t>
            </a:r>
            <a:r>
              <a:rPr lang="en-US" dirty="0">
                <a:latin typeface="Arial" panose="020B0604020202020204" pitchFamily="34" charset="0"/>
                <a:cs typeface="Arial" panose="020B0604020202020204" pitchFamily="34" charset="0"/>
              </a:rPr>
              <a:t>In customer fuel savings annually by 2030. An EV would cost </a:t>
            </a:r>
            <a:r>
              <a:rPr lang="en-US" b="1" dirty="0">
                <a:latin typeface="Arial" panose="020B0604020202020204" pitchFamily="34" charset="0"/>
                <a:cs typeface="Arial" panose="020B0604020202020204" pitchFamily="34" charset="0"/>
              </a:rPr>
              <a:t>$700 less per year </a:t>
            </a:r>
            <a:r>
              <a:rPr lang="en-US" dirty="0">
                <a:latin typeface="Arial" panose="020B0604020202020204" pitchFamily="34" charset="0"/>
                <a:cs typeface="Arial" panose="020B0604020202020204" pitchFamily="34" charset="0"/>
              </a:rPr>
              <a:t>to fuel than a gas-powered car</a:t>
            </a:r>
            <a:endParaRPr lang="en-US" dirty="0"/>
          </a:p>
          <a:p>
            <a:pPr marL="171450" indent="-171450">
              <a:buFont typeface="Arial" panose="020B0604020202020204" pitchFamily="34" charset="0"/>
              <a:buChar char="•"/>
            </a:pPr>
            <a:r>
              <a:rPr lang="en-US" dirty="0"/>
              <a:t>Through new electric vehicle customer programs and charging infrastructure, we will expand our clean energy leadership to transportation, developing innovative partnerships with our communities, customers and others. The vision means that 20% of all vehicles in the areas we serve would be replaced with electric vehicles by 2030.</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$1 OR LESS PER GALLON </a:t>
            </a:r>
            <a:r>
              <a:rPr lang="en-US" dirty="0">
                <a:latin typeface="Arial" panose="020B0604020202020204" pitchFamily="34" charset="0"/>
                <a:cs typeface="Arial" panose="020B0604020202020204" pitchFamily="34" charset="0"/>
              </a:rPr>
              <a:t>To drive an EV when charged with Xcel Energy’s low, off-peak electricity prices</a:t>
            </a:r>
          </a:p>
          <a:p>
            <a:pPr marL="171450" indent="-171450">
              <a:buFont typeface="Arial" panose="020B0604020202020204" pitchFamily="34" charset="0"/>
              <a:buChar char="•"/>
            </a:pPr>
            <a:r>
              <a:rPr lang="en-US" sz="1400" b="1" dirty="0">
                <a:latin typeface="Arial" panose="020B0604020202020204" pitchFamily="34" charset="0"/>
                <a:cs typeface="Arial" panose="020B0604020202020204" pitchFamily="34" charset="0"/>
              </a:rPr>
              <a:t>5 MILLION TONS OF CARBON EMISSIONS </a:t>
            </a:r>
            <a:r>
              <a:rPr lang="en-US" dirty="0">
                <a:latin typeface="Arial" panose="020B0604020202020204" pitchFamily="34" charset="0"/>
                <a:cs typeface="Arial" panose="020B0604020202020204" pitchFamily="34" charset="0"/>
              </a:rPr>
              <a:t>Eliminated annually by 2030 with our clean energy that’s about </a:t>
            </a:r>
            <a:r>
              <a:rPr lang="en-US" b="1" dirty="0">
                <a:latin typeface="Arial" panose="020B0604020202020204" pitchFamily="34" charset="0"/>
                <a:cs typeface="Arial" panose="020B0604020202020204" pitchFamily="34" charset="0"/>
              </a:rPr>
              <a:t>3 tons of carbon reduction </a:t>
            </a:r>
            <a:r>
              <a:rPr lang="en-US" dirty="0">
                <a:latin typeface="Arial" panose="020B0604020202020204" pitchFamily="34" charset="0"/>
                <a:cs typeface="Arial" panose="020B0604020202020204" pitchFamily="34" charset="0"/>
              </a:rPr>
              <a:t>per vehicle</a:t>
            </a:r>
            <a:endParaRPr lang="en-US" dirty="0"/>
          </a:p>
          <a:p>
            <a:endParaRPr lang="en-US" dirty="0"/>
          </a:p>
          <a:p>
            <a:r>
              <a:rPr lang="en-US" dirty="0"/>
              <a:t>With 30 times more EVs on the road than today, we can:</a:t>
            </a:r>
          </a:p>
          <a:p>
            <a:r>
              <a:rPr lang="en-US" dirty="0"/>
              <a:t>• Help cut carbon emissions</a:t>
            </a:r>
          </a:p>
          <a:p>
            <a:r>
              <a:rPr lang="en-US" dirty="0"/>
              <a:t>• Lower fuel and maintenance costs for EV drivers</a:t>
            </a:r>
          </a:p>
          <a:p>
            <a:r>
              <a:rPr lang="en-US" dirty="0"/>
              <a:t>• Keep bills low for all customers</a:t>
            </a:r>
          </a:p>
          <a:p>
            <a:endParaRPr lang="en-US" dirty="0"/>
          </a:p>
          <a:p>
            <a:r>
              <a:rPr lang="en-US" dirty="0"/>
              <a:t>Our EV vision will allow everyone in the communities we serve to experience the benefits of electric transportation and improved air quality.</a:t>
            </a:r>
          </a:p>
          <a:p>
            <a:endParaRPr lang="en-US" dirty="0"/>
          </a:p>
        </p:txBody>
      </p:sp>
      <p:sp>
        <p:nvSpPr>
          <p:cNvPr id="4" name="Footer Placeholder 3"/>
          <p:cNvSpPr>
            <a:spLocks noGrp="1"/>
          </p:cNvSpPr>
          <p:nvPr>
            <p:ph type="ftr" sz="quarter" idx="4"/>
          </p:nvPr>
        </p:nvSpPr>
        <p:spPr/>
        <p:txBody>
          <a:bodyPr/>
          <a:lstStyle/>
          <a:p>
            <a:r>
              <a:rPr lang="en-US"/>
              <a:t>© </a:t>
            </a:r>
            <a:fld id="{D0C06947-95A9-46DD-A96D-1495E503C985}" type="datetime1">
              <a:rPr lang="en-US" smtClean="0"/>
              <a:t>11/15/2021</a:t>
            </a:fld>
            <a:r>
              <a:rPr lang="en-US"/>
              <a:t> Xcel Energy</a:t>
            </a:r>
          </a:p>
        </p:txBody>
      </p:sp>
      <p:sp>
        <p:nvSpPr>
          <p:cNvPr id="5" name="Slide Number Placeholder 4"/>
          <p:cNvSpPr>
            <a:spLocks noGrp="1"/>
          </p:cNvSpPr>
          <p:nvPr>
            <p:ph type="sldNum" sz="quarter" idx="5"/>
          </p:nvPr>
        </p:nvSpPr>
        <p:spPr/>
        <p:txBody>
          <a:bodyPr/>
          <a:lstStyle/>
          <a:p>
            <a:fld id="{88B06DDE-29FC-4B57-8A48-F4DCA5C5654D}" type="slidenum">
              <a:rPr lang="en-US" smtClean="0"/>
              <a:pPr/>
              <a:t>4</a:t>
            </a:fld>
            <a:endParaRPr lang="en-US"/>
          </a:p>
        </p:txBody>
      </p:sp>
    </p:spTree>
    <p:extLst>
      <p:ext uri="{BB962C8B-B14F-4D97-AF65-F5344CB8AC3E}">
        <p14:creationId xmlns:p14="http://schemas.microsoft.com/office/powerpoint/2010/main" val="59824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696913"/>
            <a:ext cx="4630737" cy="2605087"/>
          </a:xfrm>
        </p:spPr>
      </p:sp>
      <p:sp>
        <p:nvSpPr>
          <p:cNvPr id="3" name="Notes Placeholder 2"/>
          <p:cNvSpPr>
            <a:spLocks noGrp="1"/>
          </p:cNvSpPr>
          <p:nvPr>
            <p:ph type="body" idx="1"/>
          </p:nvPr>
        </p:nvSpPr>
        <p:spPr/>
        <p:txBody>
          <a:bodyPr/>
          <a:lstStyle/>
          <a:p>
            <a:r>
              <a:rPr lang="en-US" b="1" dirty="0"/>
              <a:t>Assumes an average of [$2.88 per gallon] based upon driving 11,500 miles.   NPV - $800 per vehicle, per year</a:t>
            </a:r>
          </a:p>
          <a:p>
            <a:endParaRPr lang="en-US" b="1" dirty="0"/>
          </a:p>
          <a:p>
            <a:r>
              <a:rPr lang="en-US" b="1" dirty="0"/>
              <a:t>Kevin and Nadia</a:t>
            </a:r>
          </a:p>
          <a:p>
            <a:endParaRPr lang="en-US" b="1" dirty="0"/>
          </a:p>
          <a:p>
            <a:pPr marL="228600" indent="-228600">
              <a:buAutoNum type="arabicPeriod"/>
            </a:pPr>
            <a:r>
              <a:rPr lang="en-US" b="1" dirty="0"/>
              <a:t>Kevin:  These framework pillars show how we will ready our system and programs to attract and support 2 million EVs – not only do we provide the clean power for the cars, but we uniquely hold several other pieces of the puzzle to achieve the goal…</a:t>
            </a:r>
          </a:p>
          <a:p>
            <a:endParaRPr lang="en-US" b="1" dirty="0"/>
          </a:p>
          <a:p>
            <a:pPr marL="228600" indent="-228600">
              <a:buAutoNum type="arabicPeriod" startAt="2"/>
            </a:pPr>
            <a:r>
              <a:rPr lang="en-US" b="1" dirty="0"/>
              <a:t>Nadia:  Increasing adoption will require partnerships – with our states, communities, customers and commercial parties, like the OEMs. The OpCo teams have put together high-level stakeholder plans (outlined in the appendix) to secure key partners in their footprints. Innovative customer programs on the residential and C&amp;I side are central to attracting more customers to go electric.</a:t>
            </a:r>
          </a:p>
          <a:p>
            <a:endParaRPr lang="en-US" b="1" dirty="0"/>
          </a:p>
          <a:p>
            <a:pPr marL="228600" indent="-228600">
              <a:buAutoNum type="arabicPeriod" startAt="3"/>
            </a:pPr>
            <a:r>
              <a:rPr lang="en-US" b="1" dirty="0"/>
              <a:t>Nadia:  Getting our system ready and making the needed investments and connections – both traditional forms and behind the meter opportunities, are plan cornerstones.  Not only do we need to do this, but we must deliver with excellence to delight our customers with easy connections and programs that make going electric a no-brainer.   I’ll turn it over to Kevin to discuss our role in more detail.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1321C-4878-4589-BDB1-93389593E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252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Customers only need a 240v circuit for the Level 2 charger.</a:t>
            </a:r>
          </a:p>
          <a:p>
            <a:pPr marL="171450" indent="-171450">
              <a:buFont typeface="Arial" panose="020B0604020202020204" pitchFamily="34" charset="0"/>
              <a:buChar char="•"/>
            </a:pPr>
            <a:r>
              <a:rPr lang="en-US"/>
              <a:t>Select from one of two approved level 2 chargers that allow us to read usage.</a:t>
            </a:r>
          </a:p>
          <a:p>
            <a:pPr marL="171450" indent="-171450">
              <a:buFont typeface="Arial" panose="020B0604020202020204" pitchFamily="34" charset="0"/>
              <a:buChar char="•"/>
            </a:pPr>
            <a:r>
              <a:rPr lang="en-US"/>
              <a:t>If customers wish to be added to our list of those who are interested to know about our program, they can email us at electricvehicles@xcelenergy.com</a:t>
            </a:r>
          </a:p>
        </p:txBody>
      </p:sp>
      <p:sp>
        <p:nvSpPr>
          <p:cNvPr id="4" name="Slide Number Placeholder 3"/>
          <p:cNvSpPr>
            <a:spLocks noGrp="1"/>
          </p:cNvSpPr>
          <p:nvPr>
            <p:ph type="sldNum" sz="quarter" idx="5"/>
          </p:nvPr>
        </p:nvSpPr>
        <p:spPr/>
        <p:txBody>
          <a:bodyPr/>
          <a:lstStyle/>
          <a:p>
            <a:fld id="{B67C3EB8-F276-41C1-B1D3-CE1A3B2C88FA}" type="slidenum">
              <a:rPr lang="en-US" smtClean="0"/>
              <a:t>7</a:t>
            </a:fld>
            <a:endParaRPr lang="en-US"/>
          </a:p>
        </p:txBody>
      </p:sp>
    </p:spTree>
    <p:extLst>
      <p:ext uri="{BB962C8B-B14F-4D97-AF65-F5344CB8AC3E}">
        <p14:creationId xmlns:p14="http://schemas.microsoft.com/office/powerpoint/2010/main" val="310723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Customers only need a 240v circuit for the Level 2 charger.</a:t>
            </a:r>
          </a:p>
          <a:p>
            <a:pPr marL="171450" indent="-171450">
              <a:buFont typeface="Arial" panose="020B0604020202020204" pitchFamily="34" charset="0"/>
              <a:buChar char="•"/>
            </a:pPr>
            <a:r>
              <a:rPr lang="en-US"/>
              <a:t>Select from one of two approved level 2 chargers that allow us to read usage.</a:t>
            </a:r>
          </a:p>
          <a:p>
            <a:pPr marL="171450" indent="-171450">
              <a:buFont typeface="Arial" panose="020B0604020202020204" pitchFamily="34" charset="0"/>
              <a:buChar char="•"/>
            </a:pPr>
            <a:r>
              <a:rPr lang="en-US"/>
              <a:t>If customers wish to be added to our list of those who are interested to know about our program, they can email us at electricvehicles@xcelenergy.com</a:t>
            </a:r>
          </a:p>
        </p:txBody>
      </p:sp>
      <p:sp>
        <p:nvSpPr>
          <p:cNvPr id="4" name="Slide Number Placeholder 3"/>
          <p:cNvSpPr>
            <a:spLocks noGrp="1"/>
          </p:cNvSpPr>
          <p:nvPr>
            <p:ph type="sldNum" sz="quarter" idx="5"/>
          </p:nvPr>
        </p:nvSpPr>
        <p:spPr/>
        <p:txBody>
          <a:bodyPr/>
          <a:lstStyle/>
          <a:p>
            <a:fld id="{B67C3EB8-F276-41C1-B1D3-CE1A3B2C88FA}" type="slidenum">
              <a:rPr lang="en-US" smtClean="0"/>
              <a:t>8</a:t>
            </a:fld>
            <a:endParaRPr lang="en-US"/>
          </a:p>
        </p:txBody>
      </p:sp>
    </p:spTree>
    <p:extLst>
      <p:ext uri="{BB962C8B-B14F-4D97-AF65-F5344CB8AC3E}">
        <p14:creationId xmlns:p14="http://schemas.microsoft.com/office/powerpoint/2010/main" val="11110531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 Title Slide">
    <p:spTree>
      <p:nvGrpSpPr>
        <p:cNvPr id="1" name=""/>
        <p:cNvGrpSpPr/>
        <p:nvPr/>
      </p:nvGrpSpPr>
      <p:grpSpPr>
        <a:xfrm>
          <a:off x="0" y="0"/>
          <a:ext cx="0" cy="0"/>
          <a:chOff x="0" y="0"/>
          <a:chExt cx="0" cy="0"/>
        </a:xfrm>
      </p:grpSpPr>
      <p:sp>
        <p:nvSpPr>
          <p:cNvPr id="23" name="Picture Placeholder 12">
            <a:extLst>
              <a:ext uri="{FF2B5EF4-FFF2-40B4-BE49-F238E27FC236}">
                <a16:creationId xmlns:a16="http://schemas.microsoft.com/office/drawing/2014/main" id="{D803330E-D91B-4898-8D41-E2E5DD43ED67}"/>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92272 h 6858000"/>
              <a:gd name="connsiteX3" fmla="*/ 10515261 w 12192000"/>
              <a:gd name="connsiteY3" fmla="*/ 3375865 h 6858000"/>
              <a:gd name="connsiteX4" fmla="*/ 12158767 w 12192000"/>
              <a:gd name="connsiteY4" fmla="*/ 6858000 h 6858000"/>
              <a:gd name="connsiteX5" fmla="*/ 0 w 12192000"/>
              <a:gd name="connsiteY5" fmla="*/ 6858000 h 6858000"/>
              <a:gd name="connsiteX6" fmla="*/ 0 w 12192000"/>
              <a:gd name="connsiteY6" fmla="*/ 4826798 h 6858000"/>
              <a:gd name="connsiteX7" fmla="*/ 1396330 w 12192000"/>
              <a:gd name="connsiteY7" fmla="*/ 3170210 h 6858000"/>
              <a:gd name="connsiteX8" fmla="*/ 0 w 12192000"/>
              <a:gd name="connsiteY8" fmla="*/ 127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1392272"/>
                </a:lnTo>
                <a:lnTo>
                  <a:pt x="10515261" y="3375865"/>
                </a:lnTo>
                <a:lnTo>
                  <a:pt x="12158767" y="6858000"/>
                </a:lnTo>
                <a:lnTo>
                  <a:pt x="0" y="6858000"/>
                </a:lnTo>
                <a:lnTo>
                  <a:pt x="0" y="4826798"/>
                </a:lnTo>
                <a:lnTo>
                  <a:pt x="1396330" y="3170210"/>
                </a:lnTo>
                <a:lnTo>
                  <a:pt x="0" y="127922"/>
                </a:lnTo>
                <a:close/>
              </a:path>
            </a:pathLst>
          </a:custGeom>
          <a:solidFill>
            <a:schemeClr val="bg1"/>
          </a:solidFill>
          <a:ln>
            <a:noFill/>
          </a:ln>
        </p:spPr>
        <p:txBody>
          <a:bodyPr wrap="square" tIns="4663440" bIns="0" anchor="ctr">
            <a:noAutofit/>
          </a:bodyPr>
          <a:lstStyle>
            <a:lvl1pPr algn="ctr">
              <a:defRPr/>
            </a:lvl1pPr>
          </a:lstStyle>
          <a:p>
            <a:r>
              <a:rPr lang="en-US" dirty="0"/>
              <a:t>To add image to picture placeholder: Click icon (between text placeholders)</a:t>
            </a:r>
            <a:br>
              <a:rPr lang="en-US" dirty="0"/>
            </a:br>
            <a:r>
              <a:rPr lang="en-US" dirty="0"/>
              <a:t>Hit Reset, if needed, to bring logo to front</a:t>
            </a:r>
          </a:p>
        </p:txBody>
      </p:sp>
      <p:pic>
        <p:nvPicPr>
          <p:cNvPr id="9" name="Picture 8" hidden="1">
            <a:extLst>
              <a:ext uri="{FF2B5EF4-FFF2-40B4-BE49-F238E27FC236}">
                <a16:creationId xmlns:a16="http://schemas.microsoft.com/office/drawing/2014/main" id="{0DE05F76-2A42-4909-8329-A943F35427B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r="-3095"/>
          <a:stretch/>
        </p:blipFill>
        <p:spPr>
          <a:xfrm>
            <a:off x="7970520" y="3133135"/>
            <a:ext cx="138017" cy="135528"/>
          </a:xfrm>
          <a:prstGeom prst="rect">
            <a:avLst/>
          </a:prstGeom>
        </p:spPr>
      </p:pic>
      <p:pic>
        <p:nvPicPr>
          <p:cNvPr id="18" name="Graphic 17" hidden="1">
            <a:extLst>
              <a:ext uri="{FF2B5EF4-FFF2-40B4-BE49-F238E27FC236}">
                <a16:creationId xmlns:a16="http://schemas.microsoft.com/office/drawing/2014/main" id="{F66AFFBB-1BE3-4118-99F4-3AD18DE26306}"/>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2858"/>
          <a:stretch/>
        </p:blipFill>
        <p:spPr bwMode="gray">
          <a:xfrm>
            <a:off x="1456767" y="650875"/>
            <a:ext cx="2627077" cy="527685"/>
          </a:xfrm>
          <a:prstGeom prst="rect">
            <a:avLst/>
          </a:prstGeom>
        </p:spPr>
      </p:pic>
      <p:pic>
        <p:nvPicPr>
          <p:cNvPr id="19" name="Graphic 18" hidden="1">
            <a:extLst>
              <a:ext uri="{FF2B5EF4-FFF2-40B4-BE49-F238E27FC236}">
                <a16:creationId xmlns:a16="http://schemas.microsoft.com/office/drawing/2014/main" id="{78BF7E53-A7EE-4C2E-AC4E-83E9E65163A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2858"/>
          <a:stretch/>
        </p:blipFill>
        <p:spPr bwMode="gray">
          <a:xfrm>
            <a:off x="1609167" y="803275"/>
            <a:ext cx="2627077" cy="527685"/>
          </a:xfrm>
          <a:prstGeom prst="rect">
            <a:avLst/>
          </a:prstGeom>
        </p:spPr>
      </p:pic>
      <p:sp>
        <p:nvSpPr>
          <p:cNvPr id="14" name="Title 1">
            <a:extLst>
              <a:ext uri="{FF2B5EF4-FFF2-40B4-BE49-F238E27FC236}">
                <a16:creationId xmlns:a16="http://schemas.microsoft.com/office/drawing/2014/main" id="{152E045F-278D-44A4-A15F-EDC693586124}"/>
              </a:ext>
            </a:extLst>
          </p:cNvPr>
          <p:cNvSpPr>
            <a:spLocks noGrp="1"/>
          </p:cNvSpPr>
          <p:nvPr>
            <p:ph type="title" hasCustomPrompt="1"/>
          </p:nvPr>
        </p:nvSpPr>
        <p:spPr bwMode="gray">
          <a:xfrm>
            <a:off x="1514476" y="1793875"/>
            <a:ext cx="8801100" cy="1549400"/>
          </a:xfrm>
        </p:spPr>
        <p:txBody>
          <a:bodyPr>
            <a:normAutofit/>
          </a:bodyPr>
          <a:lstStyle>
            <a:lvl1pPr>
              <a:defRPr sz="3200">
                <a:solidFill>
                  <a:schemeClr val="bg1"/>
                </a:solidFill>
              </a:defRPr>
            </a:lvl1pPr>
          </a:lstStyle>
          <a:p>
            <a:r>
              <a:rPr lang="en-US" dirty="0"/>
              <a:t>Type insightful title | Max 3 lines</a:t>
            </a:r>
          </a:p>
        </p:txBody>
      </p:sp>
      <p:sp>
        <p:nvSpPr>
          <p:cNvPr id="15" name="Subtitle 2">
            <a:extLst>
              <a:ext uri="{FF2B5EF4-FFF2-40B4-BE49-F238E27FC236}">
                <a16:creationId xmlns:a16="http://schemas.microsoft.com/office/drawing/2014/main" id="{DF342D6B-0973-43B8-AF2C-18F6B3E69236}"/>
              </a:ext>
            </a:extLst>
          </p:cNvPr>
          <p:cNvSpPr>
            <a:spLocks noGrp="1"/>
          </p:cNvSpPr>
          <p:nvPr>
            <p:ph type="subTitle" idx="1" hasCustomPrompt="1"/>
          </p:nvPr>
        </p:nvSpPr>
        <p:spPr bwMode="gray">
          <a:xfrm>
            <a:off x="1514474" y="3429000"/>
            <a:ext cx="8801102" cy="140970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sp>
        <p:nvSpPr>
          <p:cNvPr id="17" name="Text Placeholder 7">
            <a:extLst>
              <a:ext uri="{FF2B5EF4-FFF2-40B4-BE49-F238E27FC236}">
                <a16:creationId xmlns:a16="http://schemas.microsoft.com/office/drawing/2014/main" id="{5E675D7C-C3B5-4613-ACD9-DD67D62A1C06}"/>
              </a:ext>
            </a:extLst>
          </p:cNvPr>
          <p:cNvSpPr>
            <a:spLocks noGrp="1"/>
          </p:cNvSpPr>
          <p:nvPr>
            <p:ph type="body" sz="quarter" idx="15" hasCustomPrompt="1"/>
          </p:nvPr>
        </p:nvSpPr>
        <p:spPr>
          <a:xfrm>
            <a:off x="1514475" y="4838700"/>
            <a:ext cx="8801101" cy="387350"/>
          </a:xfrm>
        </p:spPr>
        <p:txBody>
          <a:bodyPr/>
          <a:lstStyle>
            <a:lvl1pPr>
              <a:defRPr sz="1800">
                <a:solidFill>
                  <a:schemeClr val="bg1"/>
                </a:solidFill>
              </a:defRPr>
            </a:lvl1pPr>
          </a:lstStyle>
          <a:p>
            <a:pPr lvl="0"/>
            <a:r>
              <a:rPr lang="en-US" dirty="0"/>
              <a:t>Month DD, YYYY</a:t>
            </a:r>
          </a:p>
        </p:txBody>
      </p:sp>
      <p:sp>
        <p:nvSpPr>
          <p:cNvPr id="25" name="Date Placeholder 24">
            <a:extLst>
              <a:ext uri="{FF2B5EF4-FFF2-40B4-BE49-F238E27FC236}">
                <a16:creationId xmlns:a16="http://schemas.microsoft.com/office/drawing/2014/main" id="{D32B4CD7-1EB7-452F-87DF-5E78E5B60B86}"/>
              </a:ext>
            </a:extLst>
          </p:cNvPr>
          <p:cNvSpPr>
            <a:spLocks noGrp="1"/>
          </p:cNvSpPr>
          <p:nvPr>
            <p:ph type="dt" sz="half" idx="16"/>
          </p:nvPr>
        </p:nvSpPr>
        <p:spPr/>
        <p:txBody>
          <a:bodyPr/>
          <a:lstStyle/>
          <a:p>
            <a:fld id="{F54C7924-324F-4E02-96B1-FA6D31601A29}" type="datetime1">
              <a:rPr lang="en-US" smtClean="0"/>
              <a:t>11/15/2021</a:t>
            </a:fld>
            <a:endParaRPr lang="en-US" dirty="0"/>
          </a:p>
        </p:txBody>
      </p:sp>
      <p:sp>
        <p:nvSpPr>
          <p:cNvPr id="26" name="Footer Placeholder 25">
            <a:extLst>
              <a:ext uri="{FF2B5EF4-FFF2-40B4-BE49-F238E27FC236}">
                <a16:creationId xmlns:a16="http://schemas.microsoft.com/office/drawing/2014/main" id="{70B87281-7C14-4200-91B2-B5E253525555}"/>
              </a:ext>
            </a:extLst>
          </p:cNvPr>
          <p:cNvSpPr>
            <a:spLocks noGrp="1"/>
          </p:cNvSpPr>
          <p:nvPr>
            <p:ph type="ftr" sz="quarter" idx="17"/>
          </p:nvPr>
        </p:nvSpPr>
        <p:spPr/>
        <p:txBody>
          <a:bodyPr/>
          <a:lstStyle/>
          <a:p>
            <a:r>
              <a:rPr lang="en-US"/>
              <a:t>© 2020 Xcel Energy</a:t>
            </a:r>
            <a:endParaRPr lang="en-US" dirty="0"/>
          </a:p>
        </p:txBody>
      </p:sp>
      <p:sp>
        <p:nvSpPr>
          <p:cNvPr id="27" name="Slide Number Placeholder 26">
            <a:extLst>
              <a:ext uri="{FF2B5EF4-FFF2-40B4-BE49-F238E27FC236}">
                <a16:creationId xmlns:a16="http://schemas.microsoft.com/office/drawing/2014/main" id="{D84AEC2D-844A-46E8-AC05-AB39A2116AB2}"/>
              </a:ext>
            </a:extLst>
          </p:cNvPr>
          <p:cNvSpPr>
            <a:spLocks noGrp="1"/>
          </p:cNvSpPr>
          <p:nvPr>
            <p:ph type="sldNum" sz="quarter" idx="18"/>
          </p:nvPr>
        </p:nvSpPr>
        <p:spPr/>
        <p:txBody>
          <a:bodyPr/>
          <a:lstStyle/>
          <a:p>
            <a:fld id="{A358EEE2-36F2-465F-AD6A-DD1699CB9FE5}" type="slidenum">
              <a:rPr lang="en-US" smtClean="0"/>
              <a:pPr/>
              <a:t>‹#›</a:t>
            </a:fld>
            <a:endParaRPr lang="en-US" dirty="0"/>
          </a:p>
        </p:txBody>
      </p:sp>
      <p:sp>
        <p:nvSpPr>
          <p:cNvPr id="43" name="Picture Placeholder 42">
            <a:extLst>
              <a:ext uri="{FF2B5EF4-FFF2-40B4-BE49-F238E27FC236}">
                <a16:creationId xmlns:a16="http://schemas.microsoft.com/office/drawing/2014/main" id="{AE2CA2E3-D2B8-46CF-9D1F-E665B0DCAF4A}"/>
              </a:ext>
            </a:extLst>
          </p:cNvPr>
          <p:cNvSpPr>
            <a:spLocks noGrp="1"/>
          </p:cNvSpPr>
          <p:nvPr>
            <p:ph type="pic" sz="quarter" idx="19" hasCustomPrompt="1"/>
          </p:nvPr>
        </p:nvSpPr>
        <p:spPr>
          <a:xfrm>
            <a:off x="1328738" y="619125"/>
            <a:ext cx="2895600" cy="557213"/>
          </a:xfrm>
          <a:blipFill dpi="0" rotWithShape="1">
            <a:blip r:embed="rId6" cstate="print">
              <a:extLst>
                <a:ext uri="{28A0092B-C50C-407E-A947-70E740481C1C}">
                  <a14:useLocalDpi xmlns:a14="http://schemas.microsoft.com/office/drawing/2010/main"/>
                </a:ext>
              </a:extLst>
            </a:blip>
            <a:srcRect/>
            <a:stretch>
              <a:fillRect/>
            </a:stretch>
          </a:blipFill>
        </p:spPr>
        <p:txBody>
          <a:bodyPr/>
          <a:lstStyle/>
          <a:p>
            <a:r>
              <a:rPr lang="en-US" dirty="0"/>
              <a:t> </a:t>
            </a:r>
          </a:p>
        </p:txBody>
      </p:sp>
    </p:spTree>
    <p:extLst>
      <p:ext uri="{BB962C8B-B14F-4D97-AF65-F5344CB8AC3E}">
        <p14:creationId xmlns:p14="http://schemas.microsoft.com/office/powerpoint/2010/main" val="96703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k Saver - Agenda">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1FFE3D-F10B-4013-9AE2-E1A89881569A}"/>
              </a:ext>
            </a:extLst>
          </p:cNvPr>
          <p:cNvSpPr/>
          <p:nvPr/>
        </p:nvSpPr>
        <p:spPr bwMode="gray">
          <a:xfrm>
            <a:off x="1" y="0"/>
            <a:ext cx="4410637" cy="6858000"/>
          </a:xfrm>
          <a:custGeom>
            <a:avLst/>
            <a:gdLst>
              <a:gd name="connsiteX0" fmla="*/ 0 w 4410637"/>
              <a:gd name="connsiteY0" fmla="*/ 0 h 6858000"/>
              <a:gd name="connsiteX1" fmla="*/ 347933 w 4410637"/>
              <a:gd name="connsiteY1" fmla="*/ 0 h 6858000"/>
              <a:gd name="connsiteX2" fmla="*/ 490799 w 4410637"/>
              <a:gd name="connsiteY2" fmla="*/ 0 h 6858000"/>
              <a:gd name="connsiteX3" fmla="*/ 989385 w 4410637"/>
              <a:gd name="connsiteY3" fmla="*/ 0 h 6858000"/>
              <a:gd name="connsiteX4" fmla="*/ 4410637 w 4410637"/>
              <a:gd name="connsiteY4" fmla="*/ 0 h 6858000"/>
              <a:gd name="connsiteX5" fmla="*/ 1818061 w 4410637"/>
              <a:gd name="connsiteY5" fmla="*/ 3028950 h 6858000"/>
              <a:gd name="connsiteX6" fmla="*/ 3652559 w 4410637"/>
              <a:gd name="connsiteY6" fmla="*/ 6858000 h 6858000"/>
              <a:gd name="connsiteX7" fmla="*/ 14450 w 4410637"/>
              <a:gd name="connsiteY7" fmla="*/ 6858000 h 6858000"/>
              <a:gd name="connsiteX8" fmla="*/ 0 w 4410637"/>
              <a:gd name="connsiteY8" fmla="*/ 68273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7" h="6858000">
                <a:moveTo>
                  <a:pt x="0" y="0"/>
                </a:moveTo>
                <a:lnTo>
                  <a:pt x="347933" y="0"/>
                </a:lnTo>
                <a:lnTo>
                  <a:pt x="490799" y="0"/>
                </a:lnTo>
                <a:lnTo>
                  <a:pt x="989385" y="0"/>
                </a:lnTo>
                <a:lnTo>
                  <a:pt x="4410637" y="0"/>
                </a:lnTo>
                <a:lnTo>
                  <a:pt x="1818061" y="3028950"/>
                </a:lnTo>
                <a:lnTo>
                  <a:pt x="3652559" y="6858000"/>
                </a:lnTo>
                <a:lnTo>
                  <a:pt x="14450" y="6858000"/>
                </a:lnTo>
                <a:lnTo>
                  <a:pt x="0" y="682732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7A8897F1-87A9-41DA-A3B3-CD3116C81C86}"/>
              </a:ext>
            </a:extLst>
          </p:cNvPr>
          <p:cNvSpPr>
            <a:spLocks noGrp="1"/>
          </p:cNvSpPr>
          <p:nvPr>
            <p:ph type="title" hasCustomPrompt="1"/>
          </p:nvPr>
        </p:nvSpPr>
        <p:spPr bwMode="gray">
          <a:xfrm>
            <a:off x="2971800" y="1901370"/>
            <a:ext cx="8606362" cy="546555"/>
          </a:xfrm>
        </p:spPr>
        <p:txBody>
          <a:bodyPr anchor="b">
            <a:normAutofit/>
          </a:bodyPr>
          <a:lstStyle>
            <a:lvl1pPr>
              <a:defRPr sz="3200"/>
            </a:lvl1pPr>
          </a:lstStyle>
          <a:p>
            <a:r>
              <a:rPr lang="en-US" dirty="0"/>
              <a:t>Type Agenda title 1 line</a:t>
            </a:r>
          </a:p>
        </p:txBody>
      </p:sp>
      <p:sp>
        <p:nvSpPr>
          <p:cNvPr id="3" name="Text Placeholder 2">
            <a:extLst>
              <a:ext uri="{FF2B5EF4-FFF2-40B4-BE49-F238E27FC236}">
                <a16:creationId xmlns:a16="http://schemas.microsoft.com/office/drawing/2014/main" id="{24AEE3C5-07A8-48A6-A1E5-EC83A1AAA9BA}"/>
              </a:ext>
            </a:extLst>
          </p:cNvPr>
          <p:cNvSpPr>
            <a:spLocks noGrp="1"/>
          </p:cNvSpPr>
          <p:nvPr>
            <p:ph type="body" idx="1" hasCustomPrompt="1"/>
          </p:nvPr>
        </p:nvSpPr>
        <p:spPr bwMode="gray">
          <a:xfrm>
            <a:off x="2971801" y="2447925"/>
            <a:ext cx="8601074" cy="3190875"/>
          </a:xfrm>
        </p:spPr>
        <p:txBody>
          <a:bodyPr/>
          <a:lstStyle>
            <a:lvl1pPr marL="228600" indent="-228600">
              <a:buFont typeface="+mj-lt"/>
              <a:buAutoNum type="arabicPeriod"/>
              <a:defRPr sz="22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 one line</a:t>
            </a:r>
          </a:p>
        </p:txBody>
      </p:sp>
      <p:sp>
        <p:nvSpPr>
          <p:cNvPr id="4" name="Date Placeholder 3">
            <a:extLst>
              <a:ext uri="{FF2B5EF4-FFF2-40B4-BE49-F238E27FC236}">
                <a16:creationId xmlns:a16="http://schemas.microsoft.com/office/drawing/2014/main" id="{E9A59CCB-6EF0-4C34-9BCE-423074AC0F54}"/>
              </a:ext>
            </a:extLst>
          </p:cNvPr>
          <p:cNvSpPr>
            <a:spLocks noGrp="1"/>
          </p:cNvSpPr>
          <p:nvPr>
            <p:ph type="dt" sz="half" idx="10"/>
          </p:nvPr>
        </p:nvSpPr>
        <p:spPr bwMode="gray"/>
        <p:txBody>
          <a:bodyPr/>
          <a:lstStyle/>
          <a:p>
            <a:fld id="{00AEA3AA-2B3E-4DAF-89FE-DA250DCB2ED9}" type="datetime1">
              <a:rPr lang="en-US" smtClean="0"/>
              <a:t>11/15/2021</a:t>
            </a:fld>
            <a:endParaRPr lang="en-US"/>
          </a:p>
        </p:txBody>
      </p:sp>
      <p:sp>
        <p:nvSpPr>
          <p:cNvPr id="5" name="Footer Placeholder 4">
            <a:extLst>
              <a:ext uri="{FF2B5EF4-FFF2-40B4-BE49-F238E27FC236}">
                <a16:creationId xmlns:a16="http://schemas.microsoft.com/office/drawing/2014/main" id="{F607B65F-01C5-4421-B8C1-17E410D2DEB0}"/>
              </a:ext>
            </a:extLst>
          </p:cNvPr>
          <p:cNvSpPr>
            <a:spLocks noGrp="1"/>
          </p:cNvSpPr>
          <p:nvPr>
            <p:ph type="ftr" sz="quarter" idx="11"/>
          </p:nvPr>
        </p:nvSpPr>
        <p:spPr bwMode="gray"/>
        <p:txBody>
          <a:bodyPr/>
          <a:lstStyle/>
          <a:p>
            <a:r>
              <a:rPr lang="en-US"/>
              <a:t>© 2020 Xcel Energy</a:t>
            </a:r>
          </a:p>
        </p:txBody>
      </p:sp>
      <p:sp>
        <p:nvSpPr>
          <p:cNvPr id="6" name="Slide Number Placeholder 5">
            <a:extLst>
              <a:ext uri="{FF2B5EF4-FFF2-40B4-BE49-F238E27FC236}">
                <a16:creationId xmlns:a16="http://schemas.microsoft.com/office/drawing/2014/main" id="{BBF2751A-1649-41E2-A6BF-DEC75CC411B5}"/>
              </a:ext>
            </a:extLst>
          </p:cNvPr>
          <p:cNvSpPr>
            <a:spLocks noGrp="1"/>
          </p:cNvSpPr>
          <p:nvPr>
            <p:ph type="sldNum" sz="quarter" idx="12"/>
          </p:nvPr>
        </p:nvSpPr>
        <p:spPr bwMode="gray">
          <a:xfrm>
            <a:off x="7962900" y="7162800"/>
            <a:ext cx="3695700" cy="320675"/>
          </a:xfrm>
        </p:spPr>
        <p:txBody>
          <a:bodyPr/>
          <a:lstStyle>
            <a:lvl1pPr>
              <a:defRPr>
                <a:solidFill>
                  <a:schemeClr val="tx1">
                    <a:tint val="75000"/>
                    <a:alpha val="0"/>
                  </a:schemeClr>
                </a:solidFill>
              </a:defRPr>
            </a:lvl1pPr>
          </a:lstStyle>
          <a:p>
            <a:fld id="{A358EEE2-36F2-465F-AD6A-DD1699CB9FE5}" type="slidenum">
              <a:rPr lang="en-US" smtClean="0"/>
              <a:pPr/>
              <a:t>‹#›</a:t>
            </a:fld>
            <a:endParaRPr lang="en-US" dirty="0"/>
          </a:p>
        </p:txBody>
      </p:sp>
      <p:pic>
        <p:nvPicPr>
          <p:cNvPr id="15" name="Graphic 11">
            <a:extLst>
              <a:ext uri="{FF2B5EF4-FFF2-40B4-BE49-F238E27FC236}">
                <a16:creationId xmlns:a16="http://schemas.microsoft.com/office/drawing/2014/main" id="{EF362AA7-1EAC-44E7-919F-48EA55CF3E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351993" y="5959906"/>
            <a:ext cx="2243107" cy="431718"/>
          </a:xfrm>
          <a:prstGeom prst="rect">
            <a:avLst/>
          </a:prstGeom>
        </p:spPr>
      </p:pic>
    </p:spTree>
    <p:extLst>
      <p:ext uri="{BB962C8B-B14F-4D97-AF65-F5344CB8AC3E}">
        <p14:creationId xmlns:p14="http://schemas.microsoft.com/office/powerpoint/2010/main" val="45408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k Saver - Section Hea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65D2A4A-7EE5-4478-9430-AC3C0366DE45}"/>
              </a:ext>
            </a:extLst>
          </p:cNvPr>
          <p:cNvSpPr/>
          <p:nvPr/>
        </p:nvSpPr>
        <p:spPr bwMode="gray">
          <a:xfrm>
            <a:off x="1" y="0"/>
            <a:ext cx="4410637" cy="6858000"/>
          </a:xfrm>
          <a:custGeom>
            <a:avLst/>
            <a:gdLst>
              <a:gd name="connsiteX0" fmla="*/ 0 w 4410637"/>
              <a:gd name="connsiteY0" fmla="*/ 0 h 6858000"/>
              <a:gd name="connsiteX1" fmla="*/ 347933 w 4410637"/>
              <a:gd name="connsiteY1" fmla="*/ 0 h 6858000"/>
              <a:gd name="connsiteX2" fmla="*/ 490799 w 4410637"/>
              <a:gd name="connsiteY2" fmla="*/ 0 h 6858000"/>
              <a:gd name="connsiteX3" fmla="*/ 989385 w 4410637"/>
              <a:gd name="connsiteY3" fmla="*/ 0 h 6858000"/>
              <a:gd name="connsiteX4" fmla="*/ 4410637 w 4410637"/>
              <a:gd name="connsiteY4" fmla="*/ 0 h 6858000"/>
              <a:gd name="connsiteX5" fmla="*/ 1818061 w 4410637"/>
              <a:gd name="connsiteY5" fmla="*/ 3028950 h 6858000"/>
              <a:gd name="connsiteX6" fmla="*/ 3652559 w 4410637"/>
              <a:gd name="connsiteY6" fmla="*/ 6858000 h 6858000"/>
              <a:gd name="connsiteX7" fmla="*/ 14450 w 4410637"/>
              <a:gd name="connsiteY7" fmla="*/ 6858000 h 6858000"/>
              <a:gd name="connsiteX8" fmla="*/ 0 w 4410637"/>
              <a:gd name="connsiteY8" fmla="*/ 68273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7" h="6858000">
                <a:moveTo>
                  <a:pt x="0" y="0"/>
                </a:moveTo>
                <a:lnTo>
                  <a:pt x="347933" y="0"/>
                </a:lnTo>
                <a:lnTo>
                  <a:pt x="490799" y="0"/>
                </a:lnTo>
                <a:lnTo>
                  <a:pt x="989385" y="0"/>
                </a:lnTo>
                <a:lnTo>
                  <a:pt x="4410637" y="0"/>
                </a:lnTo>
                <a:lnTo>
                  <a:pt x="1818061" y="3028950"/>
                </a:lnTo>
                <a:lnTo>
                  <a:pt x="3652559" y="6858000"/>
                </a:lnTo>
                <a:lnTo>
                  <a:pt x="14450" y="6858000"/>
                </a:lnTo>
                <a:lnTo>
                  <a:pt x="0" y="682732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7A8897F1-87A9-41DA-A3B3-CD3116C81C86}"/>
              </a:ext>
            </a:extLst>
          </p:cNvPr>
          <p:cNvSpPr>
            <a:spLocks noGrp="1"/>
          </p:cNvSpPr>
          <p:nvPr>
            <p:ph type="title" hasCustomPrompt="1"/>
          </p:nvPr>
        </p:nvSpPr>
        <p:spPr bwMode="gray">
          <a:xfrm>
            <a:off x="2971800" y="1901370"/>
            <a:ext cx="8606362" cy="1477622"/>
          </a:xfrm>
        </p:spPr>
        <p:txBody>
          <a:bodyPr anchor="b">
            <a:normAutofit/>
          </a:bodyPr>
          <a:lstStyle>
            <a:lvl1pPr>
              <a:defRPr sz="3200"/>
            </a:lvl1pPr>
          </a:lstStyle>
          <a:p>
            <a:r>
              <a:rPr lang="en-US" dirty="0"/>
              <a:t>Type section header title</a:t>
            </a:r>
          </a:p>
        </p:txBody>
      </p:sp>
      <p:sp>
        <p:nvSpPr>
          <p:cNvPr id="3" name="Text Placeholder 2">
            <a:extLst>
              <a:ext uri="{FF2B5EF4-FFF2-40B4-BE49-F238E27FC236}">
                <a16:creationId xmlns:a16="http://schemas.microsoft.com/office/drawing/2014/main" id="{24AEE3C5-07A8-48A6-A1E5-EC83A1AAA9BA}"/>
              </a:ext>
            </a:extLst>
          </p:cNvPr>
          <p:cNvSpPr>
            <a:spLocks noGrp="1"/>
          </p:cNvSpPr>
          <p:nvPr>
            <p:ph type="body" idx="1" hasCustomPrompt="1"/>
          </p:nvPr>
        </p:nvSpPr>
        <p:spPr bwMode="gray">
          <a:xfrm>
            <a:off x="2971800" y="3401185"/>
            <a:ext cx="8606362" cy="1437516"/>
          </a:xfrm>
        </p:spPr>
        <p:txBody>
          <a:bodyPr/>
          <a:lstStyle>
            <a:lvl1pPr marL="0" indent="0">
              <a:buFont typeface="Georgia Pro" panose="02040502050405020303" pitchFamily="18" charset="0"/>
              <a:buChar char="​"/>
              <a:defRPr sz="20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subhead if needed to support headline | Section header title should correspond with Agenda</a:t>
            </a:r>
          </a:p>
        </p:txBody>
      </p:sp>
      <p:sp>
        <p:nvSpPr>
          <p:cNvPr id="4" name="Date Placeholder 3">
            <a:extLst>
              <a:ext uri="{FF2B5EF4-FFF2-40B4-BE49-F238E27FC236}">
                <a16:creationId xmlns:a16="http://schemas.microsoft.com/office/drawing/2014/main" id="{E9A59CCB-6EF0-4C34-9BCE-423074AC0F54}"/>
              </a:ext>
            </a:extLst>
          </p:cNvPr>
          <p:cNvSpPr>
            <a:spLocks noGrp="1"/>
          </p:cNvSpPr>
          <p:nvPr>
            <p:ph type="dt" sz="half" idx="10"/>
          </p:nvPr>
        </p:nvSpPr>
        <p:spPr bwMode="gray"/>
        <p:txBody>
          <a:bodyPr/>
          <a:lstStyle/>
          <a:p>
            <a:fld id="{00AEA3AA-2B3E-4DAF-89FE-DA250DCB2ED9}" type="datetime1">
              <a:rPr lang="en-US" smtClean="0"/>
              <a:t>11/15/2021</a:t>
            </a:fld>
            <a:endParaRPr lang="en-US"/>
          </a:p>
        </p:txBody>
      </p:sp>
      <p:sp>
        <p:nvSpPr>
          <p:cNvPr id="5" name="Footer Placeholder 4">
            <a:extLst>
              <a:ext uri="{FF2B5EF4-FFF2-40B4-BE49-F238E27FC236}">
                <a16:creationId xmlns:a16="http://schemas.microsoft.com/office/drawing/2014/main" id="{F607B65F-01C5-4421-B8C1-17E410D2DEB0}"/>
              </a:ext>
            </a:extLst>
          </p:cNvPr>
          <p:cNvSpPr>
            <a:spLocks noGrp="1"/>
          </p:cNvSpPr>
          <p:nvPr>
            <p:ph type="ftr" sz="quarter" idx="11"/>
          </p:nvPr>
        </p:nvSpPr>
        <p:spPr bwMode="gray"/>
        <p:txBody>
          <a:bodyPr/>
          <a:lstStyle/>
          <a:p>
            <a:r>
              <a:rPr lang="en-US"/>
              <a:t>© 2020 Xcel Energy</a:t>
            </a:r>
          </a:p>
        </p:txBody>
      </p:sp>
      <p:sp>
        <p:nvSpPr>
          <p:cNvPr id="6" name="Slide Number Placeholder 5">
            <a:extLst>
              <a:ext uri="{FF2B5EF4-FFF2-40B4-BE49-F238E27FC236}">
                <a16:creationId xmlns:a16="http://schemas.microsoft.com/office/drawing/2014/main" id="{BBF2751A-1649-41E2-A6BF-DEC75CC411B5}"/>
              </a:ext>
            </a:extLst>
          </p:cNvPr>
          <p:cNvSpPr>
            <a:spLocks noGrp="1"/>
          </p:cNvSpPr>
          <p:nvPr>
            <p:ph type="sldNum" sz="quarter" idx="12"/>
          </p:nvPr>
        </p:nvSpPr>
        <p:spPr bwMode="gray">
          <a:xfrm>
            <a:off x="7962900" y="7162800"/>
            <a:ext cx="3695700" cy="320675"/>
          </a:xfrm>
        </p:spPr>
        <p:txBody>
          <a:bodyPr/>
          <a:lstStyle>
            <a:lvl1pPr>
              <a:defRPr>
                <a:solidFill>
                  <a:schemeClr val="tx1">
                    <a:tint val="75000"/>
                    <a:alpha val="0"/>
                  </a:schemeClr>
                </a:solidFill>
              </a:defRPr>
            </a:lvl1pPr>
          </a:lstStyle>
          <a:p>
            <a:fld id="{A358EEE2-36F2-465F-AD6A-DD1699CB9FE5}" type="slidenum">
              <a:rPr lang="en-US" smtClean="0"/>
              <a:pPr/>
              <a:t>‹#›</a:t>
            </a:fld>
            <a:endParaRPr lang="en-US" dirty="0"/>
          </a:p>
        </p:txBody>
      </p:sp>
      <p:sp>
        <p:nvSpPr>
          <p:cNvPr id="10" name="Freeform: Shape 9">
            <a:extLst>
              <a:ext uri="{FF2B5EF4-FFF2-40B4-BE49-F238E27FC236}">
                <a16:creationId xmlns:a16="http://schemas.microsoft.com/office/drawing/2014/main" id="{C2BB9BFE-B784-4E78-AD32-9A38046A7D4A}"/>
              </a:ext>
            </a:extLst>
          </p:cNvPr>
          <p:cNvSpPr/>
          <p:nvPr userDrawn="1"/>
        </p:nvSpPr>
        <p:spPr bwMode="gray">
          <a:xfrm>
            <a:off x="1" y="0"/>
            <a:ext cx="4410637" cy="6858000"/>
          </a:xfrm>
          <a:custGeom>
            <a:avLst/>
            <a:gdLst>
              <a:gd name="connsiteX0" fmla="*/ 0 w 4410637"/>
              <a:gd name="connsiteY0" fmla="*/ 0 h 6858000"/>
              <a:gd name="connsiteX1" fmla="*/ 347933 w 4410637"/>
              <a:gd name="connsiteY1" fmla="*/ 0 h 6858000"/>
              <a:gd name="connsiteX2" fmla="*/ 490799 w 4410637"/>
              <a:gd name="connsiteY2" fmla="*/ 0 h 6858000"/>
              <a:gd name="connsiteX3" fmla="*/ 989385 w 4410637"/>
              <a:gd name="connsiteY3" fmla="*/ 0 h 6858000"/>
              <a:gd name="connsiteX4" fmla="*/ 4410637 w 4410637"/>
              <a:gd name="connsiteY4" fmla="*/ 0 h 6858000"/>
              <a:gd name="connsiteX5" fmla="*/ 1818061 w 4410637"/>
              <a:gd name="connsiteY5" fmla="*/ 3028950 h 6858000"/>
              <a:gd name="connsiteX6" fmla="*/ 3652559 w 4410637"/>
              <a:gd name="connsiteY6" fmla="*/ 6858000 h 6858000"/>
              <a:gd name="connsiteX7" fmla="*/ 14450 w 4410637"/>
              <a:gd name="connsiteY7" fmla="*/ 6858000 h 6858000"/>
              <a:gd name="connsiteX8" fmla="*/ 0 w 4410637"/>
              <a:gd name="connsiteY8" fmla="*/ 68273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7" h="6858000">
                <a:moveTo>
                  <a:pt x="0" y="0"/>
                </a:moveTo>
                <a:lnTo>
                  <a:pt x="347933" y="0"/>
                </a:lnTo>
                <a:lnTo>
                  <a:pt x="490799" y="0"/>
                </a:lnTo>
                <a:lnTo>
                  <a:pt x="989385" y="0"/>
                </a:lnTo>
                <a:lnTo>
                  <a:pt x="4410637" y="0"/>
                </a:lnTo>
                <a:lnTo>
                  <a:pt x="1818061" y="3028950"/>
                </a:lnTo>
                <a:lnTo>
                  <a:pt x="3652559" y="6858000"/>
                </a:lnTo>
                <a:lnTo>
                  <a:pt x="14450" y="6858000"/>
                </a:lnTo>
                <a:lnTo>
                  <a:pt x="0" y="682732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pic>
        <p:nvPicPr>
          <p:cNvPr id="15" name="Graphic 11">
            <a:extLst>
              <a:ext uri="{FF2B5EF4-FFF2-40B4-BE49-F238E27FC236}">
                <a16:creationId xmlns:a16="http://schemas.microsoft.com/office/drawing/2014/main" id="{AE259AAF-7742-4C31-A6DC-EE49DE92A2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351993" y="5959906"/>
            <a:ext cx="2243107" cy="431718"/>
          </a:xfrm>
          <a:prstGeom prst="rect">
            <a:avLst/>
          </a:prstGeom>
        </p:spPr>
      </p:pic>
    </p:spTree>
    <p:extLst>
      <p:ext uri="{BB962C8B-B14F-4D97-AF65-F5344CB8AC3E}">
        <p14:creationId xmlns:p14="http://schemas.microsoft.com/office/powerpoint/2010/main" val="4196446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k Saver - Signature Slide">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B1DD34B-36C4-4B3A-8C77-51BCA2D2BB65}"/>
              </a:ext>
            </a:extLst>
          </p:cNvPr>
          <p:cNvSpPr/>
          <p:nvPr userDrawn="1"/>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92272 h 6858000"/>
              <a:gd name="connsiteX3" fmla="*/ 10515261 w 12192000"/>
              <a:gd name="connsiteY3" fmla="*/ 3375865 h 6858000"/>
              <a:gd name="connsiteX4" fmla="*/ 12158767 w 12192000"/>
              <a:gd name="connsiteY4" fmla="*/ 6858000 h 6858000"/>
              <a:gd name="connsiteX5" fmla="*/ 0 w 12192000"/>
              <a:gd name="connsiteY5" fmla="*/ 6858000 h 6858000"/>
              <a:gd name="connsiteX6" fmla="*/ 0 w 12192000"/>
              <a:gd name="connsiteY6" fmla="*/ 4826798 h 6858000"/>
              <a:gd name="connsiteX7" fmla="*/ 1396330 w 12192000"/>
              <a:gd name="connsiteY7" fmla="*/ 3170210 h 6858000"/>
              <a:gd name="connsiteX8" fmla="*/ 0 w 12192000"/>
              <a:gd name="connsiteY8" fmla="*/ 127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1392272"/>
                </a:lnTo>
                <a:lnTo>
                  <a:pt x="10515261" y="3375865"/>
                </a:lnTo>
                <a:lnTo>
                  <a:pt x="12158767" y="6858000"/>
                </a:lnTo>
                <a:lnTo>
                  <a:pt x="0" y="6858000"/>
                </a:lnTo>
                <a:lnTo>
                  <a:pt x="0" y="4826798"/>
                </a:lnTo>
                <a:lnTo>
                  <a:pt x="1396330" y="3170210"/>
                </a:lnTo>
                <a:lnTo>
                  <a:pt x="0" y="12792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3" name="Date Placeholder 2">
            <a:extLst>
              <a:ext uri="{FF2B5EF4-FFF2-40B4-BE49-F238E27FC236}">
                <a16:creationId xmlns:a16="http://schemas.microsoft.com/office/drawing/2014/main" id="{0B3E8A98-2273-42DE-A087-1335AA7E059C}"/>
              </a:ext>
            </a:extLst>
          </p:cNvPr>
          <p:cNvSpPr>
            <a:spLocks noGrp="1"/>
          </p:cNvSpPr>
          <p:nvPr>
            <p:ph type="dt" sz="half" idx="10"/>
          </p:nvPr>
        </p:nvSpPr>
        <p:spPr bwMode="gray"/>
        <p:txBody>
          <a:bodyPr/>
          <a:lstStyle/>
          <a:p>
            <a:fld id="{B6D03AA4-04E6-4AFC-A135-B15C09BB8AA8}" type="datetime1">
              <a:rPr lang="en-US" smtClean="0"/>
              <a:t>11/15/2021</a:t>
            </a:fld>
            <a:endParaRPr lang="en-US" dirty="0"/>
          </a:p>
        </p:txBody>
      </p:sp>
      <p:sp>
        <p:nvSpPr>
          <p:cNvPr id="4" name="Footer Placeholder 3">
            <a:extLst>
              <a:ext uri="{FF2B5EF4-FFF2-40B4-BE49-F238E27FC236}">
                <a16:creationId xmlns:a16="http://schemas.microsoft.com/office/drawing/2014/main" id="{344620DB-C5E8-4BE9-B28C-F0F1B154B37A}"/>
              </a:ext>
            </a:extLst>
          </p:cNvPr>
          <p:cNvSpPr>
            <a:spLocks noGrp="1"/>
          </p:cNvSpPr>
          <p:nvPr>
            <p:ph type="ftr" sz="quarter" idx="11"/>
          </p:nvPr>
        </p:nvSpPr>
        <p:spPr bwMode="gray"/>
        <p:txBody>
          <a:bodyPr/>
          <a:lstStyle>
            <a:lvl1pPr>
              <a:defRPr>
                <a:solidFill>
                  <a:schemeClr val="accent2"/>
                </a:solidFill>
              </a:defRPr>
            </a:lvl1pPr>
          </a:lstStyle>
          <a:p>
            <a:r>
              <a:rPr lang="en-US"/>
              <a:t>© 2020 Xcel Energy</a:t>
            </a:r>
            <a:endParaRPr lang="en-US" dirty="0"/>
          </a:p>
        </p:txBody>
      </p:sp>
      <p:sp>
        <p:nvSpPr>
          <p:cNvPr id="5" name="Slide Number Placeholder 4">
            <a:extLst>
              <a:ext uri="{FF2B5EF4-FFF2-40B4-BE49-F238E27FC236}">
                <a16:creationId xmlns:a16="http://schemas.microsoft.com/office/drawing/2014/main" id="{3FC36BF4-2724-4007-995D-32EAFA7DD1AC}"/>
              </a:ext>
            </a:extLst>
          </p:cNvPr>
          <p:cNvSpPr>
            <a:spLocks noGrp="1"/>
          </p:cNvSpPr>
          <p:nvPr>
            <p:ph type="sldNum" sz="quarter" idx="12"/>
          </p:nvPr>
        </p:nvSpPr>
        <p:spPr bwMode="gray"/>
        <p:txBody>
          <a:bodyPr/>
          <a:lstStyle>
            <a:lvl1pPr>
              <a:defRPr>
                <a:solidFill>
                  <a:schemeClr val="accent2"/>
                </a:solidFill>
              </a:defRPr>
            </a:lvl1pPr>
          </a:lstStyle>
          <a:p>
            <a:fld id="{A358EEE2-36F2-465F-AD6A-DD1699CB9FE5}" type="slidenum">
              <a:rPr lang="en-US" smtClean="0"/>
              <a:pPr/>
              <a:t>‹#›</a:t>
            </a:fld>
            <a:endParaRPr lang="en-US" dirty="0"/>
          </a:p>
        </p:txBody>
      </p:sp>
      <p:pic>
        <p:nvPicPr>
          <p:cNvPr id="6" name="Picture 5">
            <a:extLst>
              <a:ext uri="{FF2B5EF4-FFF2-40B4-BE49-F238E27FC236}">
                <a16:creationId xmlns:a16="http://schemas.microsoft.com/office/drawing/2014/main" id="{2B2208EC-9996-43C3-B6FC-F816965F082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33815" y="3032103"/>
            <a:ext cx="4124370" cy="793794"/>
          </a:xfrm>
          <a:prstGeom prst="rect">
            <a:avLst/>
          </a:prstGeom>
        </p:spPr>
      </p:pic>
    </p:spTree>
    <p:extLst>
      <p:ext uri="{BB962C8B-B14F-4D97-AF65-F5344CB8AC3E}">
        <p14:creationId xmlns:p14="http://schemas.microsoft.com/office/powerpoint/2010/main" val="185342415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5468-EF30-4922-9943-6E24B1809090}"/>
              </a:ext>
            </a:extLst>
          </p:cNvPr>
          <p:cNvSpPr>
            <a:spLocks noGrp="1"/>
          </p:cNvSpPr>
          <p:nvPr>
            <p:ph type="title" hasCustomPrompt="1"/>
          </p:nvPr>
        </p:nvSpPr>
        <p:spPr/>
        <p:txBody>
          <a:bodyPr/>
          <a:lstStyle>
            <a:lvl1pPr>
              <a:defRPr sz="3000" b="1" cap="none">
                <a:solidFill>
                  <a:schemeClr val="accent3"/>
                </a:solidFill>
              </a:defRPr>
            </a:lvl1pPr>
          </a:lstStyle>
          <a:p>
            <a:r>
              <a:rPr lang="en-US" dirty="0"/>
              <a:t>Type Headline Using First Letter Caps</a:t>
            </a:r>
          </a:p>
        </p:txBody>
      </p:sp>
      <p:sp>
        <p:nvSpPr>
          <p:cNvPr id="3" name="Content Placeholder 2">
            <a:extLst>
              <a:ext uri="{FF2B5EF4-FFF2-40B4-BE49-F238E27FC236}">
                <a16:creationId xmlns:a16="http://schemas.microsoft.com/office/drawing/2014/main" id="{A7D3AB30-8BDA-4C22-AC4C-B605D76CCBD7}"/>
              </a:ext>
            </a:extLst>
          </p:cNvPr>
          <p:cNvSpPr>
            <a:spLocks noGrp="1"/>
          </p:cNvSpPr>
          <p:nvPr>
            <p:ph idx="1"/>
          </p:nvPr>
        </p:nvSpPr>
        <p:spPr/>
        <p:txBody>
          <a:bodyPr/>
          <a:lstStyle>
            <a:lvl3pPr>
              <a:defRPr sz="1800"/>
            </a:lvl3pPr>
            <a:lvl4pPr>
              <a:defRPr sz="18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3A4680-8681-40F0-9BDC-E6103001E3DF}"/>
              </a:ext>
            </a:extLst>
          </p:cNvPr>
          <p:cNvSpPr>
            <a:spLocks noGrp="1"/>
          </p:cNvSpPr>
          <p:nvPr>
            <p:ph type="dt" sz="half" idx="10"/>
          </p:nvPr>
        </p:nvSpPr>
        <p:spPr/>
        <p:txBody>
          <a:bodyPr/>
          <a:lstStyle/>
          <a:p>
            <a:fld id="{510D5D4A-A274-4FCD-8AF1-4DEB18E07401}" type="datetime1">
              <a:rPr lang="en-US" smtClean="0"/>
              <a:t>11/15/2021</a:t>
            </a:fld>
            <a:endParaRPr lang="en-US"/>
          </a:p>
        </p:txBody>
      </p:sp>
      <p:sp>
        <p:nvSpPr>
          <p:cNvPr id="5" name="Footer Placeholder 4">
            <a:extLst>
              <a:ext uri="{FF2B5EF4-FFF2-40B4-BE49-F238E27FC236}">
                <a16:creationId xmlns:a16="http://schemas.microsoft.com/office/drawing/2014/main" id="{82B58D39-BEC9-4304-81DE-36A17E8D7AD8}"/>
              </a:ext>
            </a:extLst>
          </p:cNvPr>
          <p:cNvSpPr>
            <a:spLocks noGrp="1"/>
          </p:cNvSpPr>
          <p:nvPr>
            <p:ph type="ftr" sz="quarter" idx="11"/>
          </p:nvPr>
        </p:nvSpPr>
        <p:spPr/>
        <p:txBody>
          <a:bodyPr/>
          <a:lstStyle/>
          <a:p>
            <a:r>
              <a:rPr lang="en-US"/>
              <a:t>© 2020 Xcel Energy</a:t>
            </a:r>
          </a:p>
        </p:txBody>
      </p:sp>
      <p:sp>
        <p:nvSpPr>
          <p:cNvPr id="6" name="Slide Number Placeholder 5">
            <a:extLst>
              <a:ext uri="{FF2B5EF4-FFF2-40B4-BE49-F238E27FC236}">
                <a16:creationId xmlns:a16="http://schemas.microsoft.com/office/drawing/2014/main" id="{76448D95-5D19-4312-9C55-B472BE160E78}"/>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8" name="Text Placeholder 7">
            <a:extLst>
              <a:ext uri="{FF2B5EF4-FFF2-40B4-BE49-F238E27FC236}">
                <a16:creationId xmlns:a16="http://schemas.microsoft.com/office/drawing/2014/main" id="{AE62DA73-10F4-4A6E-9A39-E36F11254E14}"/>
              </a:ext>
            </a:extLst>
          </p:cNvPr>
          <p:cNvSpPr>
            <a:spLocks noGrp="1"/>
          </p:cNvSpPr>
          <p:nvPr>
            <p:ph type="body" sz="quarter" idx="13"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3802834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5468-EF30-4922-9943-6E24B1809090}"/>
              </a:ext>
            </a:extLst>
          </p:cNvPr>
          <p:cNvSpPr>
            <a:spLocks noGrp="1"/>
          </p:cNvSpPr>
          <p:nvPr>
            <p:ph type="title" hasCustomPrompt="1"/>
          </p:nvPr>
        </p:nvSpPr>
        <p:spPr/>
        <p:txBody>
          <a:bodyPr/>
          <a:lstStyle>
            <a:lvl1pPr>
              <a:defRPr cap="none">
                <a:solidFill>
                  <a:schemeClr val="accent3"/>
                </a:solidFill>
              </a:defRPr>
            </a:lvl1pPr>
          </a:lstStyle>
          <a:p>
            <a:r>
              <a:rPr lang="en-US" dirty="0"/>
              <a:t>Type Headline Using First Letter Caps</a:t>
            </a:r>
          </a:p>
        </p:txBody>
      </p:sp>
      <p:sp>
        <p:nvSpPr>
          <p:cNvPr id="3" name="Content Placeholder 2">
            <a:extLst>
              <a:ext uri="{FF2B5EF4-FFF2-40B4-BE49-F238E27FC236}">
                <a16:creationId xmlns:a16="http://schemas.microsoft.com/office/drawing/2014/main" id="{A7D3AB30-8BDA-4C22-AC4C-B605D76CCBD7}"/>
              </a:ext>
            </a:extLst>
          </p:cNvPr>
          <p:cNvSpPr>
            <a:spLocks noGrp="1"/>
          </p:cNvSpPr>
          <p:nvPr>
            <p:ph idx="1"/>
          </p:nvPr>
        </p:nvSpPr>
        <p:spPr/>
        <p:txBody>
          <a:bodyPr/>
          <a:lstStyle>
            <a:lvl1pPr>
              <a:defRPr/>
            </a:lvl1pPr>
            <a:lvl2pPr>
              <a:defRPr/>
            </a:lvl2pPr>
            <a:lvl3pPr>
              <a:defRPr sz="1800"/>
            </a:lvl3pPr>
            <a:lvl4pPr>
              <a:defRPr sz="18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3A4680-8681-40F0-9BDC-E6103001E3DF}"/>
              </a:ext>
            </a:extLst>
          </p:cNvPr>
          <p:cNvSpPr>
            <a:spLocks noGrp="1"/>
          </p:cNvSpPr>
          <p:nvPr>
            <p:ph type="dt" sz="half" idx="10"/>
          </p:nvPr>
        </p:nvSpPr>
        <p:spPr/>
        <p:txBody>
          <a:bodyPr/>
          <a:lstStyle/>
          <a:p>
            <a:fld id="{AF02EA18-D4EA-4F56-BAD6-06B6D475098D}" type="datetime1">
              <a:rPr lang="en-US" smtClean="0"/>
              <a:t>11/15/2021</a:t>
            </a:fld>
            <a:endParaRPr lang="en-US"/>
          </a:p>
        </p:txBody>
      </p:sp>
      <p:sp>
        <p:nvSpPr>
          <p:cNvPr id="5" name="Footer Placeholder 4">
            <a:extLst>
              <a:ext uri="{FF2B5EF4-FFF2-40B4-BE49-F238E27FC236}">
                <a16:creationId xmlns:a16="http://schemas.microsoft.com/office/drawing/2014/main" id="{82B58D39-BEC9-4304-81DE-36A17E8D7AD8}"/>
              </a:ext>
            </a:extLst>
          </p:cNvPr>
          <p:cNvSpPr>
            <a:spLocks noGrp="1"/>
          </p:cNvSpPr>
          <p:nvPr>
            <p:ph type="ftr" sz="quarter" idx="11"/>
          </p:nvPr>
        </p:nvSpPr>
        <p:spPr/>
        <p:txBody>
          <a:bodyPr/>
          <a:lstStyle/>
          <a:p>
            <a:r>
              <a:rPr lang="en-US"/>
              <a:t>© 2020 Xcel Energy</a:t>
            </a:r>
          </a:p>
        </p:txBody>
      </p:sp>
      <p:sp>
        <p:nvSpPr>
          <p:cNvPr id="6" name="Slide Number Placeholder 5">
            <a:extLst>
              <a:ext uri="{FF2B5EF4-FFF2-40B4-BE49-F238E27FC236}">
                <a16:creationId xmlns:a16="http://schemas.microsoft.com/office/drawing/2014/main" id="{76448D95-5D19-4312-9C55-B472BE160E78}"/>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9" name="Text Placeholder 2">
            <a:extLst>
              <a:ext uri="{FF2B5EF4-FFF2-40B4-BE49-F238E27FC236}">
                <a16:creationId xmlns:a16="http://schemas.microsoft.com/office/drawing/2014/main" id="{6B58A2B9-C2D7-428F-87C3-8FCE193155E0}"/>
              </a:ext>
            </a:extLst>
          </p:cNvPr>
          <p:cNvSpPr>
            <a:spLocks noGrp="1"/>
          </p:cNvSpPr>
          <p:nvPr>
            <p:ph type="body" idx="13" hasCustomPrompt="1"/>
          </p:nvPr>
        </p:nvSpPr>
        <p:spPr>
          <a:xfrm>
            <a:off x="533400" y="1099337"/>
            <a:ext cx="11125200" cy="602463"/>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if needed to support headline | use sentence case</a:t>
            </a:r>
          </a:p>
        </p:txBody>
      </p:sp>
      <p:sp>
        <p:nvSpPr>
          <p:cNvPr id="8" name="Text Placeholder 7">
            <a:extLst>
              <a:ext uri="{FF2B5EF4-FFF2-40B4-BE49-F238E27FC236}">
                <a16:creationId xmlns:a16="http://schemas.microsoft.com/office/drawing/2014/main" id="{01E833F1-DCC3-4B53-8DF2-4A8313911D19}"/>
              </a:ext>
            </a:extLst>
          </p:cNvPr>
          <p:cNvSpPr>
            <a:spLocks noGrp="1"/>
          </p:cNvSpPr>
          <p:nvPr>
            <p:ph type="body" sz="quarter" idx="14"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3092056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vy Text -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0C7C-A8CD-41F6-8C1C-696C8D7EA9F3}"/>
              </a:ext>
            </a:extLst>
          </p:cNvPr>
          <p:cNvSpPr>
            <a:spLocks noGrp="1"/>
          </p:cNvSpPr>
          <p:nvPr>
            <p:ph type="title" hasCustomPrompt="1"/>
          </p:nvPr>
        </p:nvSpPr>
        <p:spPr/>
        <p:txBody>
          <a:bodyPr/>
          <a:lstStyle>
            <a:lvl1pPr>
              <a:defRPr cap="none">
                <a:solidFill>
                  <a:schemeClr val="accent3"/>
                </a:solidFill>
              </a:defRPr>
            </a:lvl1pPr>
          </a:lstStyle>
          <a:p>
            <a:r>
              <a:rPr lang="en-US" dirty="0"/>
              <a:t>Type Headline Using First Letter Caps</a:t>
            </a:r>
          </a:p>
        </p:txBody>
      </p:sp>
      <p:sp>
        <p:nvSpPr>
          <p:cNvPr id="3" name="Date Placeholder 2">
            <a:extLst>
              <a:ext uri="{FF2B5EF4-FFF2-40B4-BE49-F238E27FC236}">
                <a16:creationId xmlns:a16="http://schemas.microsoft.com/office/drawing/2014/main" id="{475FB576-B5B5-4084-A1B0-AA88D18B2D45}"/>
              </a:ext>
            </a:extLst>
          </p:cNvPr>
          <p:cNvSpPr>
            <a:spLocks noGrp="1"/>
          </p:cNvSpPr>
          <p:nvPr>
            <p:ph type="dt" sz="half" idx="10"/>
          </p:nvPr>
        </p:nvSpPr>
        <p:spPr/>
        <p:txBody>
          <a:bodyPr/>
          <a:lstStyle/>
          <a:p>
            <a:fld id="{F54C7924-324F-4E02-96B1-FA6D31601A29}" type="datetime1">
              <a:rPr lang="en-US" smtClean="0"/>
              <a:t>11/15/2021</a:t>
            </a:fld>
            <a:endParaRPr lang="en-US" dirty="0"/>
          </a:p>
        </p:txBody>
      </p:sp>
      <p:sp>
        <p:nvSpPr>
          <p:cNvPr id="4" name="Footer Placeholder 3">
            <a:extLst>
              <a:ext uri="{FF2B5EF4-FFF2-40B4-BE49-F238E27FC236}">
                <a16:creationId xmlns:a16="http://schemas.microsoft.com/office/drawing/2014/main" id="{6B8A39C9-7A8F-47D3-B601-995318DD6D07}"/>
              </a:ext>
            </a:extLst>
          </p:cNvPr>
          <p:cNvSpPr>
            <a:spLocks noGrp="1"/>
          </p:cNvSpPr>
          <p:nvPr>
            <p:ph type="ftr" sz="quarter" idx="11"/>
          </p:nvPr>
        </p:nvSpPr>
        <p:spPr/>
        <p:txBody>
          <a:bodyPr/>
          <a:lstStyle/>
          <a:p>
            <a:r>
              <a:rPr lang="en-US"/>
              <a:t>© 2020 Xcel Energy</a:t>
            </a:r>
            <a:endParaRPr lang="en-US" dirty="0"/>
          </a:p>
        </p:txBody>
      </p:sp>
      <p:sp>
        <p:nvSpPr>
          <p:cNvPr id="5" name="Slide Number Placeholder 4">
            <a:extLst>
              <a:ext uri="{FF2B5EF4-FFF2-40B4-BE49-F238E27FC236}">
                <a16:creationId xmlns:a16="http://schemas.microsoft.com/office/drawing/2014/main" id="{643785E5-08F1-46F3-B090-28C987E59B09}"/>
              </a:ext>
            </a:extLst>
          </p:cNvPr>
          <p:cNvSpPr>
            <a:spLocks noGrp="1"/>
          </p:cNvSpPr>
          <p:nvPr>
            <p:ph type="sldNum" sz="quarter" idx="12"/>
          </p:nvPr>
        </p:nvSpPr>
        <p:spPr/>
        <p:txBody>
          <a:bodyPr/>
          <a:lstStyle/>
          <a:p>
            <a:fld id="{A358EEE2-36F2-465F-AD6A-DD1699CB9FE5}" type="slidenum">
              <a:rPr lang="en-US" smtClean="0"/>
              <a:pPr/>
              <a:t>‹#›</a:t>
            </a:fld>
            <a:endParaRPr lang="en-US" dirty="0"/>
          </a:p>
        </p:txBody>
      </p:sp>
      <p:sp>
        <p:nvSpPr>
          <p:cNvPr id="6" name="Text Placeholder 2">
            <a:extLst>
              <a:ext uri="{FF2B5EF4-FFF2-40B4-BE49-F238E27FC236}">
                <a16:creationId xmlns:a16="http://schemas.microsoft.com/office/drawing/2014/main" id="{714DB6AC-3E18-469C-8769-21E2897E48D5}"/>
              </a:ext>
            </a:extLst>
          </p:cNvPr>
          <p:cNvSpPr>
            <a:spLocks noGrp="1"/>
          </p:cNvSpPr>
          <p:nvPr>
            <p:ph type="body" idx="13" hasCustomPrompt="1"/>
          </p:nvPr>
        </p:nvSpPr>
        <p:spPr>
          <a:xfrm>
            <a:off x="533400" y="1099337"/>
            <a:ext cx="11125200" cy="602463"/>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if needed to support headline | use sentence case</a:t>
            </a:r>
          </a:p>
        </p:txBody>
      </p:sp>
      <p:sp>
        <p:nvSpPr>
          <p:cNvPr id="8" name="Text Placeholder 7">
            <a:extLst>
              <a:ext uri="{FF2B5EF4-FFF2-40B4-BE49-F238E27FC236}">
                <a16:creationId xmlns:a16="http://schemas.microsoft.com/office/drawing/2014/main" id="{EACB2F2F-3358-4EC0-A9FD-E0CC59B12067}"/>
              </a:ext>
            </a:extLst>
          </p:cNvPr>
          <p:cNvSpPr>
            <a:spLocks noGrp="1"/>
          </p:cNvSpPr>
          <p:nvPr>
            <p:ph type="body" sz="quarter" idx="14"/>
          </p:nvPr>
        </p:nvSpPr>
        <p:spPr>
          <a:xfrm>
            <a:off x="533400" y="1793875"/>
            <a:ext cx="11125200" cy="3837305"/>
          </a:xfrm>
        </p:spPr>
        <p:txBody>
          <a:bodyPr/>
          <a:lstStyle>
            <a:lvl1pPr>
              <a:lnSpc>
                <a:spcPct val="85000"/>
              </a:lnSpc>
              <a:spcBef>
                <a:spcPts val="300"/>
              </a:spcBef>
              <a:spcAft>
                <a:spcPts val="300"/>
              </a:spcAft>
              <a:defRPr sz="2200"/>
            </a:lvl1pPr>
            <a:lvl2pPr>
              <a:lnSpc>
                <a:spcPct val="85000"/>
              </a:lnSpc>
              <a:spcBef>
                <a:spcPts val="300"/>
              </a:spcBef>
              <a:spcAft>
                <a:spcPts val="300"/>
              </a:spcAft>
              <a:defRPr sz="2000"/>
            </a:lvl2pPr>
            <a:lvl3pPr>
              <a:lnSpc>
                <a:spcPct val="85000"/>
              </a:lnSpc>
              <a:spcBef>
                <a:spcPts val="300"/>
              </a:spcBef>
              <a:spcAft>
                <a:spcPts val="300"/>
              </a:spcAft>
              <a:defRPr sz="1800"/>
            </a:lvl3pPr>
            <a:lvl4pPr marL="684213" indent="-227013">
              <a:lnSpc>
                <a:spcPct val="85000"/>
              </a:lnSpc>
              <a:spcBef>
                <a:spcPts val="300"/>
              </a:spcBef>
              <a:spcAft>
                <a:spcPts val="300"/>
              </a:spcAft>
              <a:buFont typeface="Symbol" panose="05050102010706020507" pitchFamily="18" charset="2"/>
              <a:buChar char="-"/>
              <a:defRPr sz="1800"/>
            </a:lvl4pPr>
            <a:lvl5pPr marL="914400" indent="-228600">
              <a:lnSpc>
                <a:spcPct val="85000"/>
              </a:lnSpc>
              <a:spcBef>
                <a:spcPts val="300"/>
              </a:spcBef>
              <a:spcAft>
                <a:spcPts val="300"/>
              </a:spcAft>
              <a:defRPr sz="1400"/>
            </a:lvl5pPr>
            <a:lvl6pPr marL="1144588" indent="-230188">
              <a:lnSpc>
                <a:spcPct val="85000"/>
              </a:lnSpc>
              <a:spcBef>
                <a:spcPts val="300"/>
              </a:spcBef>
              <a:spcAft>
                <a:spcPts val="300"/>
              </a:spcAft>
              <a:defRPr sz="1400"/>
            </a:lvl6pPr>
            <a:lvl7pPr marL="1373188" indent="-228600">
              <a:lnSpc>
                <a:spcPct val="85000"/>
              </a:lnSpc>
              <a:spcBef>
                <a:spcPts val="300"/>
              </a:spcBef>
              <a:spcAft>
                <a:spcPts val="300"/>
              </a:spcAft>
              <a:defRPr sz="1200"/>
            </a:lvl7pPr>
            <a:lvl8pPr marL="1598613" indent="-228600">
              <a:lnSpc>
                <a:spcPct val="85000"/>
              </a:lnSpc>
              <a:spcBef>
                <a:spcPts val="300"/>
              </a:spcBef>
              <a:spcAft>
                <a:spcPts val="300"/>
              </a:spcAft>
              <a:defRPr sz="1200"/>
            </a:lvl8pPr>
            <a:lvl9pPr marL="1828800" indent="-228600">
              <a:lnSpc>
                <a:spcPct val="85000"/>
              </a:lnSpc>
              <a:spcBef>
                <a:spcPts val="300"/>
              </a:spcBef>
              <a:spcAft>
                <a:spcPts val="300"/>
              </a:spcAft>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Text Placeholder 7">
            <a:extLst>
              <a:ext uri="{FF2B5EF4-FFF2-40B4-BE49-F238E27FC236}">
                <a16:creationId xmlns:a16="http://schemas.microsoft.com/office/drawing/2014/main" id="{7E7DEDC5-507A-4555-B610-77FA54555259}"/>
              </a:ext>
            </a:extLst>
          </p:cNvPr>
          <p:cNvSpPr>
            <a:spLocks noGrp="1"/>
          </p:cNvSpPr>
          <p:nvPr>
            <p:ph type="body" sz="quarter" idx="15"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109228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vy Text - Title, Subhead, Char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5468-EF30-4922-9943-6E24B1809090}"/>
              </a:ext>
            </a:extLst>
          </p:cNvPr>
          <p:cNvSpPr>
            <a:spLocks noGrp="1"/>
          </p:cNvSpPr>
          <p:nvPr>
            <p:ph type="title" hasCustomPrompt="1"/>
          </p:nvPr>
        </p:nvSpPr>
        <p:spPr/>
        <p:txBody>
          <a:bodyPr/>
          <a:lstStyle>
            <a:lvl1pPr>
              <a:defRPr cap="none">
                <a:solidFill>
                  <a:schemeClr val="accent3"/>
                </a:solidFill>
              </a:defRPr>
            </a:lvl1pPr>
          </a:lstStyle>
          <a:p>
            <a:r>
              <a:rPr lang="en-US" dirty="0"/>
              <a:t>Type Headline Using First Letter Caps</a:t>
            </a:r>
          </a:p>
        </p:txBody>
      </p:sp>
      <p:sp>
        <p:nvSpPr>
          <p:cNvPr id="4" name="Date Placeholder 3">
            <a:extLst>
              <a:ext uri="{FF2B5EF4-FFF2-40B4-BE49-F238E27FC236}">
                <a16:creationId xmlns:a16="http://schemas.microsoft.com/office/drawing/2014/main" id="{803A4680-8681-40F0-9BDC-E6103001E3DF}"/>
              </a:ext>
            </a:extLst>
          </p:cNvPr>
          <p:cNvSpPr>
            <a:spLocks noGrp="1"/>
          </p:cNvSpPr>
          <p:nvPr>
            <p:ph type="dt" sz="half" idx="10"/>
          </p:nvPr>
        </p:nvSpPr>
        <p:spPr/>
        <p:txBody>
          <a:bodyPr/>
          <a:lstStyle/>
          <a:p>
            <a:fld id="{73E2DDE3-D838-43A3-B922-942022D44541}" type="datetime1">
              <a:rPr lang="en-US" smtClean="0"/>
              <a:t>11/15/2021</a:t>
            </a:fld>
            <a:endParaRPr lang="en-US"/>
          </a:p>
        </p:txBody>
      </p:sp>
      <p:sp>
        <p:nvSpPr>
          <p:cNvPr id="5" name="Footer Placeholder 4">
            <a:extLst>
              <a:ext uri="{FF2B5EF4-FFF2-40B4-BE49-F238E27FC236}">
                <a16:creationId xmlns:a16="http://schemas.microsoft.com/office/drawing/2014/main" id="{82B58D39-BEC9-4304-81DE-36A17E8D7AD8}"/>
              </a:ext>
            </a:extLst>
          </p:cNvPr>
          <p:cNvSpPr>
            <a:spLocks noGrp="1"/>
          </p:cNvSpPr>
          <p:nvPr>
            <p:ph type="ftr" sz="quarter" idx="11"/>
          </p:nvPr>
        </p:nvSpPr>
        <p:spPr/>
        <p:txBody>
          <a:bodyPr/>
          <a:lstStyle/>
          <a:p>
            <a:r>
              <a:rPr lang="en-US"/>
              <a:t>© 2020 Xcel Energy</a:t>
            </a:r>
          </a:p>
        </p:txBody>
      </p:sp>
      <p:sp>
        <p:nvSpPr>
          <p:cNvPr id="6" name="Slide Number Placeholder 5">
            <a:extLst>
              <a:ext uri="{FF2B5EF4-FFF2-40B4-BE49-F238E27FC236}">
                <a16:creationId xmlns:a16="http://schemas.microsoft.com/office/drawing/2014/main" id="{76448D95-5D19-4312-9C55-B472BE160E78}"/>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9" name="Text Placeholder 2">
            <a:extLst>
              <a:ext uri="{FF2B5EF4-FFF2-40B4-BE49-F238E27FC236}">
                <a16:creationId xmlns:a16="http://schemas.microsoft.com/office/drawing/2014/main" id="{6B58A2B9-C2D7-428F-87C3-8FCE193155E0}"/>
              </a:ext>
            </a:extLst>
          </p:cNvPr>
          <p:cNvSpPr>
            <a:spLocks noGrp="1"/>
          </p:cNvSpPr>
          <p:nvPr>
            <p:ph type="body" idx="13" hasCustomPrompt="1"/>
          </p:nvPr>
        </p:nvSpPr>
        <p:spPr>
          <a:xfrm>
            <a:off x="533400" y="1099337"/>
            <a:ext cx="11125200" cy="602463"/>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if needed to support headline | use sentence case</a:t>
            </a:r>
          </a:p>
        </p:txBody>
      </p:sp>
      <p:sp>
        <p:nvSpPr>
          <p:cNvPr id="8" name="Text Placeholder 7">
            <a:extLst>
              <a:ext uri="{FF2B5EF4-FFF2-40B4-BE49-F238E27FC236}">
                <a16:creationId xmlns:a16="http://schemas.microsoft.com/office/drawing/2014/main" id="{01E833F1-DCC3-4B53-8DF2-4A8313911D19}"/>
              </a:ext>
            </a:extLst>
          </p:cNvPr>
          <p:cNvSpPr>
            <a:spLocks noGrp="1"/>
          </p:cNvSpPr>
          <p:nvPr>
            <p:ph type="body" sz="quarter" idx="14"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
        <p:nvSpPr>
          <p:cNvPr id="11" name="Text Placeholder 7">
            <a:extLst>
              <a:ext uri="{FF2B5EF4-FFF2-40B4-BE49-F238E27FC236}">
                <a16:creationId xmlns:a16="http://schemas.microsoft.com/office/drawing/2014/main" id="{D59BE0F6-6EA8-4F59-826B-71F2A5662242}"/>
              </a:ext>
            </a:extLst>
          </p:cNvPr>
          <p:cNvSpPr>
            <a:spLocks noGrp="1"/>
          </p:cNvSpPr>
          <p:nvPr>
            <p:ph type="body" sz="quarter" idx="16"/>
          </p:nvPr>
        </p:nvSpPr>
        <p:spPr>
          <a:xfrm>
            <a:off x="533400" y="1793875"/>
            <a:ext cx="7353300" cy="3837305"/>
          </a:xfrm>
        </p:spPr>
        <p:txBody>
          <a:bodyPr/>
          <a:lstStyle>
            <a:lvl1pPr>
              <a:lnSpc>
                <a:spcPct val="85000"/>
              </a:lnSpc>
              <a:spcBef>
                <a:spcPts val="300"/>
              </a:spcBef>
              <a:spcAft>
                <a:spcPts val="300"/>
              </a:spcAft>
              <a:defRPr sz="2200"/>
            </a:lvl1pPr>
            <a:lvl2pPr>
              <a:lnSpc>
                <a:spcPct val="85000"/>
              </a:lnSpc>
              <a:spcBef>
                <a:spcPts val="300"/>
              </a:spcBef>
              <a:spcAft>
                <a:spcPts val="300"/>
              </a:spcAft>
              <a:defRPr sz="2000"/>
            </a:lvl2pPr>
            <a:lvl3pPr>
              <a:lnSpc>
                <a:spcPct val="85000"/>
              </a:lnSpc>
              <a:spcBef>
                <a:spcPts val="300"/>
              </a:spcBef>
              <a:spcAft>
                <a:spcPts val="300"/>
              </a:spcAft>
              <a:defRPr sz="1800"/>
            </a:lvl3pPr>
            <a:lvl4pPr marL="684213" indent="-227013">
              <a:lnSpc>
                <a:spcPct val="85000"/>
              </a:lnSpc>
              <a:spcBef>
                <a:spcPts val="300"/>
              </a:spcBef>
              <a:spcAft>
                <a:spcPts val="300"/>
              </a:spcAft>
              <a:buFont typeface="Symbol" panose="05050102010706020507" pitchFamily="18" charset="2"/>
              <a:buChar char="-"/>
              <a:defRPr sz="1800"/>
            </a:lvl4pPr>
            <a:lvl5pPr marL="914400" indent="-228600">
              <a:lnSpc>
                <a:spcPct val="85000"/>
              </a:lnSpc>
              <a:spcBef>
                <a:spcPts val="300"/>
              </a:spcBef>
              <a:spcAft>
                <a:spcPts val="300"/>
              </a:spcAft>
              <a:defRPr sz="1400"/>
            </a:lvl5pPr>
            <a:lvl6pPr marL="1144588" indent="-230188">
              <a:lnSpc>
                <a:spcPct val="85000"/>
              </a:lnSpc>
              <a:spcBef>
                <a:spcPts val="300"/>
              </a:spcBef>
              <a:spcAft>
                <a:spcPts val="300"/>
              </a:spcAft>
              <a:defRPr sz="1400"/>
            </a:lvl6pPr>
            <a:lvl7pPr marL="1373188" indent="-228600">
              <a:lnSpc>
                <a:spcPct val="85000"/>
              </a:lnSpc>
              <a:spcBef>
                <a:spcPts val="300"/>
              </a:spcBef>
              <a:spcAft>
                <a:spcPts val="300"/>
              </a:spcAft>
              <a:defRPr sz="1200"/>
            </a:lvl7pPr>
            <a:lvl8pPr marL="1598613" indent="-228600">
              <a:lnSpc>
                <a:spcPct val="85000"/>
              </a:lnSpc>
              <a:spcBef>
                <a:spcPts val="300"/>
              </a:spcBef>
              <a:spcAft>
                <a:spcPts val="300"/>
              </a:spcAft>
              <a:defRPr sz="1200"/>
            </a:lvl8pPr>
            <a:lvl9pPr marL="1828800" indent="-228600">
              <a:lnSpc>
                <a:spcPct val="85000"/>
              </a:lnSpc>
              <a:spcBef>
                <a:spcPts val="300"/>
              </a:spcBef>
              <a:spcAft>
                <a:spcPts val="300"/>
              </a:spcAft>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	</a:t>
            </a:r>
          </a:p>
          <a:p>
            <a:pPr lvl="8"/>
            <a:r>
              <a:rPr lang="en-US" dirty="0"/>
              <a:t>Ninth level</a:t>
            </a:r>
          </a:p>
        </p:txBody>
      </p:sp>
      <p:sp>
        <p:nvSpPr>
          <p:cNvPr id="13" name="Content Placeholder 12">
            <a:extLst>
              <a:ext uri="{FF2B5EF4-FFF2-40B4-BE49-F238E27FC236}">
                <a16:creationId xmlns:a16="http://schemas.microsoft.com/office/drawing/2014/main" id="{195D6FC5-3323-4B05-88AC-7633ADACBD98}"/>
              </a:ext>
            </a:extLst>
          </p:cNvPr>
          <p:cNvSpPr>
            <a:spLocks noGrp="1"/>
          </p:cNvSpPr>
          <p:nvPr>
            <p:ph sz="quarter" idx="17" hasCustomPrompt="1"/>
          </p:nvPr>
        </p:nvSpPr>
        <p:spPr>
          <a:xfrm>
            <a:off x="7962901" y="1793875"/>
            <a:ext cx="3695700" cy="3844925"/>
          </a:xfrm>
        </p:spPr>
        <p:txBody>
          <a:bodyPr/>
          <a:lstStyle>
            <a:lvl1pPr>
              <a:defRPr sz="2200"/>
            </a:lvl1pPr>
            <a:lvl2pPr>
              <a:defRPr sz="2200"/>
            </a:lvl2pPr>
            <a:lvl3pPr>
              <a:defRPr sz="2000"/>
            </a:lvl3pPr>
            <a:lvl4pPr>
              <a:defRPr sz="2000"/>
            </a:lvl4pPr>
            <a:lvl5pPr marL="914400" indent="-228600">
              <a:defRPr sz="2000"/>
            </a:lvl5pPr>
            <a:lvl6pPr marL="914400" indent="-228600">
              <a:defRPr sz="2000"/>
            </a:lvl6pPr>
            <a:lvl7pPr marL="914400" indent="-228600">
              <a:defRPr sz="2000"/>
            </a:lvl7pPr>
            <a:lvl8pPr marL="914400" indent="-228600">
              <a:defRPr sz="2000"/>
            </a:lvl8pPr>
            <a:lvl9pPr marL="914400" indent="-228600">
              <a:defRPr sz="2000"/>
            </a:lvl9pPr>
          </a:lstStyle>
          <a:p>
            <a:pPr lvl="0"/>
            <a:r>
              <a:rPr lang="en-US" dirty="0"/>
              <a:t>Click icon to add chart or type side-bar text</a:t>
            </a:r>
          </a:p>
        </p:txBody>
      </p:sp>
    </p:spTree>
    <p:extLst>
      <p:ext uri="{BB962C8B-B14F-4D97-AF65-F5344CB8AC3E}">
        <p14:creationId xmlns:p14="http://schemas.microsoft.com/office/powerpoint/2010/main" val="379641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57A-404E-42A7-AA8A-9A5218A491F5}"/>
              </a:ext>
            </a:extLst>
          </p:cNvPr>
          <p:cNvSpPr>
            <a:spLocks noGrp="1"/>
          </p:cNvSpPr>
          <p:nvPr>
            <p:ph type="title" hasCustomPrompt="1"/>
          </p:nvPr>
        </p:nvSpPr>
        <p:spPr/>
        <p:txBody>
          <a:bodyPr/>
          <a:lstStyle>
            <a:lvl1pPr>
              <a:defRPr cap="none">
                <a:solidFill>
                  <a:schemeClr val="accent3"/>
                </a:solidFill>
              </a:defRPr>
            </a:lvl1pPr>
          </a:lstStyle>
          <a:p>
            <a:r>
              <a:rPr lang="en-US" dirty="0"/>
              <a:t>Type Headline Using First Letter Caps</a:t>
            </a:r>
          </a:p>
        </p:txBody>
      </p:sp>
      <p:sp>
        <p:nvSpPr>
          <p:cNvPr id="3" name="Content Placeholder 2">
            <a:extLst>
              <a:ext uri="{FF2B5EF4-FFF2-40B4-BE49-F238E27FC236}">
                <a16:creationId xmlns:a16="http://schemas.microsoft.com/office/drawing/2014/main" id="{4735D2D9-4947-4981-88B4-82ADE6B842BF}"/>
              </a:ext>
            </a:extLst>
          </p:cNvPr>
          <p:cNvSpPr>
            <a:spLocks noGrp="1"/>
          </p:cNvSpPr>
          <p:nvPr>
            <p:ph sz="half" idx="1"/>
          </p:nvPr>
        </p:nvSpPr>
        <p:spPr>
          <a:xfrm>
            <a:off x="533400" y="1793875"/>
            <a:ext cx="5486400" cy="3844925"/>
          </a:xfrm>
        </p:spPr>
        <p:txBody>
          <a:bodyPr/>
          <a:lstStyle>
            <a:lvl3pPr>
              <a:defRPr sz="1800"/>
            </a:lvl3pPr>
            <a:lvl4pPr>
              <a:defRPr sz="18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3FFB780-E40B-48A3-A14F-FE0593BE2B78}"/>
              </a:ext>
            </a:extLst>
          </p:cNvPr>
          <p:cNvSpPr>
            <a:spLocks noGrp="1"/>
          </p:cNvSpPr>
          <p:nvPr>
            <p:ph sz="half" idx="2"/>
          </p:nvPr>
        </p:nvSpPr>
        <p:spPr>
          <a:xfrm>
            <a:off x="6172200" y="1793875"/>
            <a:ext cx="5485226" cy="3844925"/>
          </a:xfrm>
        </p:spPr>
        <p:txBody>
          <a:bodyPr/>
          <a:lstStyle>
            <a:lvl3pPr>
              <a:defRPr sz="1800"/>
            </a:lvl3pPr>
            <a:lvl4pPr>
              <a:defRPr sz="18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947801E-0542-4957-95AE-3743B6110D24}"/>
              </a:ext>
            </a:extLst>
          </p:cNvPr>
          <p:cNvSpPr>
            <a:spLocks noGrp="1"/>
          </p:cNvSpPr>
          <p:nvPr>
            <p:ph type="dt" sz="half" idx="10"/>
          </p:nvPr>
        </p:nvSpPr>
        <p:spPr/>
        <p:txBody>
          <a:bodyPr/>
          <a:lstStyle/>
          <a:p>
            <a:fld id="{88C6DAEF-AFBD-4B85-8528-BC3C4EFD7625}" type="datetime1">
              <a:rPr lang="en-US" smtClean="0"/>
              <a:t>11/15/2021</a:t>
            </a:fld>
            <a:endParaRPr lang="en-US"/>
          </a:p>
        </p:txBody>
      </p:sp>
      <p:sp>
        <p:nvSpPr>
          <p:cNvPr id="6" name="Footer Placeholder 5">
            <a:extLst>
              <a:ext uri="{FF2B5EF4-FFF2-40B4-BE49-F238E27FC236}">
                <a16:creationId xmlns:a16="http://schemas.microsoft.com/office/drawing/2014/main" id="{E54F4616-8812-49F2-A4F9-26C61A078D76}"/>
              </a:ext>
            </a:extLst>
          </p:cNvPr>
          <p:cNvSpPr>
            <a:spLocks noGrp="1"/>
          </p:cNvSpPr>
          <p:nvPr>
            <p:ph type="ftr" sz="quarter" idx="11"/>
          </p:nvPr>
        </p:nvSpPr>
        <p:spPr/>
        <p:txBody>
          <a:bodyPr/>
          <a:lstStyle/>
          <a:p>
            <a:r>
              <a:rPr lang="en-US"/>
              <a:t>© 2020 Xcel Energy</a:t>
            </a:r>
          </a:p>
        </p:txBody>
      </p:sp>
      <p:sp>
        <p:nvSpPr>
          <p:cNvPr id="7" name="Slide Number Placeholder 6">
            <a:extLst>
              <a:ext uri="{FF2B5EF4-FFF2-40B4-BE49-F238E27FC236}">
                <a16:creationId xmlns:a16="http://schemas.microsoft.com/office/drawing/2014/main" id="{21C339BF-266E-4AAB-80F7-23E1F23750AE}"/>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8" name="Text Placeholder 2">
            <a:extLst>
              <a:ext uri="{FF2B5EF4-FFF2-40B4-BE49-F238E27FC236}">
                <a16:creationId xmlns:a16="http://schemas.microsoft.com/office/drawing/2014/main" id="{0348C486-B6DF-4A2C-B286-C000C929C888}"/>
              </a:ext>
            </a:extLst>
          </p:cNvPr>
          <p:cNvSpPr>
            <a:spLocks noGrp="1"/>
          </p:cNvSpPr>
          <p:nvPr>
            <p:ph type="body" idx="13" hasCustomPrompt="1"/>
          </p:nvPr>
        </p:nvSpPr>
        <p:spPr>
          <a:xfrm>
            <a:off x="533400" y="1099337"/>
            <a:ext cx="11125200" cy="602463"/>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if needed to support headline | use sentence case</a:t>
            </a:r>
          </a:p>
        </p:txBody>
      </p:sp>
      <p:sp>
        <p:nvSpPr>
          <p:cNvPr id="9" name="Text Placeholder 7">
            <a:extLst>
              <a:ext uri="{FF2B5EF4-FFF2-40B4-BE49-F238E27FC236}">
                <a16:creationId xmlns:a16="http://schemas.microsoft.com/office/drawing/2014/main" id="{F249CEE7-BF87-4577-92DB-2764649F34C3}"/>
              </a:ext>
            </a:extLst>
          </p:cNvPr>
          <p:cNvSpPr>
            <a:spLocks noGrp="1"/>
          </p:cNvSpPr>
          <p:nvPr>
            <p:ph type="body" sz="quarter" idx="14"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958171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8D47-C6BF-417C-914F-8AC1FD26CD2C}"/>
              </a:ext>
            </a:extLst>
          </p:cNvPr>
          <p:cNvSpPr>
            <a:spLocks noGrp="1"/>
          </p:cNvSpPr>
          <p:nvPr>
            <p:ph type="title" hasCustomPrompt="1"/>
          </p:nvPr>
        </p:nvSpPr>
        <p:spPr>
          <a:xfrm>
            <a:off x="533399" y="495300"/>
            <a:ext cx="11125202" cy="596417"/>
          </a:xfrm>
        </p:spPr>
        <p:txBody>
          <a:bodyPr/>
          <a:lstStyle>
            <a:lvl1pPr>
              <a:defRPr cap="none">
                <a:solidFill>
                  <a:schemeClr val="accent3"/>
                </a:solidFill>
              </a:defRPr>
            </a:lvl1pPr>
          </a:lstStyle>
          <a:p>
            <a:r>
              <a:rPr lang="en-US" dirty="0"/>
              <a:t>Type Headline Using First Letter Caps</a:t>
            </a:r>
          </a:p>
        </p:txBody>
      </p:sp>
      <p:sp>
        <p:nvSpPr>
          <p:cNvPr id="3" name="Text Placeholder 2">
            <a:extLst>
              <a:ext uri="{FF2B5EF4-FFF2-40B4-BE49-F238E27FC236}">
                <a16:creationId xmlns:a16="http://schemas.microsoft.com/office/drawing/2014/main" id="{3BEC2D3E-5C6A-4A08-BE25-E73BC596F0A3}"/>
              </a:ext>
            </a:extLst>
          </p:cNvPr>
          <p:cNvSpPr>
            <a:spLocks noGrp="1"/>
          </p:cNvSpPr>
          <p:nvPr>
            <p:ph type="body" idx="1" hasCustomPrompt="1"/>
          </p:nvPr>
        </p:nvSpPr>
        <p:spPr>
          <a:xfrm>
            <a:off x="533400" y="1099337"/>
            <a:ext cx="5464175" cy="602463"/>
          </a:xfrm>
        </p:spPr>
        <p:txBody>
          <a:bodyPr anchor="b"/>
          <a:lstStyle>
            <a:lvl1pPr marL="0" indent="0">
              <a:lnSpc>
                <a:spcPct val="85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table or chart header in sentence case</a:t>
            </a:r>
          </a:p>
        </p:txBody>
      </p:sp>
      <p:sp>
        <p:nvSpPr>
          <p:cNvPr id="4" name="Content Placeholder 3">
            <a:extLst>
              <a:ext uri="{FF2B5EF4-FFF2-40B4-BE49-F238E27FC236}">
                <a16:creationId xmlns:a16="http://schemas.microsoft.com/office/drawing/2014/main" id="{C70D69F1-2F51-469C-ADDE-9B28D9821183}"/>
              </a:ext>
            </a:extLst>
          </p:cNvPr>
          <p:cNvSpPr>
            <a:spLocks noGrp="1"/>
          </p:cNvSpPr>
          <p:nvPr>
            <p:ph sz="half" idx="2" hasCustomPrompt="1"/>
          </p:nvPr>
        </p:nvSpPr>
        <p:spPr>
          <a:xfrm>
            <a:off x="533400" y="1793875"/>
            <a:ext cx="5464175" cy="3844925"/>
          </a:xfrm>
        </p:spPr>
        <p:txBody>
          <a:bodyPr/>
          <a:lstStyle>
            <a:lvl1pPr>
              <a:defRPr/>
            </a:lvl1pPr>
            <a:lvl3pPr>
              <a:defRPr sz="1800"/>
            </a:lvl3pPr>
            <a:lvl4pPr>
              <a:defRPr sz="1800"/>
            </a:lvl4pPr>
            <a:lvl5pPr>
              <a:defRPr sz="1400"/>
            </a:lvl5pPr>
          </a:lstStyle>
          <a:p>
            <a:pPr lvl="0"/>
            <a:r>
              <a:rPr lang="en-US" dirty="0"/>
              <a:t>Click icon to add table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8BE59B4-A068-423B-B38A-B26FFE40ACBD}"/>
              </a:ext>
            </a:extLst>
          </p:cNvPr>
          <p:cNvSpPr>
            <a:spLocks noGrp="1"/>
          </p:cNvSpPr>
          <p:nvPr>
            <p:ph type="body" sz="quarter" idx="3" hasCustomPrompt="1"/>
          </p:nvPr>
        </p:nvSpPr>
        <p:spPr>
          <a:xfrm>
            <a:off x="6172200" y="1099337"/>
            <a:ext cx="5486400" cy="602463"/>
          </a:xfrm>
        </p:spPr>
        <p:txBody>
          <a:bodyPr anchor="b"/>
          <a:lstStyle>
            <a:lvl1pPr marL="0" indent="0">
              <a:lnSpc>
                <a:spcPct val="85000"/>
              </a:lnSpc>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table or chart header in sentence case</a:t>
            </a:r>
          </a:p>
        </p:txBody>
      </p:sp>
      <p:sp>
        <p:nvSpPr>
          <p:cNvPr id="6" name="Content Placeholder 5">
            <a:extLst>
              <a:ext uri="{FF2B5EF4-FFF2-40B4-BE49-F238E27FC236}">
                <a16:creationId xmlns:a16="http://schemas.microsoft.com/office/drawing/2014/main" id="{7E51B85C-6EC7-4BD6-8003-F546F62AAFCD}"/>
              </a:ext>
            </a:extLst>
          </p:cNvPr>
          <p:cNvSpPr>
            <a:spLocks noGrp="1"/>
          </p:cNvSpPr>
          <p:nvPr>
            <p:ph sz="quarter" idx="4" hasCustomPrompt="1"/>
          </p:nvPr>
        </p:nvSpPr>
        <p:spPr>
          <a:xfrm>
            <a:off x="6172200" y="1793875"/>
            <a:ext cx="5485226" cy="3844925"/>
          </a:xfrm>
        </p:spPr>
        <p:txBody>
          <a:bodyPr/>
          <a:lstStyle>
            <a:lvl1pPr>
              <a:defRPr/>
            </a:lvl1pPr>
            <a:lvl3pPr>
              <a:defRPr sz="1800"/>
            </a:lvl3pPr>
            <a:lvl4pPr>
              <a:defRPr sz="1800"/>
            </a:lvl4pPr>
            <a:lvl5pPr>
              <a:defRPr sz="1400"/>
            </a:lvl5pPr>
          </a:lstStyle>
          <a:p>
            <a:pPr lvl="0"/>
            <a:r>
              <a:rPr lang="en-US" dirty="0"/>
              <a:t>Click icon to add table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5DB192-774F-4A52-8B5A-441E41642204}"/>
              </a:ext>
            </a:extLst>
          </p:cNvPr>
          <p:cNvSpPr>
            <a:spLocks noGrp="1"/>
          </p:cNvSpPr>
          <p:nvPr>
            <p:ph type="dt" sz="half" idx="10"/>
          </p:nvPr>
        </p:nvSpPr>
        <p:spPr/>
        <p:txBody>
          <a:bodyPr/>
          <a:lstStyle/>
          <a:p>
            <a:fld id="{AD4C961C-569C-49A3-BC37-1BBF8BA8AD45}" type="datetime1">
              <a:rPr lang="en-US" smtClean="0"/>
              <a:t>11/15/2021</a:t>
            </a:fld>
            <a:endParaRPr lang="en-US"/>
          </a:p>
        </p:txBody>
      </p:sp>
      <p:sp>
        <p:nvSpPr>
          <p:cNvPr id="8" name="Footer Placeholder 7">
            <a:extLst>
              <a:ext uri="{FF2B5EF4-FFF2-40B4-BE49-F238E27FC236}">
                <a16:creationId xmlns:a16="http://schemas.microsoft.com/office/drawing/2014/main" id="{DD2781F2-8B6F-4B4F-9A82-BF4487E31D9A}"/>
              </a:ext>
            </a:extLst>
          </p:cNvPr>
          <p:cNvSpPr>
            <a:spLocks noGrp="1"/>
          </p:cNvSpPr>
          <p:nvPr>
            <p:ph type="ftr" sz="quarter" idx="11"/>
          </p:nvPr>
        </p:nvSpPr>
        <p:spPr/>
        <p:txBody>
          <a:bodyPr/>
          <a:lstStyle/>
          <a:p>
            <a:r>
              <a:rPr lang="en-US"/>
              <a:t>© 2020 Xcel Energy</a:t>
            </a:r>
          </a:p>
        </p:txBody>
      </p:sp>
      <p:sp>
        <p:nvSpPr>
          <p:cNvPr id="9" name="Slide Number Placeholder 8">
            <a:extLst>
              <a:ext uri="{FF2B5EF4-FFF2-40B4-BE49-F238E27FC236}">
                <a16:creationId xmlns:a16="http://schemas.microsoft.com/office/drawing/2014/main" id="{C3D694E2-E74F-4340-B9F7-B760B78885A8}"/>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10" name="Text Placeholder 7">
            <a:extLst>
              <a:ext uri="{FF2B5EF4-FFF2-40B4-BE49-F238E27FC236}">
                <a16:creationId xmlns:a16="http://schemas.microsoft.com/office/drawing/2014/main" id="{193B8D93-1F93-4346-93D1-6E578A3091E1}"/>
              </a:ext>
            </a:extLst>
          </p:cNvPr>
          <p:cNvSpPr>
            <a:spLocks noGrp="1"/>
          </p:cNvSpPr>
          <p:nvPr>
            <p:ph type="body" sz="quarter" idx="13"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2324362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mp;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2A38-232B-4B92-9446-A792F5595346}"/>
              </a:ext>
            </a:extLst>
          </p:cNvPr>
          <p:cNvSpPr>
            <a:spLocks noGrp="1"/>
          </p:cNvSpPr>
          <p:nvPr>
            <p:ph type="title" hasCustomPrompt="1"/>
          </p:nvPr>
        </p:nvSpPr>
        <p:spPr/>
        <p:txBody>
          <a:bodyPr/>
          <a:lstStyle>
            <a:lvl1pPr>
              <a:defRPr cap="none">
                <a:solidFill>
                  <a:schemeClr val="accent3"/>
                </a:solidFill>
              </a:defRPr>
            </a:lvl1pPr>
          </a:lstStyle>
          <a:p>
            <a:r>
              <a:rPr lang="en-US" dirty="0"/>
              <a:t>Type Headline Using First Letter Caps</a:t>
            </a:r>
          </a:p>
        </p:txBody>
      </p:sp>
      <p:sp>
        <p:nvSpPr>
          <p:cNvPr id="3" name="Date Placeholder 2">
            <a:extLst>
              <a:ext uri="{FF2B5EF4-FFF2-40B4-BE49-F238E27FC236}">
                <a16:creationId xmlns:a16="http://schemas.microsoft.com/office/drawing/2014/main" id="{6A458CD1-6B84-4D27-A462-6327CA42DFF0}"/>
              </a:ext>
            </a:extLst>
          </p:cNvPr>
          <p:cNvSpPr>
            <a:spLocks noGrp="1"/>
          </p:cNvSpPr>
          <p:nvPr>
            <p:ph type="dt" sz="half" idx="10"/>
          </p:nvPr>
        </p:nvSpPr>
        <p:spPr/>
        <p:txBody>
          <a:bodyPr/>
          <a:lstStyle/>
          <a:p>
            <a:fld id="{56DCC4B3-A3AA-4C2C-8E35-C460FF3A0182}" type="datetime1">
              <a:rPr lang="en-US" smtClean="0"/>
              <a:t>11/15/2021</a:t>
            </a:fld>
            <a:endParaRPr lang="en-US"/>
          </a:p>
        </p:txBody>
      </p:sp>
      <p:sp>
        <p:nvSpPr>
          <p:cNvPr id="4" name="Footer Placeholder 3">
            <a:extLst>
              <a:ext uri="{FF2B5EF4-FFF2-40B4-BE49-F238E27FC236}">
                <a16:creationId xmlns:a16="http://schemas.microsoft.com/office/drawing/2014/main" id="{C0F62F95-4F23-485F-9B2B-0400326B8400}"/>
              </a:ext>
            </a:extLst>
          </p:cNvPr>
          <p:cNvSpPr>
            <a:spLocks noGrp="1"/>
          </p:cNvSpPr>
          <p:nvPr>
            <p:ph type="ftr" sz="quarter" idx="11"/>
          </p:nvPr>
        </p:nvSpPr>
        <p:spPr/>
        <p:txBody>
          <a:bodyPr/>
          <a:lstStyle/>
          <a:p>
            <a:r>
              <a:rPr lang="en-US"/>
              <a:t>© 2020 Xcel Energy</a:t>
            </a:r>
          </a:p>
        </p:txBody>
      </p:sp>
      <p:sp>
        <p:nvSpPr>
          <p:cNvPr id="5" name="Slide Number Placeholder 4">
            <a:extLst>
              <a:ext uri="{FF2B5EF4-FFF2-40B4-BE49-F238E27FC236}">
                <a16:creationId xmlns:a16="http://schemas.microsoft.com/office/drawing/2014/main" id="{CFDA78A9-94F5-4A74-A153-1DA4D597F9FF}"/>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6" name="Text Placeholder 2">
            <a:extLst>
              <a:ext uri="{FF2B5EF4-FFF2-40B4-BE49-F238E27FC236}">
                <a16:creationId xmlns:a16="http://schemas.microsoft.com/office/drawing/2014/main" id="{73795498-8707-4C32-B37B-805C6FC09A1A}"/>
              </a:ext>
            </a:extLst>
          </p:cNvPr>
          <p:cNvSpPr>
            <a:spLocks noGrp="1"/>
          </p:cNvSpPr>
          <p:nvPr>
            <p:ph type="body" idx="13" hasCustomPrompt="1"/>
          </p:nvPr>
        </p:nvSpPr>
        <p:spPr>
          <a:xfrm>
            <a:off x="533400" y="1099337"/>
            <a:ext cx="11125200" cy="602463"/>
          </a:xfrm>
        </p:spPr>
        <p:txBody>
          <a:bodyPr anchor="t"/>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if needed to support headline | use sentence case</a:t>
            </a:r>
          </a:p>
        </p:txBody>
      </p:sp>
      <p:sp>
        <p:nvSpPr>
          <p:cNvPr id="7" name="Text Placeholder 7">
            <a:extLst>
              <a:ext uri="{FF2B5EF4-FFF2-40B4-BE49-F238E27FC236}">
                <a16:creationId xmlns:a16="http://schemas.microsoft.com/office/drawing/2014/main" id="{1077C4A6-727F-40F7-90FA-27039D085BD8}"/>
              </a:ext>
            </a:extLst>
          </p:cNvPr>
          <p:cNvSpPr>
            <a:spLocks noGrp="1"/>
          </p:cNvSpPr>
          <p:nvPr>
            <p:ph type="body" sz="quarter" idx="14"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373027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 Section Header">
    <p:bg>
      <p:bgRef idx="1001">
        <a:schemeClr val="bg1"/>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DE24F-D5D7-416B-A01F-0EA80989EBD9}"/>
              </a:ext>
            </a:extLst>
          </p:cNvPr>
          <p:cNvSpPr>
            <a:spLocks noGrp="1"/>
          </p:cNvSpPr>
          <p:nvPr>
            <p:ph type="pic" sz="quarter" idx="13" hasCustomPrompt="1"/>
          </p:nvPr>
        </p:nvSpPr>
        <p:spPr>
          <a:xfrm>
            <a:off x="0" y="0"/>
            <a:ext cx="4410636" cy="6858000"/>
          </a:xfrm>
          <a:custGeom>
            <a:avLst/>
            <a:gdLst>
              <a:gd name="connsiteX0" fmla="*/ 0 w 4410636"/>
              <a:gd name="connsiteY0" fmla="*/ 0 h 6858000"/>
              <a:gd name="connsiteX1" fmla="*/ 347932 w 4410636"/>
              <a:gd name="connsiteY1" fmla="*/ 0 h 6858000"/>
              <a:gd name="connsiteX2" fmla="*/ 490798 w 4410636"/>
              <a:gd name="connsiteY2" fmla="*/ 0 h 6858000"/>
              <a:gd name="connsiteX3" fmla="*/ 989384 w 4410636"/>
              <a:gd name="connsiteY3" fmla="*/ 0 h 6858000"/>
              <a:gd name="connsiteX4" fmla="*/ 4410636 w 4410636"/>
              <a:gd name="connsiteY4" fmla="*/ 0 h 6858000"/>
              <a:gd name="connsiteX5" fmla="*/ 1818060 w 4410636"/>
              <a:gd name="connsiteY5" fmla="*/ 3028950 h 6858000"/>
              <a:gd name="connsiteX6" fmla="*/ 3652557 w 4410636"/>
              <a:gd name="connsiteY6" fmla="*/ 6858000 h 6858000"/>
              <a:gd name="connsiteX7" fmla="*/ 14449 w 4410636"/>
              <a:gd name="connsiteY7" fmla="*/ 6858000 h 6858000"/>
              <a:gd name="connsiteX8" fmla="*/ 0 w 4410636"/>
              <a:gd name="connsiteY8" fmla="*/ 68273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6" h="6858000">
                <a:moveTo>
                  <a:pt x="0" y="0"/>
                </a:moveTo>
                <a:lnTo>
                  <a:pt x="347932" y="0"/>
                </a:lnTo>
                <a:lnTo>
                  <a:pt x="490798" y="0"/>
                </a:lnTo>
                <a:lnTo>
                  <a:pt x="989384" y="0"/>
                </a:lnTo>
                <a:lnTo>
                  <a:pt x="4410636" y="0"/>
                </a:lnTo>
                <a:lnTo>
                  <a:pt x="1818060" y="3028950"/>
                </a:lnTo>
                <a:lnTo>
                  <a:pt x="3652557" y="6858000"/>
                </a:lnTo>
                <a:lnTo>
                  <a:pt x="14449" y="6858000"/>
                </a:lnTo>
                <a:lnTo>
                  <a:pt x="0" y="6827328"/>
                </a:lnTo>
                <a:close/>
              </a:path>
            </a:pathLst>
          </a:custGeom>
          <a:solidFill>
            <a:schemeClr val="bg1"/>
          </a:solidFill>
          <a:ln>
            <a:noFill/>
          </a:ln>
        </p:spPr>
        <p:txBody>
          <a:bodyPr wrap="square" tIns="0" bIns="0" anchor="ctr">
            <a:noAutofit/>
          </a:bodyPr>
          <a:lstStyle>
            <a:lvl1pPr algn="l">
              <a:defRPr/>
            </a:lvl1pPr>
          </a:lstStyle>
          <a:p>
            <a:r>
              <a:rPr lang="en-US" dirty="0"/>
              <a:t>Click icon to </a:t>
            </a:r>
            <a:br>
              <a:rPr lang="en-US" dirty="0"/>
            </a:br>
            <a:r>
              <a:rPr lang="en-US" dirty="0"/>
              <a:t>add picture &gt;</a:t>
            </a:r>
          </a:p>
        </p:txBody>
      </p:sp>
      <p:sp>
        <p:nvSpPr>
          <p:cNvPr id="2" name="Title 1">
            <a:extLst>
              <a:ext uri="{FF2B5EF4-FFF2-40B4-BE49-F238E27FC236}">
                <a16:creationId xmlns:a16="http://schemas.microsoft.com/office/drawing/2014/main" id="{C57F97FC-1B35-4486-9E87-3E381ED1DC66}"/>
              </a:ext>
            </a:extLst>
          </p:cNvPr>
          <p:cNvSpPr>
            <a:spLocks noGrp="1"/>
          </p:cNvSpPr>
          <p:nvPr>
            <p:ph type="title" hasCustomPrompt="1"/>
          </p:nvPr>
        </p:nvSpPr>
        <p:spPr>
          <a:xfrm>
            <a:off x="2971800" y="1901371"/>
            <a:ext cx="8606362" cy="1477622"/>
          </a:xfrm>
        </p:spPr>
        <p:txBody>
          <a:bodyPr>
            <a:normAutofit/>
          </a:bodyPr>
          <a:lstStyle>
            <a:lvl1pPr>
              <a:defRPr sz="3200"/>
            </a:lvl1pPr>
          </a:lstStyle>
          <a:p>
            <a:r>
              <a:rPr lang="en-US" dirty="0"/>
              <a:t>Type section header title</a:t>
            </a:r>
          </a:p>
        </p:txBody>
      </p:sp>
      <p:sp>
        <p:nvSpPr>
          <p:cNvPr id="3" name="Date Placeholder 2">
            <a:extLst>
              <a:ext uri="{FF2B5EF4-FFF2-40B4-BE49-F238E27FC236}">
                <a16:creationId xmlns:a16="http://schemas.microsoft.com/office/drawing/2014/main" id="{0B3E8A98-2273-42DE-A087-1335AA7E059C}"/>
              </a:ext>
            </a:extLst>
          </p:cNvPr>
          <p:cNvSpPr>
            <a:spLocks noGrp="1"/>
          </p:cNvSpPr>
          <p:nvPr>
            <p:ph type="dt" sz="half" idx="10"/>
          </p:nvPr>
        </p:nvSpPr>
        <p:spPr/>
        <p:txBody>
          <a:bodyPr/>
          <a:lstStyle/>
          <a:p>
            <a:fld id="{361861CF-6ACC-4496-A838-F98DEFA928BD}" type="datetime1">
              <a:rPr lang="en-US" smtClean="0"/>
              <a:t>11/15/2021</a:t>
            </a:fld>
            <a:endParaRPr lang="en-US" dirty="0"/>
          </a:p>
        </p:txBody>
      </p:sp>
      <p:sp>
        <p:nvSpPr>
          <p:cNvPr id="4" name="Footer Placeholder 3">
            <a:extLst>
              <a:ext uri="{FF2B5EF4-FFF2-40B4-BE49-F238E27FC236}">
                <a16:creationId xmlns:a16="http://schemas.microsoft.com/office/drawing/2014/main" id="{344620DB-C5E8-4BE9-B28C-F0F1B154B37A}"/>
              </a:ext>
            </a:extLst>
          </p:cNvPr>
          <p:cNvSpPr>
            <a:spLocks noGrp="1"/>
          </p:cNvSpPr>
          <p:nvPr>
            <p:ph type="ftr" sz="quarter" idx="11"/>
          </p:nvPr>
        </p:nvSpPr>
        <p:spPr/>
        <p:txBody>
          <a:bodyPr/>
          <a:lstStyle/>
          <a:p>
            <a:r>
              <a:rPr lang="en-US"/>
              <a:t>© 2020 Xcel Energy</a:t>
            </a:r>
            <a:endParaRPr lang="en-US" dirty="0"/>
          </a:p>
        </p:txBody>
      </p:sp>
      <p:sp>
        <p:nvSpPr>
          <p:cNvPr id="5" name="Slide Number Placeholder 4">
            <a:extLst>
              <a:ext uri="{FF2B5EF4-FFF2-40B4-BE49-F238E27FC236}">
                <a16:creationId xmlns:a16="http://schemas.microsoft.com/office/drawing/2014/main" id="{3FC36BF4-2724-4007-995D-32EAFA7DD1AC}"/>
              </a:ext>
            </a:extLst>
          </p:cNvPr>
          <p:cNvSpPr>
            <a:spLocks noGrp="1"/>
          </p:cNvSpPr>
          <p:nvPr>
            <p:ph type="sldNum" sz="quarter" idx="12"/>
          </p:nvPr>
        </p:nvSpPr>
        <p:spPr>
          <a:xfrm>
            <a:off x="8632855" y="7010400"/>
            <a:ext cx="3352800" cy="320675"/>
          </a:xfrm>
        </p:spPr>
        <p:txBody>
          <a:bodyPr/>
          <a:lstStyle/>
          <a:p>
            <a:fld id="{A358EEE2-36F2-465F-AD6A-DD1699CB9FE5}" type="slidenum">
              <a:rPr lang="en-US" smtClean="0"/>
              <a:pPr/>
              <a:t>‹#›</a:t>
            </a:fld>
            <a:endParaRPr lang="en-US" dirty="0"/>
          </a:p>
        </p:txBody>
      </p:sp>
      <p:sp>
        <p:nvSpPr>
          <p:cNvPr id="15" name="Subtitle 2">
            <a:extLst>
              <a:ext uri="{FF2B5EF4-FFF2-40B4-BE49-F238E27FC236}">
                <a16:creationId xmlns:a16="http://schemas.microsoft.com/office/drawing/2014/main" id="{CA8976ED-656B-4B31-833E-68A97D3F1E2C}"/>
              </a:ext>
            </a:extLst>
          </p:cNvPr>
          <p:cNvSpPr>
            <a:spLocks noGrp="1"/>
          </p:cNvSpPr>
          <p:nvPr>
            <p:ph type="subTitle" idx="1" hasCustomPrompt="1"/>
          </p:nvPr>
        </p:nvSpPr>
        <p:spPr>
          <a:xfrm>
            <a:off x="2898843" y="3401184"/>
            <a:ext cx="8679320" cy="1437516"/>
          </a:xfrm>
        </p:spPr>
        <p:txBody>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Type subhead if needed to support headline | Section header title should correspond with Agenda</a:t>
            </a:r>
          </a:p>
        </p:txBody>
      </p:sp>
      <p:pic>
        <p:nvPicPr>
          <p:cNvPr id="13" name="Graphic 11">
            <a:extLst>
              <a:ext uri="{FF2B5EF4-FFF2-40B4-BE49-F238E27FC236}">
                <a16:creationId xmlns:a16="http://schemas.microsoft.com/office/drawing/2014/main" id="{6C61ECD7-70AB-4C98-A456-A688180196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351993" y="5959906"/>
            <a:ext cx="2243107" cy="431718"/>
          </a:xfrm>
          <a:prstGeom prst="rect">
            <a:avLst/>
          </a:prstGeom>
        </p:spPr>
      </p:pic>
    </p:spTree>
    <p:extLst>
      <p:ext uri="{BB962C8B-B14F-4D97-AF65-F5344CB8AC3E}">
        <p14:creationId xmlns:p14="http://schemas.microsoft.com/office/powerpoint/2010/main" val="357371525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7F391-2828-4A62-97DE-645646C45E53}"/>
              </a:ext>
            </a:extLst>
          </p:cNvPr>
          <p:cNvSpPr>
            <a:spLocks noGrp="1"/>
          </p:cNvSpPr>
          <p:nvPr>
            <p:ph type="dt" sz="half" idx="10"/>
          </p:nvPr>
        </p:nvSpPr>
        <p:spPr/>
        <p:txBody>
          <a:bodyPr/>
          <a:lstStyle/>
          <a:p>
            <a:fld id="{FFBC4683-7B93-4D4E-A15E-6557F73EE631}" type="datetime1">
              <a:rPr lang="en-US" smtClean="0"/>
              <a:t>11/15/2021</a:t>
            </a:fld>
            <a:endParaRPr lang="en-US"/>
          </a:p>
        </p:txBody>
      </p:sp>
      <p:sp>
        <p:nvSpPr>
          <p:cNvPr id="3" name="Footer Placeholder 2">
            <a:extLst>
              <a:ext uri="{FF2B5EF4-FFF2-40B4-BE49-F238E27FC236}">
                <a16:creationId xmlns:a16="http://schemas.microsoft.com/office/drawing/2014/main" id="{D00ACB5C-1FA5-4EC5-96BD-37B0250B8C05}"/>
              </a:ext>
            </a:extLst>
          </p:cNvPr>
          <p:cNvSpPr>
            <a:spLocks noGrp="1"/>
          </p:cNvSpPr>
          <p:nvPr>
            <p:ph type="ftr" sz="quarter" idx="11"/>
          </p:nvPr>
        </p:nvSpPr>
        <p:spPr/>
        <p:txBody>
          <a:bodyPr/>
          <a:lstStyle/>
          <a:p>
            <a:r>
              <a:rPr lang="en-US"/>
              <a:t>© 2020 Xcel Energy</a:t>
            </a:r>
          </a:p>
        </p:txBody>
      </p:sp>
      <p:sp>
        <p:nvSpPr>
          <p:cNvPr id="4" name="Slide Number Placeholder 3">
            <a:extLst>
              <a:ext uri="{FF2B5EF4-FFF2-40B4-BE49-F238E27FC236}">
                <a16:creationId xmlns:a16="http://schemas.microsoft.com/office/drawing/2014/main" id="{5BB9D539-E4E3-462E-AEE3-F895E95CE909}"/>
              </a:ext>
            </a:extLst>
          </p:cNvPr>
          <p:cNvSpPr>
            <a:spLocks noGrp="1"/>
          </p:cNvSpPr>
          <p:nvPr>
            <p:ph type="sldNum" sz="quarter" idx="12"/>
          </p:nvPr>
        </p:nvSpPr>
        <p:spPr/>
        <p:txBody>
          <a:bodyPr/>
          <a:lstStyle/>
          <a:p>
            <a:fld id="{A358EEE2-36F2-465F-AD6A-DD1699CB9FE5}" type="slidenum">
              <a:rPr lang="en-US" smtClean="0"/>
              <a:t>‹#›</a:t>
            </a:fld>
            <a:endParaRPr lang="en-US"/>
          </a:p>
        </p:txBody>
      </p:sp>
    </p:spTree>
    <p:extLst>
      <p:ext uri="{BB962C8B-B14F-4D97-AF65-F5344CB8AC3E}">
        <p14:creationId xmlns:p14="http://schemas.microsoft.com/office/powerpoint/2010/main" val="1981074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D81DE-0B73-4E15-B154-571E2326B6EE}"/>
              </a:ext>
            </a:extLst>
          </p:cNvPr>
          <p:cNvSpPr>
            <a:spLocks noGrp="1"/>
          </p:cNvSpPr>
          <p:nvPr>
            <p:ph type="title" hasCustomPrompt="1"/>
          </p:nvPr>
        </p:nvSpPr>
        <p:spPr>
          <a:xfrm>
            <a:off x="533399" y="495300"/>
            <a:ext cx="3695701" cy="1206500"/>
          </a:xfrm>
        </p:spPr>
        <p:txBody>
          <a:bodyPr anchor="b"/>
          <a:lstStyle>
            <a:lvl1pPr>
              <a:defRPr sz="3200" cap="none">
                <a:solidFill>
                  <a:schemeClr val="accent3"/>
                </a:solidFill>
              </a:defRPr>
            </a:lvl1pPr>
          </a:lstStyle>
          <a:p>
            <a:r>
              <a:rPr lang="en-US" dirty="0"/>
              <a:t>Type Headline</a:t>
            </a:r>
          </a:p>
        </p:txBody>
      </p:sp>
      <p:sp>
        <p:nvSpPr>
          <p:cNvPr id="3" name="Content Placeholder 2">
            <a:extLst>
              <a:ext uri="{FF2B5EF4-FFF2-40B4-BE49-F238E27FC236}">
                <a16:creationId xmlns:a16="http://schemas.microsoft.com/office/drawing/2014/main" id="{1D827EEF-439F-411B-B07B-6DF1642AA450}"/>
              </a:ext>
            </a:extLst>
          </p:cNvPr>
          <p:cNvSpPr>
            <a:spLocks noGrp="1"/>
          </p:cNvSpPr>
          <p:nvPr>
            <p:ph idx="1"/>
          </p:nvPr>
        </p:nvSpPr>
        <p:spPr>
          <a:xfrm>
            <a:off x="4305299" y="495300"/>
            <a:ext cx="7353301" cy="5143500"/>
          </a:xfrm>
        </p:spPr>
        <p:txBody>
          <a:bodyPr>
            <a:normAutofit/>
          </a:bodyPr>
          <a:lstStyle>
            <a:lvl1pPr>
              <a:defRPr sz="2400"/>
            </a:lvl1pPr>
            <a:lvl2pPr>
              <a:defRPr sz="2000"/>
            </a:lvl2pPr>
            <a:lvl3pPr>
              <a:defRPr sz="1800"/>
            </a:lvl3pPr>
            <a:lvl4pPr>
              <a:defRPr sz="18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FC1F951-C8D9-4E8E-BC9D-91900C852373}"/>
              </a:ext>
            </a:extLst>
          </p:cNvPr>
          <p:cNvSpPr>
            <a:spLocks noGrp="1"/>
          </p:cNvSpPr>
          <p:nvPr>
            <p:ph type="body" sz="half" idx="2" hasCustomPrompt="1"/>
          </p:nvPr>
        </p:nvSpPr>
        <p:spPr>
          <a:xfrm>
            <a:off x="533400" y="1793875"/>
            <a:ext cx="3695700" cy="3844925"/>
          </a:xfrm>
        </p:spPr>
        <p:txBody>
          <a:bodyPr>
            <a:normAutofit/>
          </a:bodyPr>
          <a:lstStyle>
            <a:lvl1pPr marL="0" indent="0">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if needed to support headline | use sentence case</a:t>
            </a:r>
          </a:p>
        </p:txBody>
      </p:sp>
      <p:sp>
        <p:nvSpPr>
          <p:cNvPr id="5" name="Date Placeholder 4">
            <a:extLst>
              <a:ext uri="{FF2B5EF4-FFF2-40B4-BE49-F238E27FC236}">
                <a16:creationId xmlns:a16="http://schemas.microsoft.com/office/drawing/2014/main" id="{981C6493-1C72-474C-9E57-060A22DAA8BC}"/>
              </a:ext>
            </a:extLst>
          </p:cNvPr>
          <p:cNvSpPr>
            <a:spLocks noGrp="1"/>
          </p:cNvSpPr>
          <p:nvPr>
            <p:ph type="dt" sz="half" idx="10"/>
          </p:nvPr>
        </p:nvSpPr>
        <p:spPr/>
        <p:txBody>
          <a:bodyPr/>
          <a:lstStyle/>
          <a:p>
            <a:fld id="{2951D525-3B21-4E70-A0A3-49F377A35893}" type="datetime1">
              <a:rPr lang="en-US" smtClean="0"/>
              <a:t>11/15/2021</a:t>
            </a:fld>
            <a:endParaRPr lang="en-US"/>
          </a:p>
        </p:txBody>
      </p:sp>
      <p:sp>
        <p:nvSpPr>
          <p:cNvPr id="6" name="Footer Placeholder 5">
            <a:extLst>
              <a:ext uri="{FF2B5EF4-FFF2-40B4-BE49-F238E27FC236}">
                <a16:creationId xmlns:a16="http://schemas.microsoft.com/office/drawing/2014/main" id="{86638DB1-39B4-49EA-8AEB-C71B683D0B99}"/>
              </a:ext>
            </a:extLst>
          </p:cNvPr>
          <p:cNvSpPr>
            <a:spLocks noGrp="1"/>
          </p:cNvSpPr>
          <p:nvPr>
            <p:ph type="ftr" sz="quarter" idx="11"/>
          </p:nvPr>
        </p:nvSpPr>
        <p:spPr/>
        <p:txBody>
          <a:bodyPr/>
          <a:lstStyle/>
          <a:p>
            <a:r>
              <a:rPr lang="en-US"/>
              <a:t>© 2020 Xcel Energy</a:t>
            </a:r>
          </a:p>
        </p:txBody>
      </p:sp>
      <p:sp>
        <p:nvSpPr>
          <p:cNvPr id="7" name="Slide Number Placeholder 6">
            <a:extLst>
              <a:ext uri="{FF2B5EF4-FFF2-40B4-BE49-F238E27FC236}">
                <a16:creationId xmlns:a16="http://schemas.microsoft.com/office/drawing/2014/main" id="{8860DB56-9071-4328-A05E-438D31D74EB2}"/>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8" name="Text Placeholder 7">
            <a:extLst>
              <a:ext uri="{FF2B5EF4-FFF2-40B4-BE49-F238E27FC236}">
                <a16:creationId xmlns:a16="http://schemas.microsoft.com/office/drawing/2014/main" id="{72DFE69A-60DD-4B1D-B9E1-092F2D445B35}"/>
              </a:ext>
            </a:extLst>
          </p:cNvPr>
          <p:cNvSpPr>
            <a:spLocks noGrp="1"/>
          </p:cNvSpPr>
          <p:nvPr>
            <p:ph type="body" sz="quarter" idx="13"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264654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371F-EAD9-49F4-BC4B-6737A2490CBC}"/>
              </a:ext>
            </a:extLst>
          </p:cNvPr>
          <p:cNvSpPr>
            <a:spLocks noGrp="1"/>
          </p:cNvSpPr>
          <p:nvPr>
            <p:ph type="title" hasCustomPrompt="1"/>
          </p:nvPr>
        </p:nvSpPr>
        <p:spPr>
          <a:xfrm>
            <a:off x="533399" y="495300"/>
            <a:ext cx="3695701" cy="1206500"/>
          </a:xfrm>
        </p:spPr>
        <p:txBody>
          <a:bodyPr anchor="b"/>
          <a:lstStyle>
            <a:lvl1pPr>
              <a:defRPr sz="3200" cap="none">
                <a:solidFill>
                  <a:schemeClr val="accent3"/>
                </a:solidFill>
              </a:defRPr>
            </a:lvl1pPr>
          </a:lstStyle>
          <a:p>
            <a:r>
              <a:rPr lang="en-US" dirty="0"/>
              <a:t>Type Headline</a:t>
            </a:r>
          </a:p>
        </p:txBody>
      </p:sp>
      <p:sp>
        <p:nvSpPr>
          <p:cNvPr id="3" name="Picture Placeholder 2">
            <a:extLst>
              <a:ext uri="{FF2B5EF4-FFF2-40B4-BE49-F238E27FC236}">
                <a16:creationId xmlns:a16="http://schemas.microsoft.com/office/drawing/2014/main" id="{7C5B4A58-9192-401C-A274-773FE853BD2C}"/>
              </a:ext>
            </a:extLst>
          </p:cNvPr>
          <p:cNvSpPr>
            <a:spLocks noGrp="1"/>
          </p:cNvSpPr>
          <p:nvPr>
            <p:ph type="pic" idx="1"/>
          </p:nvPr>
        </p:nvSpPr>
        <p:spPr>
          <a:xfrm>
            <a:off x="4305300" y="495300"/>
            <a:ext cx="7353300" cy="5143500"/>
          </a:xfrm>
          <a:solidFill>
            <a:schemeClr val="bg1"/>
          </a:solidFill>
        </p:spPr>
        <p:txBody>
          <a:bodyPr bIns="27432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F792F92-AE8B-4665-8A29-0D85DD376CA6}"/>
              </a:ext>
            </a:extLst>
          </p:cNvPr>
          <p:cNvSpPr>
            <a:spLocks noGrp="1"/>
          </p:cNvSpPr>
          <p:nvPr>
            <p:ph type="body" sz="half" idx="2" hasCustomPrompt="1"/>
          </p:nvPr>
        </p:nvSpPr>
        <p:spPr>
          <a:xfrm>
            <a:off x="533398" y="1793875"/>
            <a:ext cx="3695701" cy="3844925"/>
          </a:xfrm>
        </p:spPr>
        <p:txBody>
          <a:bodyPr>
            <a:noAutofit/>
          </a:bodyPr>
          <a:lstStyle>
            <a:lvl1pPr marL="0" indent="0">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if needed to support headline | use sentence case</a:t>
            </a:r>
          </a:p>
        </p:txBody>
      </p:sp>
      <p:sp>
        <p:nvSpPr>
          <p:cNvPr id="5" name="Date Placeholder 4">
            <a:extLst>
              <a:ext uri="{FF2B5EF4-FFF2-40B4-BE49-F238E27FC236}">
                <a16:creationId xmlns:a16="http://schemas.microsoft.com/office/drawing/2014/main" id="{A7CC79A1-F809-4FC6-A5DB-5021B8E24687}"/>
              </a:ext>
            </a:extLst>
          </p:cNvPr>
          <p:cNvSpPr>
            <a:spLocks noGrp="1"/>
          </p:cNvSpPr>
          <p:nvPr>
            <p:ph type="dt" sz="half" idx="10"/>
          </p:nvPr>
        </p:nvSpPr>
        <p:spPr/>
        <p:txBody>
          <a:bodyPr/>
          <a:lstStyle/>
          <a:p>
            <a:fld id="{9A100C7E-84E9-40FD-AAA4-2CE3963C0875}" type="datetime1">
              <a:rPr lang="en-US" smtClean="0"/>
              <a:t>11/15/2021</a:t>
            </a:fld>
            <a:endParaRPr lang="en-US"/>
          </a:p>
        </p:txBody>
      </p:sp>
      <p:sp>
        <p:nvSpPr>
          <p:cNvPr id="6" name="Footer Placeholder 5">
            <a:extLst>
              <a:ext uri="{FF2B5EF4-FFF2-40B4-BE49-F238E27FC236}">
                <a16:creationId xmlns:a16="http://schemas.microsoft.com/office/drawing/2014/main" id="{911B9CE7-7189-477C-B56E-028CAB9DBB57}"/>
              </a:ext>
            </a:extLst>
          </p:cNvPr>
          <p:cNvSpPr>
            <a:spLocks noGrp="1"/>
          </p:cNvSpPr>
          <p:nvPr>
            <p:ph type="ftr" sz="quarter" idx="11"/>
          </p:nvPr>
        </p:nvSpPr>
        <p:spPr/>
        <p:txBody>
          <a:bodyPr/>
          <a:lstStyle/>
          <a:p>
            <a:r>
              <a:rPr lang="en-US"/>
              <a:t>© 2020 Xcel Energy</a:t>
            </a:r>
          </a:p>
        </p:txBody>
      </p:sp>
      <p:sp>
        <p:nvSpPr>
          <p:cNvPr id="7" name="Slide Number Placeholder 6">
            <a:extLst>
              <a:ext uri="{FF2B5EF4-FFF2-40B4-BE49-F238E27FC236}">
                <a16:creationId xmlns:a16="http://schemas.microsoft.com/office/drawing/2014/main" id="{273691F6-3AAB-4644-B389-DB5B3E3CD41A}"/>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8" name="Text Placeholder 7">
            <a:extLst>
              <a:ext uri="{FF2B5EF4-FFF2-40B4-BE49-F238E27FC236}">
                <a16:creationId xmlns:a16="http://schemas.microsoft.com/office/drawing/2014/main" id="{D37AE28F-57B7-4F25-B51B-A345D60D175C}"/>
              </a:ext>
            </a:extLst>
          </p:cNvPr>
          <p:cNvSpPr>
            <a:spLocks noGrp="1"/>
          </p:cNvSpPr>
          <p:nvPr>
            <p:ph type="body" sz="quarter" idx="13"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1033977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X 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371F-EAD9-49F4-BC4B-6737A2490CBC}"/>
              </a:ext>
            </a:extLst>
          </p:cNvPr>
          <p:cNvSpPr>
            <a:spLocks noGrp="1"/>
          </p:cNvSpPr>
          <p:nvPr>
            <p:ph type="title" hasCustomPrompt="1"/>
          </p:nvPr>
        </p:nvSpPr>
        <p:spPr>
          <a:xfrm>
            <a:off x="533399" y="495300"/>
            <a:ext cx="7353301" cy="596417"/>
          </a:xfrm>
        </p:spPr>
        <p:txBody>
          <a:bodyPr anchor="b"/>
          <a:lstStyle>
            <a:lvl1pPr>
              <a:defRPr sz="3200" cap="none">
                <a:solidFill>
                  <a:schemeClr val="accent3"/>
                </a:solidFill>
              </a:defRPr>
            </a:lvl1pPr>
          </a:lstStyle>
          <a:p>
            <a:r>
              <a:rPr lang="en-US" dirty="0"/>
              <a:t>Type Short 1-line Headline</a:t>
            </a:r>
          </a:p>
        </p:txBody>
      </p:sp>
      <p:sp>
        <p:nvSpPr>
          <p:cNvPr id="4" name="Text Placeholder 3">
            <a:extLst>
              <a:ext uri="{FF2B5EF4-FFF2-40B4-BE49-F238E27FC236}">
                <a16:creationId xmlns:a16="http://schemas.microsoft.com/office/drawing/2014/main" id="{DF792F92-AE8B-4665-8A29-0D85DD376CA6}"/>
              </a:ext>
            </a:extLst>
          </p:cNvPr>
          <p:cNvSpPr>
            <a:spLocks noGrp="1"/>
          </p:cNvSpPr>
          <p:nvPr>
            <p:ph type="body" sz="half" idx="2" hasCustomPrompt="1"/>
          </p:nvPr>
        </p:nvSpPr>
        <p:spPr>
          <a:xfrm>
            <a:off x="533400" y="1099337"/>
            <a:ext cx="7353300" cy="627743"/>
          </a:xfrm>
        </p:spPr>
        <p:txBody>
          <a:bodyPr>
            <a:noAutofit/>
          </a:bodyPr>
          <a:lstStyle>
            <a:lvl1pPr marL="0" indent="0">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if needed to support headline | use sentence case</a:t>
            </a:r>
          </a:p>
        </p:txBody>
      </p:sp>
      <p:sp>
        <p:nvSpPr>
          <p:cNvPr id="5" name="Date Placeholder 4">
            <a:extLst>
              <a:ext uri="{FF2B5EF4-FFF2-40B4-BE49-F238E27FC236}">
                <a16:creationId xmlns:a16="http://schemas.microsoft.com/office/drawing/2014/main" id="{A7CC79A1-F809-4FC6-A5DB-5021B8E24687}"/>
              </a:ext>
            </a:extLst>
          </p:cNvPr>
          <p:cNvSpPr>
            <a:spLocks noGrp="1"/>
          </p:cNvSpPr>
          <p:nvPr>
            <p:ph type="dt" sz="half" idx="10"/>
          </p:nvPr>
        </p:nvSpPr>
        <p:spPr/>
        <p:txBody>
          <a:bodyPr/>
          <a:lstStyle/>
          <a:p>
            <a:fld id="{0C3D75F6-364F-40DA-B1CB-4179B5712927}" type="datetime1">
              <a:rPr lang="en-US" smtClean="0"/>
              <a:t>11/15/2021</a:t>
            </a:fld>
            <a:endParaRPr lang="en-US"/>
          </a:p>
        </p:txBody>
      </p:sp>
      <p:sp>
        <p:nvSpPr>
          <p:cNvPr id="6" name="Footer Placeholder 5">
            <a:extLst>
              <a:ext uri="{FF2B5EF4-FFF2-40B4-BE49-F238E27FC236}">
                <a16:creationId xmlns:a16="http://schemas.microsoft.com/office/drawing/2014/main" id="{911B9CE7-7189-477C-B56E-028CAB9DBB57}"/>
              </a:ext>
            </a:extLst>
          </p:cNvPr>
          <p:cNvSpPr>
            <a:spLocks noGrp="1"/>
          </p:cNvSpPr>
          <p:nvPr>
            <p:ph type="ftr" sz="quarter" idx="11"/>
          </p:nvPr>
        </p:nvSpPr>
        <p:spPr/>
        <p:txBody>
          <a:bodyPr/>
          <a:lstStyle/>
          <a:p>
            <a:r>
              <a:rPr lang="en-US"/>
              <a:t>© 2020 Xcel Energy</a:t>
            </a:r>
          </a:p>
        </p:txBody>
      </p:sp>
      <p:sp>
        <p:nvSpPr>
          <p:cNvPr id="7" name="Slide Number Placeholder 6">
            <a:extLst>
              <a:ext uri="{FF2B5EF4-FFF2-40B4-BE49-F238E27FC236}">
                <a16:creationId xmlns:a16="http://schemas.microsoft.com/office/drawing/2014/main" id="{273691F6-3AAB-4644-B389-DB5B3E3CD41A}"/>
              </a:ext>
            </a:extLst>
          </p:cNvPr>
          <p:cNvSpPr>
            <a:spLocks noGrp="1"/>
          </p:cNvSpPr>
          <p:nvPr>
            <p:ph type="sldNum" sz="quarter" idx="12"/>
          </p:nvPr>
        </p:nvSpPr>
        <p:spPr/>
        <p:txBody>
          <a:bodyPr/>
          <a:lstStyle/>
          <a:p>
            <a:fld id="{A358EEE2-36F2-465F-AD6A-DD1699CB9FE5}" type="slidenum">
              <a:rPr lang="en-US" smtClean="0"/>
              <a:t>‹#›</a:t>
            </a:fld>
            <a:endParaRPr lang="en-US"/>
          </a:p>
        </p:txBody>
      </p:sp>
      <p:sp>
        <p:nvSpPr>
          <p:cNvPr id="8" name="Picture Placeholder 7">
            <a:extLst>
              <a:ext uri="{FF2B5EF4-FFF2-40B4-BE49-F238E27FC236}">
                <a16:creationId xmlns:a16="http://schemas.microsoft.com/office/drawing/2014/main" id="{2B7680F8-8BD1-45DC-9BC2-A729DB3506C2}"/>
              </a:ext>
            </a:extLst>
          </p:cNvPr>
          <p:cNvSpPr>
            <a:spLocks noGrp="1"/>
          </p:cNvSpPr>
          <p:nvPr>
            <p:ph type="pic" idx="13"/>
          </p:nvPr>
        </p:nvSpPr>
        <p:spPr bwMode="gray">
          <a:xfrm>
            <a:off x="8261350" y="0"/>
            <a:ext cx="3930650" cy="6857999"/>
          </a:xfrm>
          <a:custGeom>
            <a:avLst/>
            <a:gdLst>
              <a:gd name="connsiteX0" fmla="*/ 2869866 w 3930650"/>
              <a:gd name="connsiteY0" fmla="*/ 0 h 6857999"/>
              <a:gd name="connsiteX1" fmla="*/ 3930650 w 3930650"/>
              <a:gd name="connsiteY1" fmla="*/ 0 h 6857999"/>
              <a:gd name="connsiteX2" fmla="*/ 3930650 w 3930650"/>
              <a:gd name="connsiteY2" fmla="*/ 6857999 h 6857999"/>
              <a:gd name="connsiteX3" fmla="*/ 1710755 w 3930650"/>
              <a:gd name="connsiteY3" fmla="*/ 6857999 h 6857999"/>
              <a:gd name="connsiteX4" fmla="*/ 0 w 3930650"/>
              <a:gd name="connsiteY4" fmla="*/ 334645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0650" h="6857999">
                <a:moveTo>
                  <a:pt x="2869866" y="0"/>
                </a:moveTo>
                <a:lnTo>
                  <a:pt x="3930650" y="0"/>
                </a:lnTo>
                <a:lnTo>
                  <a:pt x="3930650" y="6857999"/>
                </a:lnTo>
                <a:lnTo>
                  <a:pt x="1710755" y="6857999"/>
                </a:lnTo>
                <a:lnTo>
                  <a:pt x="0" y="3346450"/>
                </a:lnTo>
                <a:close/>
              </a:path>
            </a:pathLst>
          </a:custGeom>
          <a:solidFill>
            <a:schemeClr val="bg1"/>
          </a:solidFill>
        </p:spPr>
        <p:txBody>
          <a:bodyPr wrap="square" lIns="182880" bIns="457200" anchor="ctr">
            <a:noAutofit/>
          </a:bodyPr>
          <a:lstStyle>
            <a:lvl1pPr algn="ctr">
              <a:defRPr sz="1600"/>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0408D3D2-785D-491F-A471-E6598B155BDF}"/>
              </a:ext>
            </a:extLst>
          </p:cNvPr>
          <p:cNvSpPr>
            <a:spLocks noGrp="1"/>
          </p:cNvSpPr>
          <p:nvPr>
            <p:ph sz="half" idx="1"/>
          </p:nvPr>
        </p:nvSpPr>
        <p:spPr>
          <a:xfrm>
            <a:off x="533400" y="1825625"/>
            <a:ext cx="7353300" cy="3813175"/>
          </a:xfrm>
        </p:spPr>
        <p:txBody>
          <a:bodyPr/>
          <a:lstStyle>
            <a:lvl3pPr>
              <a:defRPr sz="1800"/>
            </a:lvl3pPr>
            <a:lvl4pPr>
              <a:defRPr sz="18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252E4847-5303-4E42-BBEF-9654227CDCEC}"/>
              </a:ext>
            </a:extLst>
          </p:cNvPr>
          <p:cNvSpPr>
            <a:spLocks noGrp="1"/>
          </p:cNvSpPr>
          <p:nvPr>
            <p:ph type="body" sz="quarter" idx="14" hasCustomPrompt="1"/>
          </p:nvPr>
        </p:nvSpPr>
        <p:spPr>
          <a:xfrm>
            <a:off x="533399" y="5638800"/>
            <a:ext cx="11125200" cy="704850"/>
          </a:xfrm>
        </p:spPr>
        <p:txBody>
          <a:bodyPr anchor="b">
            <a:normAutofit/>
          </a:bodyPr>
          <a:lstStyle>
            <a:lvl1pPr>
              <a:defRPr sz="1050">
                <a:solidFill>
                  <a:schemeClr val="bg2">
                    <a:lumMod val="50000"/>
                  </a:schemeClr>
                </a:solidFill>
              </a:defRPr>
            </a:lvl1pPr>
          </a:lstStyle>
          <a:p>
            <a:r>
              <a:rPr lang="en-US" dirty="0"/>
              <a:t>Cite Source: Author Last Name, Author First Name. “Title of Article,” Date of Publication, URL or page range. </a:t>
            </a:r>
          </a:p>
        </p:txBody>
      </p:sp>
    </p:spTree>
    <p:extLst>
      <p:ext uri="{BB962C8B-B14F-4D97-AF65-F5344CB8AC3E}">
        <p14:creationId xmlns:p14="http://schemas.microsoft.com/office/powerpoint/2010/main" val="294131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406400" y="1676400"/>
            <a:ext cx="11379200" cy="4114800"/>
          </a:xfrm>
          <a:prstGeom prst="rect">
            <a:avLst/>
          </a:prstGeom>
        </p:spPr>
        <p:txBody>
          <a:bodyPr vert="horz" lIns="91440" tIns="45720" rIns="91440" bIns="45720" rtlCol="0">
            <a:noAutofit/>
          </a:bodyPr>
          <a:lstStyle>
            <a:lvl1pPr marL="169858" indent="-169858">
              <a:buClr>
                <a:schemeClr val="tx1">
                  <a:lumMod val="85000"/>
                  <a:lumOff val="15000"/>
                </a:schemeClr>
              </a:buClr>
              <a:buFont typeface="Arial" panose="020B0604020202020204" pitchFamily="34" charset="0"/>
              <a:buChar char="•"/>
              <a:defRPr>
                <a:solidFill>
                  <a:schemeClr val="tx1">
                    <a:lumMod val="75000"/>
                    <a:lumOff val="25000"/>
                  </a:schemeClr>
                </a:solidFill>
              </a:defRPr>
            </a:lvl1pPr>
            <a:lvl2pPr>
              <a:buClr>
                <a:schemeClr val="tx1">
                  <a:lumMod val="85000"/>
                  <a:lumOff val="15000"/>
                </a:schemeClr>
              </a:buClr>
              <a:defRPr>
                <a:solidFill>
                  <a:schemeClr val="tx1">
                    <a:lumMod val="75000"/>
                    <a:lumOff val="25000"/>
                  </a:schemeClr>
                </a:solidFill>
              </a:defRPr>
            </a:lvl2pPr>
            <a:lvl3pPr marL="1084236" indent="-169858">
              <a:buClr>
                <a:schemeClr val="tx1">
                  <a:lumMod val="85000"/>
                  <a:lumOff val="15000"/>
                </a:schemeClr>
              </a:buClr>
              <a:defRPr>
                <a:solidFill>
                  <a:schemeClr val="tx1">
                    <a:lumMod val="75000"/>
                    <a:lumOff val="25000"/>
                  </a:schemeClr>
                </a:solidFill>
              </a:defRPr>
            </a:lvl3pPr>
            <a:lvl4pPr marL="1541424" indent="-169858">
              <a:buClr>
                <a:schemeClr val="tx1">
                  <a:lumMod val="85000"/>
                  <a:lumOff val="15000"/>
                </a:schemeClr>
              </a:buClr>
              <a:defRPr>
                <a:solidFill>
                  <a:schemeClr val="tx1">
                    <a:lumMod val="75000"/>
                    <a:lumOff val="25000"/>
                  </a:schemeClr>
                </a:solidFill>
              </a:defRPr>
            </a:lvl4pPr>
            <a:lvl5pPr marL="1998613" indent="-169858">
              <a:buClr>
                <a:schemeClr val="tx1">
                  <a:lumMod val="85000"/>
                  <a:lumOff val="15000"/>
                </a:schemeClr>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06400" y="493421"/>
            <a:ext cx="9347200" cy="878179"/>
          </a:xfrm>
          <a:prstGeom prst="rect">
            <a:avLst/>
          </a:prstGeom>
        </p:spPr>
        <p:txBody>
          <a:bodyPr vert="horz" lIns="91440" tIns="45720" rIns="91440" bIns="45720" rtlCol="0" anchor="t">
            <a:noAutofit/>
          </a:bodyPr>
          <a:lstStyle>
            <a:lvl1pPr>
              <a:defRPr sz="3200" b="0" cap="none" baseline="0">
                <a:solidFill>
                  <a:srgbClr val="D81E05"/>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538177" y="21291"/>
            <a:ext cx="7112000" cy="217967"/>
          </a:xfrm>
          <a:prstGeom prst="rect">
            <a:avLst/>
          </a:prstGeom>
        </p:spPr>
        <p:txBody>
          <a:bodyPr anchor="ctr"/>
          <a:lstStyle>
            <a:lvl1pPr marL="0" indent="0" algn="r">
              <a:buNone/>
              <a:defRPr sz="1300" b="1">
                <a:solidFill>
                  <a:schemeClr val="bg1"/>
                </a:solidFill>
              </a:defRPr>
            </a:lvl1pPr>
          </a:lstStyle>
          <a:p>
            <a:pPr lvl="0"/>
            <a:r>
              <a:rPr lang="en-US" dirty="0"/>
              <a:t>Click to add text</a:t>
            </a:r>
          </a:p>
        </p:txBody>
      </p:sp>
      <p:sp>
        <p:nvSpPr>
          <p:cNvPr id="7" name="Slide Number Placeholder 5"/>
          <p:cNvSpPr>
            <a:spLocks noGrp="1"/>
          </p:cNvSpPr>
          <p:nvPr>
            <p:ph type="sldNum" sz="quarter" idx="4"/>
          </p:nvPr>
        </p:nvSpPr>
        <p:spPr>
          <a:xfrm>
            <a:off x="406400" y="6248400"/>
            <a:ext cx="812800" cy="365125"/>
          </a:xfrm>
          <a:prstGeom prst="rect">
            <a:avLst/>
          </a:prstGeom>
        </p:spPr>
        <p:txBody>
          <a:bodyPr vert="horz" lIns="91440" tIns="45720" rIns="91440" bIns="45720" rtlCol="0" anchor="ctr"/>
          <a:lstStyle>
            <a:lvl1pPr algn="l">
              <a:defRPr sz="1000">
                <a:solidFill>
                  <a:schemeClr val="tx1">
                    <a:lumMod val="65000"/>
                    <a:lumOff val="35000"/>
                  </a:schemeClr>
                </a:solidFill>
                <a:latin typeface="Arial" panose="020B0604020202020204" pitchFamily="34" charset="0"/>
                <a:cs typeface="Arial" panose="020B0604020202020204" pitchFamily="34" charset="0"/>
              </a:defRPr>
            </a:lvl1pPr>
          </a:lstStyle>
          <a:p>
            <a:fld id="{396272A9-6FE0-4626-AEC7-32312B635104}" type="slidenum">
              <a:rPr lang="en-US" smtClean="0">
                <a:solidFill>
                  <a:srgbClr val="000000">
                    <a:lumMod val="65000"/>
                    <a:lumOff val="35000"/>
                  </a:srgbClr>
                </a:solidFill>
              </a:rPr>
              <a:pPr/>
              <a:t>‹#›</a:t>
            </a:fld>
            <a:endParaRPr lang="en-US" dirty="0">
              <a:solidFill>
                <a:srgbClr val="000000">
                  <a:lumMod val="65000"/>
                  <a:lumOff val="35000"/>
                </a:srgbClr>
              </a:solidFill>
            </a:endParaRPr>
          </a:p>
        </p:txBody>
      </p:sp>
    </p:spTree>
    <p:extLst>
      <p:ext uri="{BB962C8B-B14F-4D97-AF65-F5344CB8AC3E}">
        <p14:creationId xmlns:p14="http://schemas.microsoft.com/office/powerpoint/2010/main" val="4190186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Red White 16:9 Content Slide">
    <p:bg>
      <p:bgRef idx="1001">
        <a:schemeClr val="bg1"/>
      </p:bgRef>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08E50AF1-312B-FE48-ACF4-7F27368BFBEA}"/>
              </a:ext>
            </a:extLst>
          </p:cNvPr>
          <p:cNvSpPr>
            <a:spLocks noGrp="1"/>
          </p:cNvSpPr>
          <p:nvPr>
            <p:ph type="body" sz="quarter" idx="11" hasCustomPrompt="1"/>
          </p:nvPr>
        </p:nvSpPr>
        <p:spPr>
          <a:xfrm>
            <a:off x="751840" y="2113488"/>
            <a:ext cx="10556241" cy="3982512"/>
          </a:xfrm>
          <a:prstGeom prst="rect">
            <a:avLst/>
          </a:prstGeom>
        </p:spPr>
        <p:txBody>
          <a:bodyPr lIns="34289" tIns="17145" rIns="34289" bIns="17145"/>
          <a:lstStyle>
            <a:lvl1pPr marL="0" marR="0" indent="0" algn="ctr" defTabSz="1219170" rtl="0" eaLnBrk="1" fontAlgn="auto" latinLnBrk="0" hangingPunct="1">
              <a:lnSpc>
                <a:spcPct val="95000"/>
              </a:lnSpc>
              <a:spcBef>
                <a:spcPts val="800"/>
              </a:spcBef>
              <a:spcAft>
                <a:spcPts val="0"/>
              </a:spcAft>
              <a:buClr>
                <a:schemeClr val="tx1">
                  <a:lumMod val="75000"/>
                  <a:lumOff val="25000"/>
                </a:schemeClr>
              </a:buClr>
              <a:buSzPct val="100000"/>
              <a:buFont typeface="Arial" panose="020B0604020202020204" pitchFamily="34" charset="0"/>
              <a:buNone/>
              <a:tabLst/>
              <a:defRPr sz="2933" b="0" i="0" baseline="0">
                <a:solidFill>
                  <a:schemeClr val="tx1"/>
                </a:solidFill>
                <a:latin typeface="+mn-lt"/>
              </a:defRPr>
            </a:lvl1pPr>
          </a:lstStyle>
          <a:p>
            <a:pPr marL="0" marR="0" lvl="0" indent="0" algn="ctr" defTabSz="1219170" rtl="0" eaLnBrk="1" fontAlgn="auto" latinLnBrk="0" hangingPunct="1">
              <a:lnSpc>
                <a:spcPct val="95000"/>
              </a:lnSpc>
              <a:spcBef>
                <a:spcPts val="800"/>
              </a:spcBef>
              <a:spcAft>
                <a:spcPts val="0"/>
              </a:spcAft>
              <a:buClr>
                <a:schemeClr val="tx1">
                  <a:lumMod val="75000"/>
                  <a:lumOff val="25000"/>
                </a:schemeClr>
              </a:buClr>
              <a:buSzPct val="100000"/>
              <a:buFont typeface="Arial" panose="020B0604020202020204" pitchFamily="34" charset="0"/>
              <a:buNone/>
              <a:tabLst/>
              <a:defRPr/>
            </a:pPr>
            <a:r>
              <a:rPr lang="en-US" dirty="0"/>
              <a:t>Content copy goes here. Keep it short and simple. </a:t>
            </a:r>
          </a:p>
        </p:txBody>
      </p:sp>
      <p:sp>
        <p:nvSpPr>
          <p:cNvPr id="10" name="Text Placeholder 5">
            <a:extLst>
              <a:ext uri="{FF2B5EF4-FFF2-40B4-BE49-F238E27FC236}">
                <a16:creationId xmlns:a16="http://schemas.microsoft.com/office/drawing/2014/main" id="{08E50AF1-312B-FE48-ACF4-7F27368BFBEA}"/>
              </a:ext>
            </a:extLst>
          </p:cNvPr>
          <p:cNvSpPr>
            <a:spLocks noGrp="1"/>
          </p:cNvSpPr>
          <p:nvPr>
            <p:ph type="body" sz="quarter" idx="10" hasCustomPrompt="1"/>
          </p:nvPr>
        </p:nvSpPr>
        <p:spPr>
          <a:xfrm>
            <a:off x="751842" y="816864"/>
            <a:ext cx="10606213" cy="677667"/>
          </a:xfrm>
          <a:prstGeom prst="rect">
            <a:avLst/>
          </a:prstGeom>
        </p:spPr>
        <p:txBody>
          <a:bodyPr lIns="34289" tIns="17145" rIns="34289" bIns="17145"/>
          <a:lstStyle>
            <a:lvl1pPr marL="0" indent="0" algn="ctr">
              <a:buNone/>
              <a:defRPr sz="4000" b="1" i="0" baseline="0">
                <a:solidFill>
                  <a:schemeClr val="bg2"/>
                </a:solidFill>
                <a:latin typeface="+mj-lt"/>
              </a:defRPr>
            </a:lvl1pPr>
          </a:lstStyle>
          <a:p>
            <a:pPr lvl="0"/>
            <a:r>
              <a:rPr lang="en-US" dirty="0"/>
              <a:t>Title Here</a:t>
            </a:r>
          </a:p>
        </p:txBody>
      </p:sp>
      <p:sp>
        <p:nvSpPr>
          <p:cNvPr id="2" name="TextBox 1"/>
          <p:cNvSpPr txBox="1"/>
          <p:nvPr userDrawn="1"/>
        </p:nvSpPr>
        <p:spPr>
          <a:xfrm>
            <a:off x="751840" y="2619454"/>
            <a:ext cx="10556240" cy="3440573"/>
          </a:xfrm>
          <a:prstGeom prst="rect">
            <a:avLst/>
          </a:prstGeom>
        </p:spPr>
        <p:txBody>
          <a:bodyPr vert="horz" wrap="square" lIns="121920" tIns="60960" rIns="121920" bIns="60960" rtlCol="0" anchor="t">
            <a:noAutofit/>
          </a:bodyPr>
          <a:lstStyle/>
          <a:p>
            <a:pPr>
              <a:lnSpc>
                <a:spcPct val="95000"/>
              </a:lnSpc>
              <a:spcBef>
                <a:spcPts val="800"/>
              </a:spcBef>
            </a:pPr>
            <a:endParaRPr lang="en-US" sz="2933"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Date Placeholder 2"/>
          <p:cNvSpPr>
            <a:spLocks noGrp="1"/>
          </p:cNvSpPr>
          <p:nvPr>
            <p:ph type="dt" sz="half" idx="12"/>
          </p:nvPr>
        </p:nvSpPr>
        <p:spPr/>
        <p:txBody>
          <a:bodyPr/>
          <a:lstStyle/>
          <a:p>
            <a:endParaRPr lang="en-US" dirty="0"/>
          </a:p>
        </p:txBody>
      </p:sp>
      <p:sp>
        <p:nvSpPr>
          <p:cNvPr id="4" name="Footer Placeholder 3"/>
          <p:cNvSpPr>
            <a:spLocks noGrp="1"/>
          </p:cNvSpPr>
          <p:nvPr>
            <p:ph type="ftr" sz="quarter" idx="13"/>
          </p:nvPr>
        </p:nvSpPr>
        <p:spPr/>
        <p:txBody>
          <a:bodyPr/>
          <a:lstStyle/>
          <a:p>
            <a:endParaRPr lang="en-US" dirty="0"/>
          </a:p>
        </p:txBody>
      </p:sp>
      <p:sp>
        <p:nvSpPr>
          <p:cNvPr id="5" name="Slide Number Placeholder 4"/>
          <p:cNvSpPr>
            <a:spLocks noGrp="1"/>
          </p:cNvSpPr>
          <p:nvPr>
            <p:ph type="sldNum" sz="quarter" idx="14"/>
          </p:nvPr>
        </p:nvSpPr>
        <p:spPr>
          <a:xfrm>
            <a:off x="9144000" y="6351249"/>
            <a:ext cx="2844800" cy="486833"/>
          </a:xfrm>
        </p:spPr>
        <p:txBody>
          <a:bodyPr/>
          <a:lstStyle/>
          <a:p>
            <a:fld id="{C05CC99D-27EA-4C48-ABAF-3C58F57A3769}" type="slidenum">
              <a:rPr lang="en-US" smtClean="0"/>
              <a:pPr/>
              <a:t>‹#›</a:t>
            </a:fld>
            <a:endParaRPr lang="en-US" dirty="0"/>
          </a:p>
        </p:txBody>
      </p:sp>
    </p:spTree>
    <p:extLst>
      <p:ext uri="{BB962C8B-B14F-4D97-AF65-F5344CB8AC3E}">
        <p14:creationId xmlns:p14="http://schemas.microsoft.com/office/powerpoint/2010/main" val="2743843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6FDFE-1728-4219-B39D-180DC221A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EA617-9CF9-4303-B903-E534C49EBC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733D4-19C8-4030-BB52-2730DD6417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84311E-4F07-4D01-ADA3-40652753E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BE5B-A6B5-4969-8666-40DDE8FF210F}"/>
              </a:ext>
            </a:extLst>
          </p:cNvPr>
          <p:cNvSpPr>
            <a:spLocks noGrp="1"/>
          </p:cNvSpPr>
          <p:nvPr>
            <p:ph type="sldNum" sz="quarter" idx="12"/>
          </p:nvPr>
        </p:nvSpPr>
        <p:spPr/>
        <p:txBody>
          <a:bodyPr/>
          <a:lstStyle/>
          <a:p>
            <a:fld id="{B0AA3798-43A9-4A8A-9DBA-AD407AEFADFE}" type="slidenum">
              <a:rPr lang="en-US" smtClean="0"/>
              <a:t>‹#›</a:t>
            </a:fld>
            <a:endParaRPr lang="en-US"/>
          </a:p>
        </p:txBody>
      </p:sp>
    </p:spTree>
    <p:extLst>
      <p:ext uri="{BB962C8B-B14F-4D97-AF65-F5344CB8AC3E}">
        <p14:creationId xmlns:p14="http://schemas.microsoft.com/office/powerpoint/2010/main" val="262303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 Agenda">
    <p:spTree>
      <p:nvGrpSpPr>
        <p:cNvPr id="1" name=""/>
        <p:cNvGrpSpPr/>
        <p:nvPr/>
      </p:nvGrpSpPr>
      <p:grpSpPr>
        <a:xfrm>
          <a:off x="0" y="0"/>
          <a:ext cx="0" cy="0"/>
          <a:chOff x="0" y="0"/>
          <a:chExt cx="0" cy="0"/>
        </a:xfrm>
      </p:grpSpPr>
      <p:sp>
        <p:nvSpPr>
          <p:cNvPr id="15" name="Picture Placeholder 15">
            <a:extLst>
              <a:ext uri="{FF2B5EF4-FFF2-40B4-BE49-F238E27FC236}">
                <a16:creationId xmlns:a16="http://schemas.microsoft.com/office/drawing/2014/main" id="{D592FA1D-DE7C-47D8-A6F8-DD525DF104E6}"/>
              </a:ext>
            </a:extLst>
          </p:cNvPr>
          <p:cNvSpPr>
            <a:spLocks noGrp="1"/>
          </p:cNvSpPr>
          <p:nvPr>
            <p:ph type="pic" sz="quarter" idx="13" hasCustomPrompt="1"/>
          </p:nvPr>
        </p:nvSpPr>
        <p:spPr>
          <a:xfrm>
            <a:off x="0" y="0"/>
            <a:ext cx="4410636" cy="6858000"/>
          </a:xfrm>
          <a:custGeom>
            <a:avLst/>
            <a:gdLst>
              <a:gd name="connsiteX0" fmla="*/ 0 w 4410636"/>
              <a:gd name="connsiteY0" fmla="*/ 0 h 6858000"/>
              <a:gd name="connsiteX1" fmla="*/ 347932 w 4410636"/>
              <a:gd name="connsiteY1" fmla="*/ 0 h 6858000"/>
              <a:gd name="connsiteX2" fmla="*/ 490798 w 4410636"/>
              <a:gd name="connsiteY2" fmla="*/ 0 h 6858000"/>
              <a:gd name="connsiteX3" fmla="*/ 989384 w 4410636"/>
              <a:gd name="connsiteY3" fmla="*/ 0 h 6858000"/>
              <a:gd name="connsiteX4" fmla="*/ 4410636 w 4410636"/>
              <a:gd name="connsiteY4" fmla="*/ 0 h 6858000"/>
              <a:gd name="connsiteX5" fmla="*/ 1818060 w 4410636"/>
              <a:gd name="connsiteY5" fmla="*/ 3028950 h 6858000"/>
              <a:gd name="connsiteX6" fmla="*/ 3652557 w 4410636"/>
              <a:gd name="connsiteY6" fmla="*/ 6858000 h 6858000"/>
              <a:gd name="connsiteX7" fmla="*/ 14449 w 4410636"/>
              <a:gd name="connsiteY7" fmla="*/ 6858000 h 6858000"/>
              <a:gd name="connsiteX8" fmla="*/ 0 w 4410636"/>
              <a:gd name="connsiteY8" fmla="*/ 68273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6" h="6858000">
                <a:moveTo>
                  <a:pt x="0" y="0"/>
                </a:moveTo>
                <a:lnTo>
                  <a:pt x="347932" y="0"/>
                </a:lnTo>
                <a:lnTo>
                  <a:pt x="490798" y="0"/>
                </a:lnTo>
                <a:lnTo>
                  <a:pt x="989384" y="0"/>
                </a:lnTo>
                <a:lnTo>
                  <a:pt x="4410636" y="0"/>
                </a:lnTo>
                <a:lnTo>
                  <a:pt x="1818060" y="3028950"/>
                </a:lnTo>
                <a:lnTo>
                  <a:pt x="3652557" y="6858000"/>
                </a:lnTo>
                <a:lnTo>
                  <a:pt x="14449" y="6858000"/>
                </a:lnTo>
                <a:lnTo>
                  <a:pt x="0" y="6827328"/>
                </a:lnTo>
                <a:close/>
              </a:path>
            </a:pathLst>
          </a:custGeom>
          <a:solidFill>
            <a:schemeClr val="bg1"/>
          </a:solidFill>
          <a:ln>
            <a:noFill/>
          </a:ln>
        </p:spPr>
        <p:txBody>
          <a:bodyPr wrap="square" tIns="0" bIns="0" anchor="ctr">
            <a:noAutofit/>
          </a:bodyPr>
          <a:lstStyle>
            <a:lvl1pPr algn="l">
              <a:defRPr/>
            </a:lvl1pPr>
          </a:lstStyle>
          <a:p>
            <a:r>
              <a:rPr lang="en-US" dirty="0"/>
              <a:t>Click icon to </a:t>
            </a:r>
            <a:br>
              <a:rPr lang="en-US" dirty="0"/>
            </a:br>
            <a:r>
              <a:rPr lang="en-US" dirty="0"/>
              <a:t>add picture &gt;</a:t>
            </a:r>
          </a:p>
        </p:txBody>
      </p:sp>
      <p:sp>
        <p:nvSpPr>
          <p:cNvPr id="2" name="Title 1">
            <a:extLst>
              <a:ext uri="{FF2B5EF4-FFF2-40B4-BE49-F238E27FC236}">
                <a16:creationId xmlns:a16="http://schemas.microsoft.com/office/drawing/2014/main" id="{7A8897F1-87A9-41DA-A3B3-CD3116C81C86}"/>
              </a:ext>
            </a:extLst>
          </p:cNvPr>
          <p:cNvSpPr>
            <a:spLocks noGrp="1"/>
          </p:cNvSpPr>
          <p:nvPr>
            <p:ph type="title" hasCustomPrompt="1"/>
          </p:nvPr>
        </p:nvSpPr>
        <p:spPr bwMode="gray">
          <a:xfrm>
            <a:off x="2971800" y="1901370"/>
            <a:ext cx="8606362" cy="546555"/>
          </a:xfrm>
        </p:spPr>
        <p:txBody>
          <a:bodyPr anchor="b">
            <a:normAutofit/>
          </a:bodyPr>
          <a:lstStyle>
            <a:lvl1pPr>
              <a:defRPr sz="3200"/>
            </a:lvl1pPr>
          </a:lstStyle>
          <a:p>
            <a:r>
              <a:rPr lang="en-US" dirty="0"/>
              <a:t>Type Agenda title 1 line</a:t>
            </a:r>
          </a:p>
        </p:txBody>
      </p:sp>
      <p:sp>
        <p:nvSpPr>
          <p:cNvPr id="3" name="Text Placeholder 2">
            <a:extLst>
              <a:ext uri="{FF2B5EF4-FFF2-40B4-BE49-F238E27FC236}">
                <a16:creationId xmlns:a16="http://schemas.microsoft.com/office/drawing/2014/main" id="{24AEE3C5-07A8-48A6-A1E5-EC83A1AAA9BA}"/>
              </a:ext>
            </a:extLst>
          </p:cNvPr>
          <p:cNvSpPr>
            <a:spLocks noGrp="1"/>
          </p:cNvSpPr>
          <p:nvPr>
            <p:ph type="body" idx="1" hasCustomPrompt="1"/>
          </p:nvPr>
        </p:nvSpPr>
        <p:spPr bwMode="gray">
          <a:xfrm>
            <a:off x="2975429" y="2447925"/>
            <a:ext cx="8602733" cy="3190875"/>
          </a:xfrm>
        </p:spPr>
        <p:txBody>
          <a:bodyPr/>
          <a:lstStyle>
            <a:lvl1pPr marL="228600" indent="-228600">
              <a:buFont typeface="+mj-lt"/>
              <a:buAutoNum type="arabicPeriod"/>
              <a:defRPr sz="22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 one line</a:t>
            </a:r>
          </a:p>
        </p:txBody>
      </p:sp>
      <p:sp>
        <p:nvSpPr>
          <p:cNvPr id="4" name="Date Placeholder 3">
            <a:extLst>
              <a:ext uri="{FF2B5EF4-FFF2-40B4-BE49-F238E27FC236}">
                <a16:creationId xmlns:a16="http://schemas.microsoft.com/office/drawing/2014/main" id="{E9A59CCB-6EF0-4C34-9BCE-423074AC0F54}"/>
              </a:ext>
            </a:extLst>
          </p:cNvPr>
          <p:cNvSpPr>
            <a:spLocks noGrp="1"/>
          </p:cNvSpPr>
          <p:nvPr>
            <p:ph type="dt" sz="half" idx="10"/>
          </p:nvPr>
        </p:nvSpPr>
        <p:spPr bwMode="gray"/>
        <p:txBody>
          <a:bodyPr/>
          <a:lstStyle/>
          <a:p>
            <a:fld id="{00AEA3AA-2B3E-4DAF-89FE-DA250DCB2ED9}" type="datetime1">
              <a:rPr lang="en-US" smtClean="0"/>
              <a:t>11/15/2021</a:t>
            </a:fld>
            <a:endParaRPr lang="en-US"/>
          </a:p>
        </p:txBody>
      </p:sp>
      <p:sp>
        <p:nvSpPr>
          <p:cNvPr id="5" name="Footer Placeholder 4">
            <a:extLst>
              <a:ext uri="{FF2B5EF4-FFF2-40B4-BE49-F238E27FC236}">
                <a16:creationId xmlns:a16="http://schemas.microsoft.com/office/drawing/2014/main" id="{F607B65F-01C5-4421-B8C1-17E410D2DEB0}"/>
              </a:ext>
            </a:extLst>
          </p:cNvPr>
          <p:cNvSpPr>
            <a:spLocks noGrp="1"/>
          </p:cNvSpPr>
          <p:nvPr>
            <p:ph type="ftr" sz="quarter" idx="11"/>
          </p:nvPr>
        </p:nvSpPr>
        <p:spPr bwMode="gray"/>
        <p:txBody>
          <a:bodyPr/>
          <a:lstStyle>
            <a:lvl1pPr>
              <a:defRPr>
                <a:solidFill>
                  <a:schemeClr val="bg1"/>
                </a:solidFill>
              </a:defRPr>
            </a:lvl1pPr>
          </a:lstStyle>
          <a:p>
            <a:r>
              <a:rPr lang="en-US"/>
              <a:t>© 2020 Xcel Energy</a:t>
            </a:r>
            <a:endParaRPr lang="en-US" dirty="0"/>
          </a:p>
        </p:txBody>
      </p:sp>
      <p:sp>
        <p:nvSpPr>
          <p:cNvPr id="6" name="Slide Number Placeholder 5">
            <a:extLst>
              <a:ext uri="{FF2B5EF4-FFF2-40B4-BE49-F238E27FC236}">
                <a16:creationId xmlns:a16="http://schemas.microsoft.com/office/drawing/2014/main" id="{BBF2751A-1649-41E2-A6BF-DEC75CC411B5}"/>
              </a:ext>
            </a:extLst>
          </p:cNvPr>
          <p:cNvSpPr>
            <a:spLocks noGrp="1"/>
          </p:cNvSpPr>
          <p:nvPr>
            <p:ph type="sldNum" sz="quarter" idx="12"/>
          </p:nvPr>
        </p:nvSpPr>
        <p:spPr bwMode="gray">
          <a:xfrm>
            <a:off x="7962900" y="7162800"/>
            <a:ext cx="3695700" cy="320675"/>
          </a:xfrm>
        </p:spPr>
        <p:txBody>
          <a:bodyPr/>
          <a:lstStyle>
            <a:lvl1pPr>
              <a:defRPr>
                <a:solidFill>
                  <a:schemeClr val="tx1">
                    <a:tint val="75000"/>
                    <a:alpha val="0"/>
                  </a:schemeClr>
                </a:solidFill>
              </a:defRPr>
            </a:lvl1pPr>
          </a:lstStyle>
          <a:p>
            <a:fld id="{A358EEE2-36F2-465F-AD6A-DD1699CB9FE5}" type="slidenum">
              <a:rPr lang="en-US" smtClean="0"/>
              <a:pPr/>
              <a:t>‹#›</a:t>
            </a:fld>
            <a:endParaRPr lang="en-US" dirty="0"/>
          </a:p>
        </p:txBody>
      </p:sp>
      <p:pic>
        <p:nvPicPr>
          <p:cNvPr id="13" name="Graphic 11">
            <a:extLst>
              <a:ext uri="{FF2B5EF4-FFF2-40B4-BE49-F238E27FC236}">
                <a16:creationId xmlns:a16="http://schemas.microsoft.com/office/drawing/2014/main" id="{4801F87A-9CB4-49FE-AE43-D20078BEA2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351993" y="5959906"/>
            <a:ext cx="2243107" cy="431718"/>
          </a:xfrm>
          <a:prstGeom prst="rect">
            <a:avLst/>
          </a:prstGeom>
        </p:spPr>
      </p:pic>
    </p:spTree>
    <p:extLst>
      <p:ext uri="{BB962C8B-B14F-4D97-AF65-F5344CB8AC3E}">
        <p14:creationId xmlns:p14="http://schemas.microsoft.com/office/powerpoint/2010/main" val="196572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icture - Signature Slide">
    <p:bg>
      <p:bgRef idx="1001">
        <a:schemeClr val="bg1"/>
      </p:bgRef>
    </p:bg>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BC3DF0BC-0714-454B-8F8A-AB01F209BD8A}"/>
              </a:ext>
            </a:extLst>
          </p:cNvPr>
          <p:cNvSpPr>
            <a:spLocks noGrp="1"/>
          </p:cNvSpPr>
          <p:nvPr>
            <p:ph type="pic" sz="quarter"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92272 h 6858000"/>
              <a:gd name="connsiteX3" fmla="*/ 10515261 w 12192000"/>
              <a:gd name="connsiteY3" fmla="*/ 3375865 h 6858000"/>
              <a:gd name="connsiteX4" fmla="*/ 12158767 w 12192000"/>
              <a:gd name="connsiteY4" fmla="*/ 6858000 h 6858000"/>
              <a:gd name="connsiteX5" fmla="*/ 0 w 12192000"/>
              <a:gd name="connsiteY5" fmla="*/ 6858000 h 6858000"/>
              <a:gd name="connsiteX6" fmla="*/ 0 w 12192000"/>
              <a:gd name="connsiteY6" fmla="*/ 4826798 h 6858000"/>
              <a:gd name="connsiteX7" fmla="*/ 1396330 w 12192000"/>
              <a:gd name="connsiteY7" fmla="*/ 3170210 h 6858000"/>
              <a:gd name="connsiteX8" fmla="*/ 0 w 12192000"/>
              <a:gd name="connsiteY8" fmla="*/ 127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1392272"/>
                </a:lnTo>
                <a:lnTo>
                  <a:pt x="10515261" y="3375865"/>
                </a:lnTo>
                <a:lnTo>
                  <a:pt x="12158767" y="6858000"/>
                </a:lnTo>
                <a:lnTo>
                  <a:pt x="0" y="6858000"/>
                </a:lnTo>
                <a:lnTo>
                  <a:pt x="0" y="4826798"/>
                </a:lnTo>
                <a:lnTo>
                  <a:pt x="1396330" y="3170210"/>
                </a:lnTo>
                <a:lnTo>
                  <a:pt x="0" y="127922"/>
                </a:lnTo>
                <a:close/>
              </a:path>
            </a:pathLst>
          </a:custGeom>
          <a:solidFill>
            <a:schemeClr val="bg1"/>
          </a:solidFill>
          <a:ln>
            <a:noFill/>
          </a:ln>
        </p:spPr>
        <p:txBody>
          <a:bodyPr wrap="square" tIns="4663440" bIns="0" anchor="ctr">
            <a:noAutofit/>
          </a:bodyPr>
          <a:lstStyle>
            <a:lvl1pPr algn="ctr">
              <a:defRPr/>
            </a:lvl1pPr>
          </a:lstStyle>
          <a:p>
            <a:r>
              <a:rPr lang="en-US" dirty="0"/>
              <a:t>To add image to picture placeholder: Click icon (between text placeholders)</a:t>
            </a:r>
            <a:br>
              <a:rPr lang="en-US" dirty="0"/>
            </a:br>
            <a:r>
              <a:rPr lang="en-US" dirty="0"/>
              <a:t>Hit Reset, if needed, to bring logo to front</a:t>
            </a:r>
          </a:p>
        </p:txBody>
      </p:sp>
      <p:sp>
        <p:nvSpPr>
          <p:cNvPr id="3" name="Date Placeholder 2">
            <a:extLst>
              <a:ext uri="{FF2B5EF4-FFF2-40B4-BE49-F238E27FC236}">
                <a16:creationId xmlns:a16="http://schemas.microsoft.com/office/drawing/2014/main" id="{0B3E8A98-2273-42DE-A087-1335AA7E059C}"/>
              </a:ext>
            </a:extLst>
          </p:cNvPr>
          <p:cNvSpPr>
            <a:spLocks noGrp="1"/>
          </p:cNvSpPr>
          <p:nvPr>
            <p:ph type="dt" sz="half" idx="10"/>
          </p:nvPr>
        </p:nvSpPr>
        <p:spPr bwMode="gray"/>
        <p:txBody>
          <a:bodyPr/>
          <a:lstStyle/>
          <a:p>
            <a:fld id="{B6D03AA4-04E6-4AFC-A135-B15C09BB8AA8}" type="datetime1">
              <a:rPr lang="en-US" smtClean="0"/>
              <a:t>11/15/2021</a:t>
            </a:fld>
            <a:endParaRPr lang="en-US" dirty="0"/>
          </a:p>
        </p:txBody>
      </p:sp>
      <p:sp>
        <p:nvSpPr>
          <p:cNvPr id="4" name="Footer Placeholder 3">
            <a:extLst>
              <a:ext uri="{FF2B5EF4-FFF2-40B4-BE49-F238E27FC236}">
                <a16:creationId xmlns:a16="http://schemas.microsoft.com/office/drawing/2014/main" id="{344620DB-C5E8-4BE9-B28C-F0F1B154B37A}"/>
              </a:ext>
            </a:extLst>
          </p:cNvPr>
          <p:cNvSpPr>
            <a:spLocks noGrp="1"/>
          </p:cNvSpPr>
          <p:nvPr>
            <p:ph type="ftr" sz="quarter" idx="11"/>
          </p:nvPr>
        </p:nvSpPr>
        <p:spPr bwMode="gray"/>
        <p:txBody>
          <a:bodyPr/>
          <a:lstStyle>
            <a:lvl1pPr>
              <a:defRPr>
                <a:solidFill>
                  <a:schemeClr val="bg1">
                    <a:lumMod val="95000"/>
                  </a:schemeClr>
                </a:solidFill>
              </a:defRPr>
            </a:lvl1pPr>
          </a:lstStyle>
          <a:p>
            <a:r>
              <a:rPr lang="en-US"/>
              <a:t>© 2020 Xcel Energy</a:t>
            </a:r>
            <a:endParaRPr lang="en-US" dirty="0"/>
          </a:p>
        </p:txBody>
      </p:sp>
      <p:sp>
        <p:nvSpPr>
          <p:cNvPr id="5" name="Slide Number Placeholder 4">
            <a:extLst>
              <a:ext uri="{FF2B5EF4-FFF2-40B4-BE49-F238E27FC236}">
                <a16:creationId xmlns:a16="http://schemas.microsoft.com/office/drawing/2014/main" id="{3FC36BF4-2724-4007-995D-32EAFA7DD1AC}"/>
              </a:ext>
            </a:extLst>
          </p:cNvPr>
          <p:cNvSpPr>
            <a:spLocks noGrp="1"/>
          </p:cNvSpPr>
          <p:nvPr>
            <p:ph type="sldNum" sz="quarter" idx="12"/>
          </p:nvPr>
        </p:nvSpPr>
        <p:spPr bwMode="gray"/>
        <p:txBody>
          <a:bodyPr/>
          <a:lstStyle/>
          <a:p>
            <a:fld id="{A358EEE2-36F2-465F-AD6A-DD1699CB9FE5}" type="slidenum">
              <a:rPr lang="en-US" smtClean="0"/>
              <a:pPr/>
              <a:t>‹#›</a:t>
            </a:fld>
            <a:endParaRPr lang="en-US" dirty="0"/>
          </a:p>
        </p:txBody>
      </p:sp>
      <p:pic>
        <p:nvPicPr>
          <p:cNvPr id="8" name="Graphic 7">
            <a:extLst>
              <a:ext uri="{FF2B5EF4-FFF2-40B4-BE49-F238E27FC236}">
                <a16:creationId xmlns:a16="http://schemas.microsoft.com/office/drawing/2014/main" id="{C3D0EC04-1464-4A04-835D-91D241EF9183}"/>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965"/>
          <a:stretch/>
        </p:blipFill>
        <p:spPr bwMode="gray">
          <a:xfrm>
            <a:off x="4043925" y="2871765"/>
            <a:ext cx="3947550" cy="793795"/>
          </a:xfrm>
          <a:prstGeom prst="rect">
            <a:avLst/>
          </a:prstGeom>
        </p:spPr>
      </p:pic>
      <p:pic>
        <p:nvPicPr>
          <p:cNvPr id="9" name="Picture 8">
            <a:extLst>
              <a:ext uri="{FF2B5EF4-FFF2-40B4-BE49-F238E27FC236}">
                <a16:creationId xmlns:a16="http://schemas.microsoft.com/office/drawing/2014/main" id="{0DE05F76-2A42-4909-8329-A943F35427B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r="-3095"/>
          <a:stretch/>
        </p:blipFill>
        <p:spPr>
          <a:xfrm>
            <a:off x="7970520" y="3133135"/>
            <a:ext cx="138017" cy="135528"/>
          </a:xfrm>
          <a:prstGeom prst="rect">
            <a:avLst/>
          </a:prstGeom>
        </p:spPr>
      </p:pic>
      <p:pic>
        <p:nvPicPr>
          <p:cNvPr id="17" name="Graphic 16">
            <a:extLst>
              <a:ext uri="{FF2B5EF4-FFF2-40B4-BE49-F238E27FC236}">
                <a16:creationId xmlns:a16="http://schemas.microsoft.com/office/drawing/2014/main" id="{43A3CF13-45EC-4205-883F-E3AF6E08D90F}"/>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965"/>
          <a:stretch/>
        </p:blipFill>
        <p:spPr bwMode="gray">
          <a:xfrm>
            <a:off x="4196325" y="3024165"/>
            <a:ext cx="3947550" cy="793795"/>
          </a:xfrm>
          <a:prstGeom prst="rect">
            <a:avLst/>
          </a:prstGeom>
        </p:spPr>
      </p:pic>
      <p:pic>
        <p:nvPicPr>
          <p:cNvPr id="20" name="Graphic 19">
            <a:extLst>
              <a:ext uri="{FF2B5EF4-FFF2-40B4-BE49-F238E27FC236}">
                <a16:creationId xmlns:a16="http://schemas.microsoft.com/office/drawing/2014/main" id="{56753063-F9D6-4535-8C86-4349B2E56572}"/>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965"/>
          <a:stretch/>
        </p:blipFill>
        <p:spPr bwMode="gray">
          <a:xfrm>
            <a:off x="4348725" y="3176565"/>
            <a:ext cx="3947550" cy="793795"/>
          </a:xfrm>
          <a:prstGeom prst="rect">
            <a:avLst/>
          </a:prstGeom>
        </p:spPr>
      </p:pic>
      <p:pic>
        <p:nvPicPr>
          <p:cNvPr id="10" name="Picture 9">
            <a:extLst>
              <a:ext uri="{FF2B5EF4-FFF2-40B4-BE49-F238E27FC236}">
                <a16:creationId xmlns:a16="http://schemas.microsoft.com/office/drawing/2014/main" id="{916F06AC-3C3C-4B9F-A1BA-8AB6E72599B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031712" y="3032103"/>
            <a:ext cx="4128577" cy="793795"/>
          </a:xfrm>
          <a:prstGeom prst="rect">
            <a:avLst/>
          </a:prstGeom>
        </p:spPr>
      </p:pic>
      <p:sp>
        <p:nvSpPr>
          <p:cNvPr id="6" name="Picture Placeholder 5">
            <a:extLst>
              <a:ext uri="{FF2B5EF4-FFF2-40B4-BE49-F238E27FC236}">
                <a16:creationId xmlns:a16="http://schemas.microsoft.com/office/drawing/2014/main" id="{D10F4099-EAC0-4017-9E5E-8DA05F7D057C}"/>
              </a:ext>
            </a:extLst>
          </p:cNvPr>
          <p:cNvSpPr>
            <a:spLocks noGrp="1"/>
          </p:cNvSpPr>
          <p:nvPr>
            <p:ph type="pic" sz="quarter" idx="15" hasCustomPrompt="1"/>
          </p:nvPr>
        </p:nvSpPr>
        <p:spPr>
          <a:xfrm>
            <a:off x="4043363" y="3024188"/>
            <a:ext cx="4100512" cy="793750"/>
          </a:xfrm>
          <a:blipFill dpi="0" rotWithShape="1">
            <a:blip r:embed="rId7">
              <a:extLst>
                <a:ext uri="{28A0092B-C50C-407E-A947-70E740481C1C}">
                  <a14:useLocalDpi xmlns:a14="http://schemas.microsoft.com/office/drawing/2010/main"/>
                </a:ext>
              </a:extLst>
            </a:blip>
            <a:srcRect/>
            <a:stretch>
              <a:fillRect/>
            </a:stretch>
          </a:blipFill>
        </p:spPr>
        <p:txBody>
          <a:bodyPr/>
          <a:lstStyle/>
          <a:p>
            <a:r>
              <a:rPr lang="en-US" dirty="0"/>
              <a:t> </a:t>
            </a:r>
          </a:p>
        </p:txBody>
      </p:sp>
    </p:spTree>
    <p:extLst>
      <p:ext uri="{BB962C8B-B14F-4D97-AF65-F5344CB8AC3E}">
        <p14:creationId xmlns:p14="http://schemas.microsoft.com/office/powerpoint/2010/main" val="427572018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ed X - Title Slide">
    <p:bg>
      <p:bgRef idx="1001">
        <a:schemeClr val="bg1"/>
      </p:bgRef>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AB5A455-5612-46E5-923A-EA0FF34482EA}"/>
              </a:ext>
            </a:extLst>
          </p:cNvPr>
          <p:cNvSpPr/>
          <p:nvPr userDrawn="1"/>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92272 h 6858000"/>
              <a:gd name="connsiteX3" fmla="*/ 10515261 w 12192000"/>
              <a:gd name="connsiteY3" fmla="*/ 3375865 h 6858000"/>
              <a:gd name="connsiteX4" fmla="*/ 12158767 w 12192000"/>
              <a:gd name="connsiteY4" fmla="*/ 6858000 h 6858000"/>
              <a:gd name="connsiteX5" fmla="*/ 0 w 12192000"/>
              <a:gd name="connsiteY5" fmla="*/ 6858000 h 6858000"/>
              <a:gd name="connsiteX6" fmla="*/ 0 w 12192000"/>
              <a:gd name="connsiteY6" fmla="*/ 4826798 h 6858000"/>
              <a:gd name="connsiteX7" fmla="*/ 1396330 w 12192000"/>
              <a:gd name="connsiteY7" fmla="*/ 3170210 h 6858000"/>
              <a:gd name="connsiteX8" fmla="*/ 0 w 12192000"/>
              <a:gd name="connsiteY8" fmla="*/ 127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1392272"/>
                </a:lnTo>
                <a:lnTo>
                  <a:pt x="10515261" y="3375865"/>
                </a:lnTo>
                <a:lnTo>
                  <a:pt x="12158767" y="6858000"/>
                </a:lnTo>
                <a:lnTo>
                  <a:pt x="0" y="6858000"/>
                </a:lnTo>
                <a:lnTo>
                  <a:pt x="0" y="4826798"/>
                </a:lnTo>
                <a:lnTo>
                  <a:pt x="1396330" y="3170210"/>
                </a:lnTo>
                <a:lnTo>
                  <a:pt x="0" y="127922"/>
                </a:lnTo>
                <a:close/>
              </a:path>
            </a:pathLst>
          </a:custGeom>
          <a:solidFill>
            <a:srgbClr val="EE1B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C57F97FC-1B35-4486-9E87-3E381ED1DC66}"/>
              </a:ext>
            </a:extLst>
          </p:cNvPr>
          <p:cNvSpPr>
            <a:spLocks noGrp="1"/>
          </p:cNvSpPr>
          <p:nvPr>
            <p:ph type="title" hasCustomPrompt="1"/>
          </p:nvPr>
        </p:nvSpPr>
        <p:spPr bwMode="gray">
          <a:xfrm>
            <a:off x="1514476" y="1793875"/>
            <a:ext cx="8801100" cy="1549400"/>
          </a:xfrm>
        </p:spPr>
        <p:txBody>
          <a:bodyPr>
            <a:normAutofit/>
          </a:bodyPr>
          <a:lstStyle>
            <a:lvl1pPr>
              <a:defRPr sz="3200">
                <a:solidFill>
                  <a:schemeClr val="bg1"/>
                </a:solidFill>
              </a:defRPr>
            </a:lvl1pPr>
          </a:lstStyle>
          <a:p>
            <a:r>
              <a:rPr lang="en-US" dirty="0"/>
              <a:t>Type insightful title | Max 3 lines</a:t>
            </a:r>
          </a:p>
        </p:txBody>
      </p:sp>
      <p:sp>
        <p:nvSpPr>
          <p:cNvPr id="3" name="Date Placeholder 2">
            <a:extLst>
              <a:ext uri="{FF2B5EF4-FFF2-40B4-BE49-F238E27FC236}">
                <a16:creationId xmlns:a16="http://schemas.microsoft.com/office/drawing/2014/main" id="{0B3E8A98-2273-42DE-A087-1335AA7E059C}"/>
              </a:ext>
            </a:extLst>
          </p:cNvPr>
          <p:cNvSpPr>
            <a:spLocks noGrp="1"/>
          </p:cNvSpPr>
          <p:nvPr>
            <p:ph type="dt" sz="half" idx="10"/>
          </p:nvPr>
        </p:nvSpPr>
        <p:spPr bwMode="gray"/>
        <p:txBody>
          <a:bodyPr/>
          <a:lstStyle/>
          <a:p>
            <a:fld id="{BBE4AC57-C702-4E71-8F95-F4BA73A7B2CD}" type="datetime1">
              <a:rPr lang="en-US" smtClean="0"/>
              <a:t>11/15/2021</a:t>
            </a:fld>
            <a:endParaRPr lang="en-US" dirty="0"/>
          </a:p>
        </p:txBody>
      </p:sp>
      <p:sp>
        <p:nvSpPr>
          <p:cNvPr id="4" name="Footer Placeholder 3">
            <a:extLst>
              <a:ext uri="{FF2B5EF4-FFF2-40B4-BE49-F238E27FC236}">
                <a16:creationId xmlns:a16="http://schemas.microsoft.com/office/drawing/2014/main" id="{344620DB-C5E8-4BE9-B28C-F0F1B154B37A}"/>
              </a:ext>
            </a:extLst>
          </p:cNvPr>
          <p:cNvSpPr>
            <a:spLocks noGrp="1"/>
          </p:cNvSpPr>
          <p:nvPr>
            <p:ph type="ftr" sz="quarter" idx="11"/>
          </p:nvPr>
        </p:nvSpPr>
        <p:spPr bwMode="gray"/>
        <p:txBody>
          <a:bodyPr/>
          <a:lstStyle>
            <a:lvl1pPr>
              <a:defRPr>
                <a:solidFill>
                  <a:schemeClr val="bg1">
                    <a:lumMod val="95000"/>
                  </a:schemeClr>
                </a:solidFill>
              </a:defRPr>
            </a:lvl1pPr>
          </a:lstStyle>
          <a:p>
            <a:r>
              <a:rPr lang="en-US"/>
              <a:t>© 2020 Xcel Energy</a:t>
            </a:r>
            <a:endParaRPr lang="en-US" dirty="0"/>
          </a:p>
        </p:txBody>
      </p:sp>
      <p:sp>
        <p:nvSpPr>
          <p:cNvPr id="5" name="Slide Number Placeholder 4">
            <a:extLst>
              <a:ext uri="{FF2B5EF4-FFF2-40B4-BE49-F238E27FC236}">
                <a16:creationId xmlns:a16="http://schemas.microsoft.com/office/drawing/2014/main" id="{3FC36BF4-2724-4007-995D-32EAFA7DD1AC}"/>
              </a:ext>
            </a:extLst>
          </p:cNvPr>
          <p:cNvSpPr>
            <a:spLocks noGrp="1"/>
          </p:cNvSpPr>
          <p:nvPr>
            <p:ph type="sldNum" sz="quarter" idx="12"/>
          </p:nvPr>
        </p:nvSpPr>
        <p:spPr bwMode="gray"/>
        <p:txBody>
          <a:bodyPr/>
          <a:lstStyle/>
          <a:p>
            <a:fld id="{A358EEE2-36F2-465F-AD6A-DD1699CB9FE5}" type="slidenum">
              <a:rPr lang="en-US" smtClean="0"/>
              <a:pPr/>
              <a:t>‹#›</a:t>
            </a:fld>
            <a:endParaRPr lang="en-US" dirty="0"/>
          </a:p>
        </p:txBody>
      </p:sp>
      <p:sp>
        <p:nvSpPr>
          <p:cNvPr id="15" name="Subtitle 2">
            <a:extLst>
              <a:ext uri="{FF2B5EF4-FFF2-40B4-BE49-F238E27FC236}">
                <a16:creationId xmlns:a16="http://schemas.microsoft.com/office/drawing/2014/main" id="{CA8976ED-656B-4B31-833E-68A97D3F1E2C}"/>
              </a:ext>
            </a:extLst>
          </p:cNvPr>
          <p:cNvSpPr>
            <a:spLocks noGrp="1"/>
          </p:cNvSpPr>
          <p:nvPr>
            <p:ph type="subTitle" idx="1" hasCustomPrompt="1"/>
          </p:nvPr>
        </p:nvSpPr>
        <p:spPr bwMode="gray">
          <a:xfrm>
            <a:off x="1514474" y="3429000"/>
            <a:ext cx="8801102" cy="140970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sp>
        <p:nvSpPr>
          <p:cNvPr id="11" name="Text Placeholder 7">
            <a:extLst>
              <a:ext uri="{FF2B5EF4-FFF2-40B4-BE49-F238E27FC236}">
                <a16:creationId xmlns:a16="http://schemas.microsoft.com/office/drawing/2014/main" id="{17F7418C-5750-42C9-93BD-57679A329DD4}"/>
              </a:ext>
            </a:extLst>
          </p:cNvPr>
          <p:cNvSpPr>
            <a:spLocks noGrp="1"/>
          </p:cNvSpPr>
          <p:nvPr>
            <p:ph type="body" sz="quarter" idx="15" hasCustomPrompt="1"/>
          </p:nvPr>
        </p:nvSpPr>
        <p:spPr>
          <a:xfrm>
            <a:off x="1514475" y="4838700"/>
            <a:ext cx="8801101" cy="387350"/>
          </a:xfrm>
        </p:spPr>
        <p:txBody>
          <a:bodyPr/>
          <a:lstStyle>
            <a:lvl1pPr>
              <a:defRPr sz="1800">
                <a:solidFill>
                  <a:schemeClr val="bg1"/>
                </a:solidFill>
              </a:defRPr>
            </a:lvl1pPr>
          </a:lstStyle>
          <a:p>
            <a:pPr lvl="0"/>
            <a:r>
              <a:rPr lang="en-US" dirty="0"/>
              <a:t>Month DD, YYYY</a:t>
            </a:r>
          </a:p>
        </p:txBody>
      </p:sp>
      <p:pic>
        <p:nvPicPr>
          <p:cNvPr id="13" name="Picture 12">
            <a:extLst>
              <a:ext uri="{FF2B5EF4-FFF2-40B4-BE49-F238E27FC236}">
                <a16:creationId xmlns:a16="http://schemas.microsoft.com/office/drawing/2014/main" id="{3FE6A4EC-E9FD-4F20-9027-62B12144BA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3072" y="619125"/>
            <a:ext cx="2876978" cy="553152"/>
          </a:xfrm>
          <a:prstGeom prst="rect">
            <a:avLst/>
          </a:prstGeom>
        </p:spPr>
      </p:pic>
    </p:spTree>
    <p:extLst>
      <p:ext uri="{BB962C8B-B14F-4D97-AF65-F5344CB8AC3E}">
        <p14:creationId xmlns:p14="http://schemas.microsoft.com/office/powerpoint/2010/main" val="30672030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ed X - Section Header">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786230C-8021-4AFD-A532-9EE41297065C}"/>
              </a:ext>
            </a:extLst>
          </p:cNvPr>
          <p:cNvSpPr/>
          <p:nvPr userDrawn="1"/>
        </p:nvSpPr>
        <p:spPr bwMode="ltGray">
          <a:xfrm>
            <a:off x="1" y="0"/>
            <a:ext cx="4410637" cy="6858000"/>
          </a:xfrm>
          <a:custGeom>
            <a:avLst/>
            <a:gdLst>
              <a:gd name="connsiteX0" fmla="*/ 0 w 4410637"/>
              <a:gd name="connsiteY0" fmla="*/ 0 h 6858000"/>
              <a:gd name="connsiteX1" fmla="*/ 347933 w 4410637"/>
              <a:gd name="connsiteY1" fmla="*/ 0 h 6858000"/>
              <a:gd name="connsiteX2" fmla="*/ 490799 w 4410637"/>
              <a:gd name="connsiteY2" fmla="*/ 0 h 6858000"/>
              <a:gd name="connsiteX3" fmla="*/ 989385 w 4410637"/>
              <a:gd name="connsiteY3" fmla="*/ 0 h 6858000"/>
              <a:gd name="connsiteX4" fmla="*/ 4410637 w 4410637"/>
              <a:gd name="connsiteY4" fmla="*/ 0 h 6858000"/>
              <a:gd name="connsiteX5" fmla="*/ 1818061 w 4410637"/>
              <a:gd name="connsiteY5" fmla="*/ 3028950 h 6858000"/>
              <a:gd name="connsiteX6" fmla="*/ 3652559 w 4410637"/>
              <a:gd name="connsiteY6" fmla="*/ 6858000 h 6858000"/>
              <a:gd name="connsiteX7" fmla="*/ 14450 w 4410637"/>
              <a:gd name="connsiteY7" fmla="*/ 6858000 h 6858000"/>
              <a:gd name="connsiteX8" fmla="*/ 0 w 4410637"/>
              <a:gd name="connsiteY8" fmla="*/ 68273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7" h="6858000">
                <a:moveTo>
                  <a:pt x="0" y="0"/>
                </a:moveTo>
                <a:lnTo>
                  <a:pt x="347933" y="0"/>
                </a:lnTo>
                <a:lnTo>
                  <a:pt x="490799" y="0"/>
                </a:lnTo>
                <a:lnTo>
                  <a:pt x="989385" y="0"/>
                </a:lnTo>
                <a:lnTo>
                  <a:pt x="4410637" y="0"/>
                </a:lnTo>
                <a:lnTo>
                  <a:pt x="1818061" y="3028950"/>
                </a:lnTo>
                <a:lnTo>
                  <a:pt x="3652559" y="6858000"/>
                </a:lnTo>
                <a:lnTo>
                  <a:pt x="14450" y="6858000"/>
                </a:lnTo>
                <a:lnTo>
                  <a:pt x="0" y="6827326"/>
                </a:lnTo>
                <a:close/>
              </a:path>
            </a:pathLst>
          </a:custGeom>
          <a:solidFill>
            <a:srgbClr val="EE1B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7A8897F1-87A9-41DA-A3B3-CD3116C81C86}"/>
              </a:ext>
            </a:extLst>
          </p:cNvPr>
          <p:cNvSpPr>
            <a:spLocks noGrp="1"/>
          </p:cNvSpPr>
          <p:nvPr>
            <p:ph type="title" hasCustomPrompt="1"/>
          </p:nvPr>
        </p:nvSpPr>
        <p:spPr bwMode="gray">
          <a:xfrm>
            <a:off x="2873828" y="1901370"/>
            <a:ext cx="8704334" cy="1477622"/>
          </a:xfrm>
        </p:spPr>
        <p:txBody>
          <a:bodyPr anchor="b">
            <a:normAutofit/>
          </a:bodyPr>
          <a:lstStyle>
            <a:lvl1pPr>
              <a:defRPr sz="3200">
                <a:solidFill>
                  <a:schemeClr val="accent3"/>
                </a:solidFill>
              </a:defRPr>
            </a:lvl1pPr>
          </a:lstStyle>
          <a:p>
            <a:r>
              <a:rPr lang="en-US" dirty="0"/>
              <a:t>Type section header title</a:t>
            </a:r>
          </a:p>
        </p:txBody>
      </p:sp>
      <p:sp>
        <p:nvSpPr>
          <p:cNvPr id="3" name="Text Placeholder 2">
            <a:extLst>
              <a:ext uri="{FF2B5EF4-FFF2-40B4-BE49-F238E27FC236}">
                <a16:creationId xmlns:a16="http://schemas.microsoft.com/office/drawing/2014/main" id="{24AEE3C5-07A8-48A6-A1E5-EC83A1AAA9BA}"/>
              </a:ext>
            </a:extLst>
          </p:cNvPr>
          <p:cNvSpPr>
            <a:spLocks noGrp="1"/>
          </p:cNvSpPr>
          <p:nvPr>
            <p:ph type="body" idx="1" hasCustomPrompt="1"/>
          </p:nvPr>
        </p:nvSpPr>
        <p:spPr bwMode="gray">
          <a:xfrm>
            <a:off x="2873828" y="3401185"/>
            <a:ext cx="8813800" cy="1437516"/>
          </a:xfrm>
        </p:spPr>
        <p:txBody>
          <a:bodyPr/>
          <a:lstStyle>
            <a:lvl1pPr marL="0" indent="0">
              <a:buNone/>
              <a:defRPr sz="2000" b="1">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subhead if needed to support headline | Section header title should correspond with Agenda</a:t>
            </a:r>
          </a:p>
        </p:txBody>
      </p:sp>
      <p:sp>
        <p:nvSpPr>
          <p:cNvPr id="4" name="Date Placeholder 3">
            <a:extLst>
              <a:ext uri="{FF2B5EF4-FFF2-40B4-BE49-F238E27FC236}">
                <a16:creationId xmlns:a16="http://schemas.microsoft.com/office/drawing/2014/main" id="{E9A59CCB-6EF0-4C34-9BCE-423074AC0F54}"/>
              </a:ext>
            </a:extLst>
          </p:cNvPr>
          <p:cNvSpPr>
            <a:spLocks noGrp="1"/>
          </p:cNvSpPr>
          <p:nvPr>
            <p:ph type="dt" sz="half" idx="10"/>
          </p:nvPr>
        </p:nvSpPr>
        <p:spPr bwMode="gray"/>
        <p:txBody>
          <a:bodyPr/>
          <a:lstStyle/>
          <a:p>
            <a:fld id="{96D809B8-E9F4-4D51-BB48-DF0B7A9976B6}" type="datetime1">
              <a:rPr lang="en-US" smtClean="0"/>
              <a:t>11/15/2021</a:t>
            </a:fld>
            <a:endParaRPr lang="en-US"/>
          </a:p>
        </p:txBody>
      </p:sp>
      <p:sp>
        <p:nvSpPr>
          <p:cNvPr id="5" name="Footer Placeholder 4">
            <a:extLst>
              <a:ext uri="{FF2B5EF4-FFF2-40B4-BE49-F238E27FC236}">
                <a16:creationId xmlns:a16="http://schemas.microsoft.com/office/drawing/2014/main" id="{F607B65F-01C5-4421-B8C1-17E410D2DEB0}"/>
              </a:ext>
            </a:extLst>
          </p:cNvPr>
          <p:cNvSpPr>
            <a:spLocks noGrp="1"/>
          </p:cNvSpPr>
          <p:nvPr>
            <p:ph type="ftr" sz="quarter" idx="11"/>
          </p:nvPr>
        </p:nvSpPr>
        <p:spPr bwMode="gray"/>
        <p:txBody>
          <a:bodyPr/>
          <a:lstStyle>
            <a:lvl1pPr>
              <a:defRPr>
                <a:solidFill>
                  <a:schemeClr val="bg1"/>
                </a:solidFill>
              </a:defRPr>
            </a:lvl1pPr>
          </a:lstStyle>
          <a:p>
            <a:r>
              <a:rPr lang="en-US"/>
              <a:t>© 2020 Xcel Energy</a:t>
            </a:r>
            <a:endParaRPr lang="en-US" dirty="0"/>
          </a:p>
        </p:txBody>
      </p:sp>
      <p:sp>
        <p:nvSpPr>
          <p:cNvPr id="6" name="Slide Number Placeholder 5">
            <a:extLst>
              <a:ext uri="{FF2B5EF4-FFF2-40B4-BE49-F238E27FC236}">
                <a16:creationId xmlns:a16="http://schemas.microsoft.com/office/drawing/2014/main" id="{BBF2751A-1649-41E2-A6BF-DEC75CC411B5}"/>
              </a:ext>
            </a:extLst>
          </p:cNvPr>
          <p:cNvSpPr>
            <a:spLocks noGrp="1"/>
          </p:cNvSpPr>
          <p:nvPr>
            <p:ph type="sldNum" sz="quarter" idx="12"/>
          </p:nvPr>
        </p:nvSpPr>
        <p:spPr bwMode="gray">
          <a:xfrm>
            <a:off x="7962900" y="7067539"/>
            <a:ext cx="3695700" cy="320675"/>
          </a:xfrm>
        </p:spPr>
        <p:txBody>
          <a:bodyPr/>
          <a:lstStyle>
            <a:lvl1pPr>
              <a:defRPr>
                <a:solidFill>
                  <a:schemeClr val="tx1">
                    <a:tint val="75000"/>
                    <a:alpha val="0"/>
                  </a:schemeClr>
                </a:solidFill>
              </a:defRPr>
            </a:lvl1pPr>
          </a:lstStyle>
          <a:p>
            <a:fld id="{A358EEE2-36F2-465F-AD6A-DD1699CB9FE5}" type="slidenum">
              <a:rPr lang="en-US" smtClean="0"/>
              <a:pPr/>
              <a:t>‹#›</a:t>
            </a:fld>
            <a:endParaRPr lang="en-US"/>
          </a:p>
        </p:txBody>
      </p:sp>
      <p:pic>
        <p:nvPicPr>
          <p:cNvPr id="12" name="Graphic 11">
            <a:extLst>
              <a:ext uri="{FF2B5EF4-FFF2-40B4-BE49-F238E27FC236}">
                <a16:creationId xmlns:a16="http://schemas.microsoft.com/office/drawing/2014/main" id="{B9A4A7EC-1FF8-4F50-9DF0-98031E4B98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351993" y="5959906"/>
            <a:ext cx="2243107" cy="431718"/>
          </a:xfrm>
          <a:prstGeom prst="rect">
            <a:avLst/>
          </a:prstGeom>
        </p:spPr>
      </p:pic>
    </p:spTree>
    <p:extLst>
      <p:ext uri="{BB962C8B-B14F-4D97-AF65-F5344CB8AC3E}">
        <p14:creationId xmlns:p14="http://schemas.microsoft.com/office/powerpoint/2010/main" val="283845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d X - Agenda">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4805125-7EDA-43EA-9549-A1A30F2C4A6D}"/>
              </a:ext>
            </a:extLst>
          </p:cNvPr>
          <p:cNvSpPr/>
          <p:nvPr/>
        </p:nvSpPr>
        <p:spPr bwMode="ltGray">
          <a:xfrm>
            <a:off x="1" y="0"/>
            <a:ext cx="4410637" cy="6858000"/>
          </a:xfrm>
          <a:custGeom>
            <a:avLst/>
            <a:gdLst>
              <a:gd name="connsiteX0" fmla="*/ 0 w 4410637"/>
              <a:gd name="connsiteY0" fmla="*/ 0 h 6858000"/>
              <a:gd name="connsiteX1" fmla="*/ 347933 w 4410637"/>
              <a:gd name="connsiteY1" fmla="*/ 0 h 6858000"/>
              <a:gd name="connsiteX2" fmla="*/ 490799 w 4410637"/>
              <a:gd name="connsiteY2" fmla="*/ 0 h 6858000"/>
              <a:gd name="connsiteX3" fmla="*/ 989385 w 4410637"/>
              <a:gd name="connsiteY3" fmla="*/ 0 h 6858000"/>
              <a:gd name="connsiteX4" fmla="*/ 4410637 w 4410637"/>
              <a:gd name="connsiteY4" fmla="*/ 0 h 6858000"/>
              <a:gd name="connsiteX5" fmla="*/ 1818061 w 4410637"/>
              <a:gd name="connsiteY5" fmla="*/ 3028950 h 6858000"/>
              <a:gd name="connsiteX6" fmla="*/ 3652559 w 4410637"/>
              <a:gd name="connsiteY6" fmla="*/ 6858000 h 6858000"/>
              <a:gd name="connsiteX7" fmla="*/ 14450 w 4410637"/>
              <a:gd name="connsiteY7" fmla="*/ 6858000 h 6858000"/>
              <a:gd name="connsiteX8" fmla="*/ 0 w 4410637"/>
              <a:gd name="connsiteY8" fmla="*/ 68273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637" h="6858000">
                <a:moveTo>
                  <a:pt x="0" y="0"/>
                </a:moveTo>
                <a:lnTo>
                  <a:pt x="347933" y="0"/>
                </a:lnTo>
                <a:lnTo>
                  <a:pt x="490799" y="0"/>
                </a:lnTo>
                <a:lnTo>
                  <a:pt x="989385" y="0"/>
                </a:lnTo>
                <a:lnTo>
                  <a:pt x="4410637" y="0"/>
                </a:lnTo>
                <a:lnTo>
                  <a:pt x="1818061" y="3028950"/>
                </a:lnTo>
                <a:lnTo>
                  <a:pt x="3652559" y="6858000"/>
                </a:lnTo>
                <a:lnTo>
                  <a:pt x="14450" y="6858000"/>
                </a:lnTo>
                <a:lnTo>
                  <a:pt x="0" y="6827326"/>
                </a:lnTo>
                <a:close/>
              </a:path>
            </a:pathLst>
          </a:custGeom>
          <a:solidFill>
            <a:srgbClr val="EE1B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7A8897F1-87A9-41DA-A3B3-CD3116C81C86}"/>
              </a:ext>
            </a:extLst>
          </p:cNvPr>
          <p:cNvSpPr>
            <a:spLocks noGrp="1"/>
          </p:cNvSpPr>
          <p:nvPr>
            <p:ph type="title" hasCustomPrompt="1"/>
          </p:nvPr>
        </p:nvSpPr>
        <p:spPr bwMode="gray">
          <a:xfrm>
            <a:off x="2971800" y="1901370"/>
            <a:ext cx="8606362" cy="546555"/>
          </a:xfrm>
        </p:spPr>
        <p:txBody>
          <a:bodyPr anchor="b">
            <a:normAutofit/>
          </a:bodyPr>
          <a:lstStyle>
            <a:lvl1pPr>
              <a:defRPr sz="3200"/>
            </a:lvl1pPr>
          </a:lstStyle>
          <a:p>
            <a:r>
              <a:rPr lang="en-US" dirty="0"/>
              <a:t>Type Agenda title 1 line</a:t>
            </a:r>
          </a:p>
        </p:txBody>
      </p:sp>
      <p:sp>
        <p:nvSpPr>
          <p:cNvPr id="3" name="Text Placeholder 2">
            <a:extLst>
              <a:ext uri="{FF2B5EF4-FFF2-40B4-BE49-F238E27FC236}">
                <a16:creationId xmlns:a16="http://schemas.microsoft.com/office/drawing/2014/main" id="{24AEE3C5-07A8-48A6-A1E5-EC83A1AAA9BA}"/>
              </a:ext>
            </a:extLst>
          </p:cNvPr>
          <p:cNvSpPr>
            <a:spLocks noGrp="1"/>
          </p:cNvSpPr>
          <p:nvPr>
            <p:ph type="body" idx="1" hasCustomPrompt="1"/>
          </p:nvPr>
        </p:nvSpPr>
        <p:spPr bwMode="gray">
          <a:xfrm>
            <a:off x="2975429" y="2447925"/>
            <a:ext cx="8602733" cy="3190875"/>
          </a:xfrm>
        </p:spPr>
        <p:txBody>
          <a:bodyPr/>
          <a:lstStyle>
            <a:lvl1pPr marL="228600" indent="-228600">
              <a:buFont typeface="+mj-lt"/>
              <a:buAutoNum type="arabicPeriod"/>
              <a:defRPr sz="2200" b="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 one line</a:t>
            </a:r>
          </a:p>
        </p:txBody>
      </p:sp>
      <p:sp>
        <p:nvSpPr>
          <p:cNvPr id="4" name="Date Placeholder 3">
            <a:extLst>
              <a:ext uri="{FF2B5EF4-FFF2-40B4-BE49-F238E27FC236}">
                <a16:creationId xmlns:a16="http://schemas.microsoft.com/office/drawing/2014/main" id="{E9A59CCB-6EF0-4C34-9BCE-423074AC0F54}"/>
              </a:ext>
            </a:extLst>
          </p:cNvPr>
          <p:cNvSpPr>
            <a:spLocks noGrp="1"/>
          </p:cNvSpPr>
          <p:nvPr>
            <p:ph type="dt" sz="half" idx="10"/>
          </p:nvPr>
        </p:nvSpPr>
        <p:spPr bwMode="gray"/>
        <p:txBody>
          <a:bodyPr/>
          <a:lstStyle/>
          <a:p>
            <a:fld id="{00AEA3AA-2B3E-4DAF-89FE-DA250DCB2ED9}" type="datetime1">
              <a:rPr lang="en-US" smtClean="0"/>
              <a:t>11/15/2021</a:t>
            </a:fld>
            <a:endParaRPr lang="en-US"/>
          </a:p>
        </p:txBody>
      </p:sp>
      <p:sp>
        <p:nvSpPr>
          <p:cNvPr id="5" name="Footer Placeholder 4">
            <a:extLst>
              <a:ext uri="{FF2B5EF4-FFF2-40B4-BE49-F238E27FC236}">
                <a16:creationId xmlns:a16="http://schemas.microsoft.com/office/drawing/2014/main" id="{F607B65F-01C5-4421-B8C1-17E410D2DEB0}"/>
              </a:ext>
            </a:extLst>
          </p:cNvPr>
          <p:cNvSpPr>
            <a:spLocks noGrp="1"/>
          </p:cNvSpPr>
          <p:nvPr>
            <p:ph type="ftr" sz="quarter" idx="11"/>
          </p:nvPr>
        </p:nvSpPr>
        <p:spPr bwMode="gray"/>
        <p:txBody>
          <a:bodyPr/>
          <a:lstStyle>
            <a:lvl1pPr>
              <a:defRPr>
                <a:solidFill>
                  <a:schemeClr val="bg1"/>
                </a:solidFill>
              </a:defRPr>
            </a:lvl1pPr>
          </a:lstStyle>
          <a:p>
            <a:r>
              <a:rPr lang="en-US"/>
              <a:t>© 2020 Xcel Energy</a:t>
            </a:r>
            <a:endParaRPr lang="en-US" dirty="0"/>
          </a:p>
        </p:txBody>
      </p:sp>
      <p:sp>
        <p:nvSpPr>
          <p:cNvPr id="6" name="Slide Number Placeholder 5">
            <a:extLst>
              <a:ext uri="{FF2B5EF4-FFF2-40B4-BE49-F238E27FC236}">
                <a16:creationId xmlns:a16="http://schemas.microsoft.com/office/drawing/2014/main" id="{BBF2751A-1649-41E2-A6BF-DEC75CC411B5}"/>
              </a:ext>
            </a:extLst>
          </p:cNvPr>
          <p:cNvSpPr>
            <a:spLocks noGrp="1"/>
          </p:cNvSpPr>
          <p:nvPr>
            <p:ph type="sldNum" sz="quarter" idx="12"/>
          </p:nvPr>
        </p:nvSpPr>
        <p:spPr bwMode="gray">
          <a:xfrm>
            <a:off x="7962900" y="7162800"/>
            <a:ext cx="3695700" cy="320675"/>
          </a:xfrm>
        </p:spPr>
        <p:txBody>
          <a:bodyPr/>
          <a:lstStyle>
            <a:lvl1pPr>
              <a:defRPr>
                <a:solidFill>
                  <a:schemeClr val="tx1">
                    <a:tint val="75000"/>
                    <a:alpha val="0"/>
                  </a:schemeClr>
                </a:solidFill>
              </a:defRPr>
            </a:lvl1pPr>
          </a:lstStyle>
          <a:p>
            <a:fld id="{A358EEE2-36F2-465F-AD6A-DD1699CB9FE5}" type="slidenum">
              <a:rPr lang="en-US" smtClean="0"/>
              <a:pPr/>
              <a:t>‹#›</a:t>
            </a:fld>
            <a:endParaRPr lang="en-US" dirty="0"/>
          </a:p>
        </p:txBody>
      </p:sp>
      <p:pic>
        <p:nvPicPr>
          <p:cNvPr id="11" name="Graphic 10">
            <a:extLst>
              <a:ext uri="{FF2B5EF4-FFF2-40B4-BE49-F238E27FC236}">
                <a16:creationId xmlns:a16="http://schemas.microsoft.com/office/drawing/2014/main" id="{78ACA2BB-2351-4142-9FEC-06798BD777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351993" y="5959906"/>
            <a:ext cx="2243107" cy="431718"/>
          </a:xfrm>
          <a:prstGeom prst="rect">
            <a:avLst/>
          </a:prstGeom>
        </p:spPr>
      </p:pic>
    </p:spTree>
    <p:extLst>
      <p:ext uri="{BB962C8B-B14F-4D97-AF65-F5344CB8AC3E}">
        <p14:creationId xmlns:p14="http://schemas.microsoft.com/office/powerpoint/2010/main" val="2686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Red X - Signature Slide">
    <p:bg>
      <p:bgRef idx="1001">
        <a:schemeClr val="bg1"/>
      </p:bgRef>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983CA16-723B-4A27-860C-9AA970800170}"/>
              </a:ext>
            </a:extLst>
          </p:cNvPr>
          <p:cNvSpPr/>
          <p:nvPr userDrawn="1"/>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92272 h 6858000"/>
              <a:gd name="connsiteX3" fmla="*/ 10515261 w 12192000"/>
              <a:gd name="connsiteY3" fmla="*/ 3375865 h 6858000"/>
              <a:gd name="connsiteX4" fmla="*/ 12158767 w 12192000"/>
              <a:gd name="connsiteY4" fmla="*/ 6858000 h 6858000"/>
              <a:gd name="connsiteX5" fmla="*/ 0 w 12192000"/>
              <a:gd name="connsiteY5" fmla="*/ 6858000 h 6858000"/>
              <a:gd name="connsiteX6" fmla="*/ 0 w 12192000"/>
              <a:gd name="connsiteY6" fmla="*/ 4826798 h 6858000"/>
              <a:gd name="connsiteX7" fmla="*/ 1396330 w 12192000"/>
              <a:gd name="connsiteY7" fmla="*/ 3170210 h 6858000"/>
              <a:gd name="connsiteX8" fmla="*/ 0 w 12192000"/>
              <a:gd name="connsiteY8" fmla="*/ 127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1392272"/>
                </a:lnTo>
                <a:lnTo>
                  <a:pt x="10515261" y="3375865"/>
                </a:lnTo>
                <a:lnTo>
                  <a:pt x="12158767" y="6858000"/>
                </a:lnTo>
                <a:lnTo>
                  <a:pt x="0" y="6858000"/>
                </a:lnTo>
                <a:lnTo>
                  <a:pt x="0" y="4826798"/>
                </a:lnTo>
                <a:lnTo>
                  <a:pt x="1396330" y="3170210"/>
                </a:lnTo>
                <a:lnTo>
                  <a:pt x="0" y="127922"/>
                </a:lnTo>
                <a:close/>
              </a:path>
            </a:pathLst>
          </a:custGeom>
          <a:solidFill>
            <a:srgbClr val="EE1B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3" name="Date Placeholder 2">
            <a:extLst>
              <a:ext uri="{FF2B5EF4-FFF2-40B4-BE49-F238E27FC236}">
                <a16:creationId xmlns:a16="http://schemas.microsoft.com/office/drawing/2014/main" id="{0B3E8A98-2273-42DE-A087-1335AA7E059C}"/>
              </a:ext>
            </a:extLst>
          </p:cNvPr>
          <p:cNvSpPr>
            <a:spLocks noGrp="1"/>
          </p:cNvSpPr>
          <p:nvPr>
            <p:ph type="dt" sz="half" idx="10"/>
          </p:nvPr>
        </p:nvSpPr>
        <p:spPr bwMode="gray"/>
        <p:txBody>
          <a:bodyPr/>
          <a:lstStyle/>
          <a:p>
            <a:fld id="{B6D03AA4-04E6-4AFC-A135-B15C09BB8AA8}" type="datetime1">
              <a:rPr lang="en-US" smtClean="0"/>
              <a:t>11/15/2021</a:t>
            </a:fld>
            <a:endParaRPr lang="en-US" dirty="0"/>
          </a:p>
        </p:txBody>
      </p:sp>
      <p:sp>
        <p:nvSpPr>
          <p:cNvPr id="4" name="Footer Placeholder 3">
            <a:extLst>
              <a:ext uri="{FF2B5EF4-FFF2-40B4-BE49-F238E27FC236}">
                <a16:creationId xmlns:a16="http://schemas.microsoft.com/office/drawing/2014/main" id="{344620DB-C5E8-4BE9-B28C-F0F1B154B37A}"/>
              </a:ext>
            </a:extLst>
          </p:cNvPr>
          <p:cNvSpPr>
            <a:spLocks noGrp="1"/>
          </p:cNvSpPr>
          <p:nvPr>
            <p:ph type="ftr" sz="quarter" idx="11"/>
          </p:nvPr>
        </p:nvSpPr>
        <p:spPr bwMode="gray"/>
        <p:txBody>
          <a:bodyPr/>
          <a:lstStyle>
            <a:lvl1pPr>
              <a:defRPr>
                <a:solidFill>
                  <a:schemeClr val="bg1">
                    <a:lumMod val="95000"/>
                  </a:schemeClr>
                </a:solidFill>
              </a:defRPr>
            </a:lvl1pPr>
          </a:lstStyle>
          <a:p>
            <a:r>
              <a:rPr lang="en-US"/>
              <a:t>© 2020 Xcel Energy</a:t>
            </a:r>
            <a:endParaRPr lang="en-US" dirty="0"/>
          </a:p>
        </p:txBody>
      </p:sp>
      <p:sp>
        <p:nvSpPr>
          <p:cNvPr id="5" name="Slide Number Placeholder 4">
            <a:extLst>
              <a:ext uri="{FF2B5EF4-FFF2-40B4-BE49-F238E27FC236}">
                <a16:creationId xmlns:a16="http://schemas.microsoft.com/office/drawing/2014/main" id="{3FC36BF4-2724-4007-995D-32EAFA7DD1AC}"/>
              </a:ext>
            </a:extLst>
          </p:cNvPr>
          <p:cNvSpPr>
            <a:spLocks noGrp="1"/>
          </p:cNvSpPr>
          <p:nvPr>
            <p:ph type="sldNum" sz="quarter" idx="12"/>
          </p:nvPr>
        </p:nvSpPr>
        <p:spPr bwMode="gray"/>
        <p:txBody>
          <a:bodyPr/>
          <a:lstStyle/>
          <a:p>
            <a:fld id="{A358EEE2-36F2-465F-AD6A-DD1699CB9FE5}" type="slidenum">
              <a:rPr lang="en-US" smtClean="0"/>
              <a:pPr/>
              <a:t>‹#›</a:t>
            </a:fld>
            <a:endParaRPr lang="en-US" dirty="0"/>
          </a:p>
        </p:txBody>
      </p:sp>
      <p:pic>
        <p:nvPicPr>
          <p:cNvPr id="13" name="Picture 12">
            <a:extLst>
              <a:ext uri="{FF2B5EF4-FFF2-40B4-BE49-F238E27FC236}">
                <a16:creationId xmlns:a16="http://schemas.microsoft.com/office/drawing/2014/main" id="{8B60E61A-D61E-44F2-A515-283B98DAFC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31712" y="3032103"/>
            <a:ext cx="4128577" cy="793795"/>
          </a:xfrm>
          <a:prstGeom prst="rect">
            <a:avLst/>
          </a:prstGeom>
        </p:spPr>
      </p:pic>
    </p:spTree>
    <p:extLst>
      <p:ext uri="{BB962C8B-B14F-4D97-AF65-F5344CB8AC3E}">
        <p14:creationId xmlns:p14="http://schemas.microsoft.com/office/powerpoint/2010/main" val="100553168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k Saver - Title Slide">
    <p:bg>
      <p:bgRef idx="1001">
        <a:schemeClr val="bg1"/>
      </p:bgRef>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7983CA16-723B-4A27-860C-9AA970800170}"/>
              </a:ext>
            </a:extLst>
          </p:cNvPr>
          <p:cNvSpPr/>
          <p:nvPr userDrawn="1"/>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392272 h 6858000"/>
              <a:gd name="connsiteX3" fmla="*/ 10515261 w 12192000"/>
              <a:gd name="connsiteY3" fmla="*/ 3375865 h 6858000"/>
              <a:gd name="connsiteX4" fmla="*/ 12158767 w 12192000"/>
              <a:gd name="connsiteY4" fmla="*/ 6858000 h 6858000"/>
              <a:gd name="connsiteX5" fmla="*/ 0 w 12192000"/>
              <a:gd name="connsiteY5" fmla="*/ 6858000 h 6858000"/>
              <a:gd name="connsiteX6" fmla="*/ 0 w 12192000"/>
              <a:gd name="connsiteY6" fmla="*/ 4826798 h 6858000"/>
              <a:gd name="connsiteX7" fmla="*/ 1396330 w 12192000"/>
              <a:gd name="connsiteY7" fmla="*/ 3170210 h 6858000"/>
              <a:gd name="connsiteX8" fmla="*/ 0 w 12192000"/>
              <a:gd name="connsiteY8" fmla="*/ 1279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1392272"/>
                </a:lnTo>
                <a:lnTo>
                  <a:pt x="10515261" y="3375865"/>
                </a:lnTo>
                <a:lnTo>
                  <a:pt x="12158767" y="6858000"/>
                </a:lnTo>
                <a:lnTo>
                  <a:pt x="0" y="6858000"/>
                </a:lnTo>
                <a:lnTo>
                  <a:pt x="0" y="4826798"/>
                </a:lnTo>
                <a:lnTo>
                  <a:pt x="1396330" y="3170210"/>
                </a:lnTo>
                <a:lnTo>
                  <a:pt x="0" y="12792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2" name="Title 1">
            <a:extLst>
              <a:ext uri="{FF2B5EF4-FFF2-40B4-BE49-F238E27FC236}">
                <a16:creationId xmlns:a16="http://schemas.microsoft.com/office/drawing/2014/main" id="{C57F97FC-1B35-4486-9E87-3E381ED1DC66}"/>
              </a:ext>
            </a:extLst>
          </p:cNvPr>
          <p:cNvSpPr>
            <a:spLocks noGrp="1"/>
          </p:cNvSpPr>
          <p:nvPr>
            <p:ph type="title" hasCustomPrompt="1"/>
          </p:nvPr>
        </p:nvSpPr>
        <p:spPr bwMode="gray">
          <a:xfrm>
            <a:off x="1514476" y="1793875"/>
            <a:ext cx="8801100" cy="1549400"/>
          </a:xfrm>
        </p:spPr>
        <p:txBody>
          <a:bodyPr>
            <a:normAutofit/>
          </a:bodyPr>
          <a:lstStyle>
            <a:lvl1pPr>
              <a:defRPr sz="3200">
                <a:solidFill>
                  <a:schemeClr val="tx1"/>
                </a:solidFill>
              </a:defRPr>
            </a:lvl1pPr>
          </a:lstStyle>
          <a:p>
            <a:r>
              <a:rPr lang="en-US" dirty="0"/>
              <a:t>Type insightful title | Max 3 lines</a:t>
            </a:r>
          </a:p>
        </p:txBody>
      </p:sp>
      <p:sp>
        <p:nvSpPr>
          <p:cNvPr id="3" name="Date Placeholder 2">
            <a:extLst>
              <a:ext uri="{FF2B5EF4-FFF2-40B4-BE49-F238E27FC236}">
                <a16:creationId xmlns:a16="http://schemas.microsoft.com/office/drawing/2014/main" id="{0B3E8A98-2273-42DE-A087-1335AA7E059C}"/>
              </a:ext>
            </a:extLst>
          </p:cNvPr>
          <p:cNvSpPr>
            <a:spLocks noGrp="1"/>
          </p:cNvSpPr>
          <p:nvPr>
            <p:ph type="dt" sz="half" idx="10"/>
          </p:nvPr>
        </p:nvSpPr>
        <p:spPr bwMode="gray"/>
        <p:txBody>
          <a:bodyPr/>
          <a:lstStyle/>
          <a:p>
            <a:fld id="{BBE4AC57-C702-4E71-8F95-F4BA73A7B2CD}" type="datetime1">
              <a:rPr lang="en-US" smtClean="0"/>
              <a:t>11/15/2021</a:t>
            </a:fld>
            <a:endParaRPr lang="en-US" dirty="0"/>
          </a:p>
        </p:txBody>
      </p:sp>
      <p:sp>
        <p:nvSpPr>
          <p:cNvPr id="4" name="Footer Placeholder 3">
            <a:extLst>
              <a:ext uri="{FF2B5EF4-FFF2-40B4-BE49-F238E27FC236}">
                <a16:creationId xmlns:a16="http://schemas.microsoft.com/office/drawing/2014/main" id="{344620DB-C5E8-4BE9-B28C-F0F1B154B37A}"/>
              </a:ext>
            </a:extLst>
          </p:cNvPr>
          <p:cNvSpPr>
            <a:spLocks noGrp="1"/>
          </p:cNvSpPr>
          <p:nvPr>
            <p:ph type="ftr" sz="quarter" idx="11"/>
          </p:nvPr>
        </p:nvSpPr>
        <p:spPr bwMode="gray"/>
        <p:txBody>
          <a:bodyPr/>
          <a:lstStyle>
            <a:lvl1pPr>
              <a:defRPr>
                <a:solidFill>
                  <a:schemeClr val="accent2"/>
                </a:solidFill>
              </a:defRPr>
            </a:lvl1pPr>
          </a:lstStyle>
          <a:p>
            <a:r>
              <a:rPr lang="en-US"/>
              <a:t>© 2020 Xcel Energy</a:t>
            </a:r>
            <a:endParaRPr lang="en-US" dirty="0"/>
          </a:p>
        </p:txBody>
      </p:sp>
      <p:sp>
        <p:nvSpPr>
          <p:cNvPr id="5" name="Slide Number Placeholder 4">
            <a:extLst>
              <a:ext uri="{FF2B5EF4-FFF2-40B4-BE49-F238E27FC236}">
                <a16:creationId xmlns:a16="http://schemas.microsoft.com/office/drawing/2014/main" id="{3FC36BF4-2724-4007-995D-32EAFA7DD1AC}"/>
              </a:ext>
            </a:extLst>
          </p:cNvPr>
          <p:cNvSpPr>
            <a:spLocks noGrp="1"/>
          </p:cNvSpPr>
          <p:nvPr>
            <p:ph type="sldNum" sz="quarter" idx="12"/>
          </p:nvPr>
        </p:nvSpPr>
        <p:spPr bwMode="gray"/>
        <p:txBody>
          <a:bodyPr/>
          <a:lstStyle>
            <a:lvl1pPr>
              <a:defRPr>
                <a:solidFill>
                  <a:schemeClr val="accent2"/>
                </a:solidFill>
              </a:defRPr>
            </a:lvl1pPr>
          </a:lstStyle>
          <a:p>
            <a:fld id="{A358EEE2-36F2-465F-AD6A-DD1699CB9FE5}" type="slidenum">
              <a:rPr lang="en-US" smtClean="0"/>
              <a:pPr/>
              <a:t>‹#›</a:t>
            </a:fld>
            <a:endParaRPr lang="en-US" dirty="0"/>
          </a:p>
        </p:txBody>
      </p:sp>
      <p:sp>
        <p:nvSpPr>
          <p:cNvPr id="15" name="Subtitle 2">
            <a:extLst>
              <a:ext uri="{FF2B5EF4-FFF2-40B4-BE49-F238E27FC236}">
                <a16:creationId xmlns:a16="http://schemas.microsoft.com/office/drawing/2014/main" id="{CA8976ED-656B-4B31-833E-68A97D3F1E2C}"/>
              </a:ext>
            </a:extLst>
          </p:cNvPr>
          <p:cNvSpPr>
            <a:spLocks noGrp="1"/>
          </p:cNvSpPr>
          <p:nvPr>
            <p:ph type="subTitle" idx="1" hasCustomPrompt="1"/>
          </p:nvPr>
        </p:nvSpPr>
        <p:spPr bwMode="gray">
          <a:xfrm>
            <a:off x="1514474" y="3429000"/>
            <a:ext cx="8801102" cy="1409700"/>
          </a:xfrm>
        </p:spPr>
        <p:txBody>
          <a:bodyPr/>
          <a:lstStyle>
            <a:lvl1pPr marL="0" indent="0" algn="l">
              <a:buNone/>
              <a:defRPr sz="2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sp>
        <p:nvSpPr>
          <p:cNvPr id="26" name="Text Placeholder 7">
            <a:extLst>
              <a:ext uri="{FF2B5EF4-FFF2-40B4-BE49-F238E27FC236}">
                <a16:creationId xmlns:a16="http://schemas.microsoft.com/office/drawing/2014/main" id="{41FF2769-ECF2-43D6-9C5F-F6ABFC5CAD7D}"/>
              </a:ext>
            </a:extLst>
          </p:cNvPr>
          <p:cNvSpPr>
            <a:spLocks noGrp="1"/>
          </p:cNvSpPr>
          <p:nvPr>
            <p:ph type="body" sz="quarter" idx="15" hasCustomPrompt="1"/>
          </p:nvPr>
        </p:nvSpPr>
        <p:spPr>
          <a:xfrm>
            <a:off x="1514475" y="4838700"/>
            <a:ext cx="8801101" cy="387350"/>
          </a:xfrm>
        </p:spPr>
        <p:txBody>
          <a:bodyPr/>
          <a:lstStyle>
            <a:lvl1pPr>
              <a:defRPr sz="1800">
                <a:solidFill>
                  <a:schemeClr val="tx1"/>
                </a:solidFill>
              </a:defRPr>
            </a:lvl1pPr>
          </a:lstStyle>
          <a:p>
            <a:pPr lvl="0"/>
            <a:r>
              <a:rPr lang="en-US" dirty="0"/>
              <a:t>Month DD, YYYY</a:t>
            </a:r>
          </a:p>
        </p:txBody>
      </p:sp>
      <p:pic>
        <p:nvPicPr>
          <p:cNvPr id="40" name="Graphic 11">
            <a:extLst>
              <a:ext uri="{FF2B5EF4-FFF2-40B4-BE49-F238E27FC236}">
                <a16:creationId xmlns:a16="http://schemas.microsoft.com/office/drawing/2014/main" id="{02CA7E07-1F48-49B2-B113-1B34D67C5A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1336000" y="619125"/>
            <a:ext cx="2874050" cy="553152"/>
          </a:xfrm>
          <a:prstGeom prst="rect">
            <a:avLst/>
          </a:prstGeom>
        </p:spPr>
      </p:pic>
    </p:spTree>
    <p:extLst>
      <p:ext uri="{BB962C8B-B14F-4D97-AF65-F5344CB8AC3E}">
        <p14:creationId xmlns:p14="http://schemas.microsoft.com/office/powerpoint/2010/main" val="214221106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D3BC3-2DD2-4CA7-B8FD-992156AFFDD2}"/>
              </a:ext>
            </a:extLst>
          </p:cNvPr>
          <p:cNvSpPr>
            <a:spLocks noGrp="1"/>
          </p:cNvSpPr>
          <p:nvPr>
            <p:ph type="title"/>
          </p:nvPr>
        </p:nvSpPr>
        <p:spPr bwMode="gray">
          <a:xfrm>
            <a:off x="533399" y="495300"/>
            <a:ext cx="11125201" cy="596417"/>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EDCD1D72-D26D-49C5-9A6C-25E2B5304139}"/>
              </a:ext>
            </a:extLst>
          </p:cNvPr>
          <p:cNvSpPr>
            <a:spLocks noGrp="1"/>
          </p:cNvSpPr>
          <p:nvPr>
            <p:ph type="body" idx="1"/>
          </p:nvPr>
        </p:nvSpPr>
        <p:spPr bwMode="gray">
          <a:xfrm>
            <a:off x="533400" y="1793875"/>
            <a:ext cx="11125200" cy="383730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3"/>
            <a:r>
              <a:rPr lang="en-US" dirty="0"/>
              <a:t>Third level</a:t>
            </a:r>
          </a:p>
          <a:p>
            <a:pPr lvl="8"/>
            <a:r>
              <a:rPr lang="en-US" dirty="0"/>
              <a:t>Fourth level</a:t>
            </a:r>
          </a:p>
          <a:p>
            <a:pPr lvl="5"/>
            <a:r>
              <a:rPr lang="en-US" dirty="0"/>
              <a:t>Fifth level</a:t>
            </a:r>
          </a:p>
        </p:txBody>
      </p:sp>
      <p:sp>
        <p:nvSpPr>
          <p:cNvPr id="4" name="Date Placeholder 3">
            <a:extLst>
              <a:ext uri="{FF2B5EF4-FFF2-40B4-BE49-F238E27FC236}">
                <a16:creationId xmlns:a16="http://schemas.microsoft.com/office/drawing/2014/main" id="{8FB0DF05-72C8-4EC6-8915-BAE4E613499B}"/>
              </a:ext>
            </a:extLst>
          </p:cNvPr>
          <p:cNvSpPr>
            <a:spLocks noGrp="1"/>
          </p:cNvSpPr>
          <p:nvPr>
            <p:ph type="dt" sz="half" idx="2"/>
          </p:nvPr>
        </p:nvSpPr>
        <p:spPr bwMode="gray">
          <a:xfrm>
            <a:off x="228600" y="7057390"/>
            <a:ext cx="2743200" cy="365125"/>
          </a:xfrm>
          <a:prstGeom prst="rect">
            <a:avLst/>
          </a:prstGeom>
        </p:spPr>
        <p:txBody>
          <a:bodyPr vert="horz" lIns="0" tIns="0" rIns="0" bIns="0" rtlCol="0" anchor="ctr"/>
          <a:lstStyle>
            <a:lvl1pPr algn="l">
              <a:defRPr sz="1200">
                <a:solidFill>
                  <a:schemeClr val="tx1">
                    <a:tint val="75000"/>
                    <a:alpha val="0"/>
                  </a:schemeClr>
                </a:solidFill>
              </a:defRPr>
            </a:lvl1pPr>
          </a:lstStyle>
          <a:p>
            <a:fld id="{F54C7924-324F-4E02-96B1-FA6D31601A29}" type="datetime1">
              <a:rPr lang="en-US" smtClean="0"/>
              <a:t>11/15/2021</a:t>
            </a:fld>
            <a:endParaRPr lang="en-US" dirty="0"/>
          </a:p>
        </p:txBody>
      </p:sp>
      <p:sp>
        <p:nvSpPr>
          <p:cNvPr id="5" name="Footer Placeholder 4">
            <a:extLst>
              <a:ext uri="{FF2B5EF4-FFF2-40B4-BE49-F238E27FC236}">
                <a16:creationId xmlns:a16="http://schemas.microsoft.com/office/drawing/2014/main" id="{6600716B-C949-4937-B83F-14EAAFE03551}"/>
              </a:ext>
            </a:extLst>
          </p:cNvPr>
          <p:cNvSpPr>
            <a:spLocks noGrp="1"/>
          </p:cNvSpPr>
          <p:nvPr>
            <p:ph type="ftr" sz="quarter" idx="3"/>
          </p:nvPr>
        </p:nvSpPr>
        <p:spPr bwMode="gray">
          <a:xfrm>
            <a:off x="533400" y="6400800"/>
            <a:ext cx="7353300" cy="320675"/>
          </a:xfrm>
          <a:prstGeom prst="rect">
            <a:avLst/>
          </a:prstGeom>
        </p:spPr>
        <p:txBody>
          <a:bodyPr vert="horz" lIns="0" tIns="0" rIns="0" bIns="0" rtlCol="0" anchor="t"/>
          <a:lstStyle>
            <a:lvl1pPr algn="l">
              <a:defRPr sz="800">
                <a:solidFill>
                  <a:schemeClr val="tx1">
                    <a:tint val="75000"/>
                  </a:schemeClr>
                </a:solidFill>
              </a:defRPr>
            </a:lvl1pPr>
          </a:lstStyle>
          <a:p>
            <a:r>
              <a:rPr lang="en-US"/>
              <a:t>© 2020 Xcel Energy</a:t>
            </a:r>
            <a:endParaRPr lang="en-US" dirty="0"/>
          </a:p>
        </p:txBody>
      </p:sp>
      <p:sp>
        <p:nvSpPr>
          <p:cNvPr id="6" name="Slide Number Placeholder 5">
            <a:extLst>
              <a:ext uri="{FF2B5EF4-FFF2-40B4-BE49-F238E27FC236}">
                <a16:creationId xmlns:a16="http://schemas.microsoft.com/office/drawing/2014/main" id="{311741A6-1415-4591-87BB-DAAD04193F98}"/>
              </a:ext>
            </a:extLst>
          </p:cNvPr>
          <p:cNvSpPr>
            <a:spLocks noGrp="1"/>
          </p:cNvSpPr>
          <p:nvPr>
            <p:ph type="sldNum" sz="quarter" idx="4"/>
          </p:nvPr>
        </p:nvSpPr>
        <p:spPr bwMode="gray">
          <a:xfrm>
            <a:off x="7962900" y="6400800"/>
            <a:ext cx="3695700" cy="320675"/>
          </a:xfrm>
          <a:prstGeom prst="rect">
            <a:avLst/>
          </a:prstGeom>
        </p:spPr>
        <p:txBody>
          <a:bodyPr vert="horz" lIns="0" tIns="0" rIns="0" bIns="0" rtlCol="0" anchor="t"/>
          <a:lstStyle>
            <a:lvl1pPr algn="r">
              <a:defRPr sz="800">
                <a:solidFill>
                  <a:schemeClr val="tx1">
                    <a:tint val="75000"/>
                  </a:schemeClr>
                </a:solidFill>
              </a:defRPr>
            </a:lvl1pPr>
          </a:lstStyle>
          <a:p>
            <a:fld id="{A358EEE2-36F2-465F-AD6A-DD1699CB9FE5}" type="slidenum">
              <a:rPr lang="en-US" smtClean="0"/>
              <a:pPr/>
              <a:t>‹#›</a:t>
            </a:fld>
            <a:endParaRPr lang="en-US" dirty="0"/>
          </a:p>
        </p:txBody>
      </p:sp>
    </p:spTree>
    <p:extLst>
      <p:ext uri="{BB962C8B-B14F-4D97-AF65-F5344CB8AC3E}">
        <p14:creationId xmlns:p14="http://schemas.microsoft.com/office/powerpoint/2010/main" val="1973664184"/>
      </p:ext>
    </p:extLst>
  </p:cSld>
  <p:clrMap bg1="lt1" tx1="dk1" bg2="lt2" tx2="dk2" accent1="accent1" accent2="accent2" accent3="accent3" accent4="accent4" accent5="accent5" accent6="accent6" hlink="hlink" folHlink="folHlink"/>
  <p:sldLayoutIdLst>
    <p:sldLayoutId id="2147483732" r:id="rId1"/>
    <p:sldLayoutId id="2147483709" r:id="rId2"/>
    <p:sldLayoutId id="2147483730" r:id="rId3"/>
    <p:sldLayoutId id="2147483729" r:id="rId4"/>
    <p:sldLayoutId id="2147483710" r:id="rId5"/>
    <p:sldLayoutId id="2147483712" r:id="rId6"/>
    <p:sldLayoutId id="2147483713" r:id="rId7"/>
    <p:sldLayoutId id="2147483711" r:id="rId8"/>
    <p:sldLayoutId id="2147483714" r:id="rId9"/>
    <p:sldLayoutId id="2147483716" r:id="rId10"/>
    <p:sldLayoutId id="2147483717" r:id="rId11"/>
    <p:sldLayoutId id="2147483715"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33" r:id="rId24"/>
    <p:sldLayoutId id="2147483734" r:id="rId25"/>
    <p:sldLayoutId id="2147483735" r:id="rId26"/>
  </p:sldLayoutIdLst>
  <p:hf hdr="0" dt="0"/>
  <p:txStyles>
    <p:titleStyle>
      <a:lvl1pPr algn="l" defTabSz="914400" rtl="0" eaLnBrk="1" latinLnBrk="0" hangingPunct="1">
        <a:lnSpc>
          <a:spcPct val="85000"/>
        </a:lnSpc>
        <a:spcBef>
          <a:spcPct val="0"/>
        </a:spcBef>
        <a:buNone/>
        <a:defRPr sz="3000" b="1" kern="1200" cap="all" baseline="0">
          <a:solidFill>
            <a:schemeClr val="accent3"/>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200"/>
        </a:spcBef>
        <a:spcAft>
          <a:spcPts val="600"/>
        </a:spcAft>
        <a:buFont typeface="Georgia Pro" panose="02040502050405020303" pitchFamily="18" charset="0"/>
        <a:buChar char="​"/>
        <a:defRPr sz="22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90000"/>
        </a:lnSpc>
        <a:spcBef>
          <a:spcPts val="600"/>
        </a:spcBef>
        <a:spcAft>
          <a:spcPts val="600"/>
        </a:spcAft>
        <a:buFont typeface="Symbol" panose="05050102010706020507" pitchFamily="18" charset="2"/>
        <a:buChar char="-"/>
        <a:defRPr sz="2000" kern="1200">
          <a:solidFill>
            <a:schemeClr val="tx1"/>
          </a:solidFill>
          <a:latin typeface="+mn-lt"/>
          <a:ea typeface="+mn-ea"/>
          <a:cs typeface="+mn-cs"/>
        </a:defRPr>
      </a:lvl3pPr>
      <a:lvl4pPr marL="457200" indent="-228600" algn="l" defTabSz="914400" rtl="0" eaLnBrk="1" latinLnBrk="0" hangingPunct="1">
        <a:lnSpc>
          <a:spcPct val="90000"/>
        </a:lnSpc>
        <a:spcBef>
          <a:spcPts val="600"/>
        </a:spcBef>
        <a:spcAft>
          <a:spcPts val="600"/>
        </a:spcAft>
        <a:buFont typeface="Symbol" panose="05050102010706020507" pitchFamily="18" charset="2"/>
        <a:buChar char="-"/>
        <a:defRPr sz="2000" kern="1200">
          <a:solidFill>
            <a:schemeClr val="tx1"/>
          </a:solidFill>
          <a:latin typeface="+mn-lt"/>
          <a:ea typeface="+mn-ea"/>
          <a:cs typeface="+mn-cs"/>
        </a:defRPr>
      </a:lvl4pPr>
      <a:lvl5pPr marL="457200" indent="-228600" algn="l" defTabSz="914400" rtl="0" eaLnBrk="1" latinLnBrk="0" hangingPunct="1">
        <a:lnSpc>
          <a:spcPct val="90000"/>
        </a:lnSpc>
        <a:spcBef>
          <a:spcPts val="600"/>
        </a:spcBef>
        <a:spcAft>
          <a:spcPts val="600"/>
        </a:spcAft>
        <a:buFont typeface="Symbol" panose="05050102010706020507" pitchFamily="18" charset="2"/>
        <a:buChar char="-"/>
        <a:defRPr sz="2200" kern="1200">
          <a:solidFill>
            <a:schemeClr val="tx1"/>
          </a:solidFill>
          <a:latin typeface="+mn-lt"/>
          <a:ea typeface="+mn-ea"/>
          <a:cs typeface="+mn-cs"/>
        </a:defRPr>
      </a:lvl5pPr>
      <a:lvl6pPr marL="457200" indent="-228600" algn="l" defTabSz="914400" rtl="0" eaLnBrk="1" latinLnBrk="0" hangingPunct="1">
        <a:lnSpc>
          <a:spcPct val="90000"/>
        </a:lnSpc>
        <a:spcBef>
          <a:spcPts val="600"/>
        </a:spcBef>
        <a:spcAft>
          <a:spcPts val="600"/>
        </a:spcAft>
        <a:buFont typeface="Symbol" panose="05050102010706020507" pitchFamily="18" charset="2"/>
        <a:buChar char="-"/>
        <a:defRPr sz="1400" kern="1200">
          <a:solidFill>
            <a:schemeClr val="tx1"/>
          </a:solidFill>
          <a:latin typeface="+mn-lt"/>
          <a:ea typeface="+mn-ea"/>
          <a:cs typeface="+mn-cs"/>
        </a:defRPr>
      </a:lvl6pPr>
      <a:lvl7pPr marL="457200" indent="-228600" algn="l" defTabSz="914400" rtl="0" eaLnBrk="1" latinLnBrk="0" hangingPunct="1">
        <a:lnSpc>
          <a:spcPct val="90000"/>
        </a:lnSpc>
        <a:spcBef>
          <a:spcPts val="600"/>
        </a:spcBef>
        <a:spcAft>
          <a:spcPts val="600"/>
        </a:spcAft>
        <a:buFont typeface="Symbol" panose="05050102010706020507" pitchFamily="18" charset="2"/>
        <a:buChar char="-"/>
        <a:defRPr sz="2200" kern="1200">
          <a:solidFill>
            <a:schemeClr val="tx1"/>
          </a:solidFill>
          <a:latin typeface="+mn-lt"/>
          <a:ea typeface="+mn-ea"/>
          <a:cs typeface="+mn-cs"/>
        </a:defRPr>
      </a:lvl7pPr>
      <a:lvl8pPr marL="457200" indent="-228600" algn="l" defTabSz="914400" rtl="0" eaLnBrk="1" latinLnBrk="0" hangingPunct="1">
        <a:lnSpc>
          <a:spcPct val="90000"/>
        </a:lnSpc>
        <a:spcBef>
          <a:spcPts val="600"/>
        </a:spcBef>
        <a:spcAft>
          <a:spcPts val="600"/>
        </a:spcAft>
        <a:buFont typeface="Symbol" panose="05050102010706020507" pitchFamily="18" charset="2"/>
        <a:buChar char="-"/>
        <a:defRPr sz="2200" kern="1200">
          <a:solidFill>
            <a:schemeClr val="tx1"/>
          </a:solidFill>
          <a:latin typeface="+mn-lt"/>
          <a:ea typeface="+mn-ea"/>
          <a:cs typeface="+mn-cs"/>
        </a:defRPr>
      </a:lvl8pPr>
      <a:lvl9pPr marL="457200" indent="-228600" algn="l" defTabSz="914400" rtl="0" eaLnBrk="1" latinLnBrk="0" hangingPunct="1">
        <a:lnSpc>
          <a:spcPct val="90000"/>
        </a:lnSpc>
        <a:spcBef>
          <a:spcPts val="600"/>
        </a:spcBef>
        <a:spcAft>
          <a:spcPts val="600"/>
        </a:spcAft>
        <a:buFont typeface="Symbol" panose="05050102010706020507"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9" userDrawn="1">
          <p15:clr>
            <a:srgbClr val="F26B43"/>
          </p15:clr>
        </p15:guide>
        <p15:guide id="40" pos="7680" userDrawn="1">
          <p15:clr>
            <a:srgbClr val="F26B43"/>
          </p15:clr>
        </p15:guide>
        <p15:guide id="41" pos="336" userDrawn="1">
          <p15:clr>
            <a:srgbClr val="F26B43"/>
          </p15:clr>
        </p15:guide>
        <p15:guide id="42" pos="2664" userDrawn="1">
          <p15:clr>
            <a:srgbClr val="F26B43"/>
          </p15:clr>
        </p15:guide>
        <p15:guide id="43" pos="2712" userDrawn="1">
          <p15:clr>
            <a:srgbClr val="F26B43"/>
          </p15:clr>
        </p15:guide>
        <p15:guide id="44" pos="4968" userDrawn="1">
          <p15:clr>
            <a:srgbClr val="F26B43"/>
          </p15:clr>
        </p15:guide>
        <p15:guide id="45" pos="5016" userDrawn="1">
          <p15:clr>
            <a:srgbClr val="F26B43"/>
          </p15:clr>
        </p15:guide>
        <p15:guide id="46" pos="7344" userDrawn="1">
          <p15:clr>
            <a:srgbClr val="F26B43"/>
          </p15:clr>
        </p15:guide>
        <p15:guide id="47" orient="horz" userDrawn="1">
          <p15:clr>
            <a:srgbClr val="F26B43"/>
          </p15:clr>
        </p15:guide>
        <p15:guide id="48" orient="horz" pos="4320" userDrawn="1">
          <p15:clr>
            <a:srgbClr val="F26B43"/>
          </p15:clr>
        </p15:guide>
        <p15:guide id="49" orient="horz" pos="312" userDrawn="1">
          <p15:clr>
            <a:srgbClr val="F26B43"/>
          </p15:clr>
        </p15:guide>
        <p15:guide id="50" orient="horz" pos="1072" userDrawn="1">
          <p15:clr>
            <a:srgbClr val="F26B43"/>
          </p15:clr>
        </p15:guide>
        <p15:guide id="51" orient="horz" pos="1130" userDrawn="1">
          <p15:clr>
            <a:srgbClr val="F26B43"/>
          </p15:clr>
        </p15:guide>
        <p15:guide id="52" orient="horz" pos="2059" userDrawn="1">
          <p15:clr>
            <a:srgbClr val="F26B43"/>
          </p15:clr>
        </p15:guide>
        <p15:guide id="53" orient="horz" pos="3552" userDrawn="1">
          <p15:clr>
            <a:srgbClr val="A4A3A4"/>
          </p15:clr>
        </p15:guide>
        <p15:guide id="54" orient="horz" pos="3048" userDrawn="1">
          <p15:clr>
            <a:srgbClr val="F26B43"/>
          </p15:clr>
        </p15:guide>
        <p15:guide id="55" orient="horz" pos="3103" userDrawn="1">
          <p15:clr>
            <a:srgbClr val="F26B43"/>
          </p15:clr>
        </p15:guide>
        <p15:guide id="56" orient="horz" pos="4032" userDrawn="1">
          <p15:clr>
            <a:srgbClr val="F26B43"/>
          </p15:clr>
        </p15:guide>
        <p15:guide id="57"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chart" Target="../charts/chart3.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chart" Target="../charts/chart2.xml"/><Relationship Id="rId5" Type="http://schemas.openxmlformats.org/officeDocument/2006/relationships/tags" Target="../tags/tag4.xml"/><Relationship Id="rId10" Type="http://schemas.openxmlformats.org/officeDocument/2006/relationships/image" Target="../media/image9.emf"/><Relationship Id="rId4" Type="http://schemas.openxmlformats.org/officeDocument/2006/relationships/tags" Target="../tags/tag3.xml"/><Relationship Id="rId9"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8.sv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image" Target="../media/image26.jpg"/><Relationship Id="rId5" Type="http://schemas.openxmlformats.org/officeDocument/2006/relationships/image" Target="../media/image25.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hyperlink" Target="https://ev.xcelenergy.com/" TargetMode="External"/><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s://co.my.xcelenergy.com/s/business/ev"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image" Target="../media/image29.jpeg"/><Relationship Id="rId5" Type="http://schemas.openxmlformats.org/officeDocument/2006/relationships/image" Target="../media/image25.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A1BF64A-A449-2E4F-AF3B-74DF54C3802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72BE7BC3-155D-466D-A8FC-7E18F56F1312}"/>
              </a:ext>
            </a:extLst>
          </p:cNvPr>
          <p:cNvSpPr>
            <a:spLocks noGrp="1"/>
          </p:cNvSpPr>
          <p:nvPr>
            <p:ph type="title"/>
          </p:nvPr>
        </p:nvSpPr>
        <p:spPr/>
        <p:txBody>
          <a:bodyPr/>
          <a:lstStyle/>
          <a:p>
            <a:r>
              <a:rPr lang="en-US" dirty="0"/>
              <a:t>Transportation Electrification Vision and Strategy</a:t>
            </a:r>
          </a:p>
        </p:txBody>
      </p:sp>
      <p:sp>
        <p:nvSpPr>
          <p:cNvPr id="8" name="Subtitle 7">
            <a:extLst>
              <a:ext uri="{FF2B5EF4-FFF2-40B4-BE49-F238E27FC236}">
                <a16:creationId xmlns:a16="http://schemas.microsoft.com/office/drawing/2014/main" id="{5423367F-888B-4E04-B681-1FEDA6DB88D5}"/>
              </a:ext>
            </a:extLst>
          </p:cNvPr>
          <p:cNvSpPr>
            <a:spLocks noGrp="1"/>
          </p:cNvSpPr>
          <p:nvPr>
            <p:ph type="subTitle" idx="1"/>
          </p:nvPr>
        </p:nvSpPr>
        <p:spPr>
          <a:xfrm>
            <a:off x="1514475" y="3955140"/>
            <a:ext cx="8801102" cy="1409700"/>
          </a:xfrm>
        </p:spPr>
        <p:txBody>
          <a:bodyPr/>
          <a:lstStyle/>
          <a:p>
            <a:r>
              <a:rPr lang="en-US" dirty="0"/>
              <a:t>Neal Callinan – Principal Strategist</a:t>
            </a:r>
          </a:p>
        </p:txBody>
      </p:sp>
      <p:sp>
        <p:nvSpPr>
          <p:cNvPr id="10" name="Text Placeholder 9">
            <a:extLst>
              <a:ext uri="{FF2B5EF4-FFF2-40B4-BE49-F238E27FC236}">
                <a16:creationId xmlns:a16="http://schemas.microsoft.com/office/drawing/2014/main" id="{F554FD69-4A10-4344-8D49-1E8578C7EFF7}"/>
              </a:ext>
            </a:extLst>
          </p:cNvPr>
          <p:cNvSpPr>
            <a:spLocks noGrp="1"/>
          </p:cNvSpPr>
          <p:nvPr>
            <p:ph type="body" sz="quarter" idx="15"/>
          </p:nvPr>
        </p:nvSpPr>
        <p:spPr/>
        <p:txBody>
          <a:bodyPr/>
          <a:lstStyle/>
          <a:p>
            <a:r>
              <a:rPr lang="en-US" dirty="0"/>
              <a:t>November 16, 2021</a:t>
            </a:r>
          </a:p>
        </p:txBody>
      </p:sp>
      <p:sp>
        <p:nvSpPr>
          <p:cNvPr id="4" name="Footer Placeholder 3">
            <a:extLst>
              <a:ext uri="{FF2B5EF4-FFF2-40B4-BE49-F238E27FC236}">
                <a16:creationId xmlns:a16="http://schemas.microsoft.com/office/drawing/2014/main" id="{816BCD11-98C3-4066-B8F7-9237B3C21BA9}"/>
              </a:ext>
            </a:extLst>
          </p:cNvPr>
          <p:cNvSpPr>
            <a:spLocks noGrp="1"/>
          </p:cNvSpPr>
          <p:nvPr>
            <p:ph type="ftr" sz="quarter" idx="17"/>
          </p:nvPr>
        </p:nvSpPr>
        <p:spPr/>
        <p:txBody>
          <a:bodyPr/>
          <a:lstStyle/>
          <a:p>
            <a:r>
              <a:rPr lang="en-US"/>
              <a:t>© 2020 Xcel Energy</a:t>
            </a:r>
            <a:endParaRPr lang="en-US" dirty="0"/>
          </a:p>
        </p:txBody>
      </p:sp>
      <p:sp>
        <p:nvSpPr>
          <p:cNvPr id="5" name="Slide Number Placeholder 4">
            <a:extLst>
              <a:ext uri="{FF2B5EF4-FFF2-40B4-BE49-F238E27FC236}">
                <a16:creationId xmlns:a16="http://schemas.microsoft.com/office/drawing/2014/main" id="{66277336-0299-460B-B289-CA96D6878DD0}"/>
              </a:ext>
            </a:extLst>
          </p:cNvPr>
          <p:cNvSpPr>
            <a:spLocks noGrp="1"/>
          </p:cNvSpPr>
          <p:nvPr>
            <p:ph type="sldNum" sz="quarter" idx="18"/>
          </p:nvPr>
        </p:nvSpPr>
        <p:spPr/>
        <p:txBody>
          <a:bodyPr/>
          <a:lstStyle/>
          <a:p>
            <a:fld id="{A358EEE2-36F2-465F-AD6A-DD1699CB9FE5}" type="slidenum">
              <a:rPr lang="en-US" smtClean="0"/>
              <a:pPr/>
              <a:t>1</a:t>
            </a:fld>
            <a:endParaRPr lang="en-US" dirty="0"/>
          </a:p>
        </p:txBody>
      </p:sp>
      <p:pic>
        <p:nvPicPr>
          <p:cNvPr id="16" name="Picture Placeholder 15">
            <a:extLst>
              <a:ext uri="{FF2B5EF4-FFF2-40B4-BE49-F238E27FC236}">
                <a16:creationId xmlns:a16="http://schemas.microsoft.com/office/drawing/2014/main" id="{F28949DE-22ED-BD48-ADED-DF39A4B40C17}"/>
              </a:ext>
            </a:extLst>
          </p:cNvPr>
          <p:cNvPicPr>
            <a:picLocks noGrp="1" noChangeAspect="1"/>
          </p:cNvPicPr>
          <p:nvPr>
            <p:ph type="pic" sz="quarter" idx="19"/>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226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5EEC84B-8CA4-9849-885F-0159A5CDD78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a:stretch>
            <a:fillRect/>
          </a:stretch>
        </p:blipFill>
        <p:spPr/>
      </p:pic>
      <p:sp>
        <p:nvSpPr>
          <p:cNvPr id="5" name="Footer Placeholder 4">
            <a:extLst>
              <a:ext uri="{FF2B5EF4-FFF2-40B4-BE49-F238E27FC236}">
                <a16:creationId xmlns:a16="http://schemas.microsoft.com/office/drawing/2014/main" id="{DB67327B-208F-4779-BD23-AA553331C05A}"/>
              </a:ext>
            </a:extLst>
          </p:cNvPr>
          <p:cNvSpPr>
            <a:spLocks noGrp="1"/>
          </p:cNvSpPr>
          <p:nvPr>
            <p:ph type="ftr" sz="quarter" idx="11"/>
          </p:nvPr>
        </p:nvSpPr>
        <p:spPr/>
        <p:txBody>
          <a:bodyPr/>
          <a:lstStyle/>
          <a:p>
            <a:r>
              <a:rPr lang="en-US" dirty="0"/>
              <a:t>© 2021 Xcel Energy</a:t>
            </a:r>
          </a:p>
        </p:txBody>
      </p:sp>
      <p:sp>
        <p:nvSpPr>
          <p:cNvPr id="6" name="Slide Number Placeholder 5">
            <a:extLst>
              <a:ext uri="{FF2B5EF4-FFF2-40B4-BE49-F238E27FC236}">
                <a16:creationId xmlns:a16="http://schemas.microsoft.com/office/drawing/2014/main" id="{DD2951D1-ABAB-4082-8D86-5BCB92C2AAA9}"/>
              </a:ext>
            </a:extLst>
          </p:cNvPr>
          <p:cNvSpPr>
            <a:spLocks noGrp="1"/>
          </p:cNvSpPr>
          <p:nvPr>
            <p:ph type="sldNum" sz="quarter" idx="12"/>
          </p:nvPr>
        </p:nvSpPr>
        <p:spPr/>
        <p:txBody>
          <a:bodyPr/>
          <a:lstStyle/>
          <a:p>
            <a:fld id="{A358EEE2-36F2-465F-AD6A-DD1699CB9FE5}" type="slidenum">
              <a:rPr lang="en-US" smtClean="0"/>
              <a:pPr/>
              <a:t>10</a:t>
            </a:fld>
            <a:endParaRPr lang="en-US" dirty="0"/>
          </a:p>
        </p:txBody>
      </p:sp>
      <p:pic>
        <p:nvPicPr>
          <p:cNvPr id="11" name="Picture Placeholder 10">
            <a:extLst>
              <a:ext uri="{FF2B5EF4-FFF2-40B4-BE49-F238E27FC236}">
                <a16:creationId xmlns:a16="http://schemas.microsoft.com/office/drawing/2014/main" id="{C45BC493-1AA8-784E-B156-A91FF64DB145}"/>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a:stretch>
            <a:fillRect/>
          </a:stretch>
        </p:blipFill>
        <p:spPr>
          <a:xfrm>
            <a:off x="4046538" y="3032125"/>
            <a:ext cx="4098925" cy="793750"/>
          </a:xfrm>
        </p:spPr>
      </p:pic>
    </p:spTree>
    <p:extLst>
      <p:ext uri="{BB962C8B-B14F-4D97-AF65-F5344CB8AC3E}">
        <p14:creationId xmlns:p14="http://schemas.microsoft.com/office/powerpoint/2010/main" val="335924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19D242-D36A-4BD5-B249-E9D932A016BB}"/>
              </a:ext>
            </a:extLst>
          </p:cNvPr>
          <p:cNvSpPr>
            <a:spLocks noGrp="1"/>
          </p:cNvSpPr>
          <p:nvPr>
            <p:ph type="body" sz="quarter" idx="10"/>
          </p:nvPr>
        </p:nvSpPr>
        <p:spPr>
          <a:xfrm>
            <a:off x="364143" y="440183"/>
            <a:ext cx="11454888" cy="677667"/>
          </a:xfrm>
        </p:spPr>
        <p:txBody>
          <a:bodyPr/>
          <a:lstStyle/>
          <a:p>
            <a:pPr>
              <a:lnSpc>
                <a:spcPct val="95000"/>
              </a:lnSpc>
              <a:spcBef>
                <a:spcPts val="600"/>
              </a:spcBef>
              <a:buClr>
                <a:schemeClr val="tx1">
                  <a:lumMod val="75000"/>
                  <a:lumOff val="25000"/>
                </a:schemeClr>
              </a:buClr>
              <a:buSzPct val="100000"/>
            </a:pPr>
            <a:r>
              <a:rPr lang="en-US" sz="3000" dirty="0">
                <a:solidFill>
                  <a:schemeClr val="accent3"/>
                </a:solidFill>
                <a:ea typeface="+mj-ea"/>
                <a:cs typeface="Arial" panose="020B0604020202020204" pitchFamily="34" charset="0"/>
              </a:rPr>
              <a:t>In 2019, the Transportation Sector became the Highest Source of Carbon Emissions in the US</a:t>
            </a:r>
          </a:p>
        </p:txBody>
      </p:sp>
      <p:sp>
        <p:nvSpPr>
          <p:cNvPr id="13" name="Rectangle 12">
            <a:extLst>
              <a:ext uri="{FF2B5EF4-FFF2-40B4-BE49-F238E27FC236}">
                <a16:creationId xmlns:a16="http://schemas.microsoft.com/office/drawing/2014/main" id="{6B94644D-1940-42DC-A742-04FC2142828D}"/>
              </a:ext>
            </a:extLst>
          </p:cNvPr>
          <p:cNvSpPr/>
          <p:nvPr/>
        </p:nvSpPr>
        <p:spPr>
          <a:xfrm>
            <a:off x="5055192" y="5741407"/>
            <a:ext cx="2833413" cy="80954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b="1" dirty="0">
              <a:solidFill>
                <a:srgbClr val="EE1B2E"/>
              </a:solidFill>
              <a:latin typeface="Arial"/>
            </a:endParaRPr>
          </a:p>
        </p:txBody>
      </p:sp>
      <p:sp>
        <p:nvSpPr>
          <p:cNvPr id="41" name="TextBox 40">
            <a:extLst>
              <a:ext uri="{FF2B5EF4-FFF2-40B4-BE49-F238E27FC236}">
                <a16:creationId xmlns:a16="http://schemas.microsoft.com/office/drawing/2014/main" id="{A5F0FA11-F1C1-44D5-9E80-92A2F4D932CC}"/>
              </a:ext>
            </a:extLst>
          </p:cNvPr>
          <p:cNvSpPr txBox="1"/>
          <p:nvPr/>
        </p:nvSpPr>
        <p:spPr>
          <a:xfrm>
            <a:off x="2356414" y="638415"/>
            <a:ext cx="1602215" cy="484928"/>
          </a:xfrm>
          <a:prstGeom prst="rect">
            <a:avLst/>
          </a:prstGeom>
        </p:spPr>
        <p:txBody>
          <a:bodyPr vert="horz" wrap="square" lIns="91440" tIns="45720" rIns="91440" bIns="45720" rtlCol="0" anchor="t">
            <a:noAutofit/>
          </a:bodyPr>
          <a:lstStyle/>
          <a:p>
            <a:pPr defTabSz="914377">
              <a:lnSpc>
                <a:spcPct val="95000"/>
              </a:lnSpc>
              <a:spcBef>
                <a:spcPts val="600"/>
              </a:spcBef>
              <a:defRPr/>
            </a:pPr>
            <a:endParaRPr lang="en-US" sz="1867"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96F9542-5EE8-4AE1-B283-81B7A53DC58E}"/>
              </a:ext>
            </a:extLst>
          </p:cNvPr>
          <p:cNvSpPr txBox="1"/>
          <p:nvPr/>
        </p:nvSpPr>
        <p:spPr>
          <a:xfrm>
            <a:off x="1720664" y="1000360"/>
            <a:ext cx="10042163" cy="1286048"/>
          </a:xfrm>
          <a:prstGeom prst="rect">
            <a:avLst/>
          </a:prstGeom>
        </p:spPr>
        <p:txBody>
          <a:bodyPr vert="horz" wrap="square" lIns="121920" tIns="60960" rIns="121920" bIns="60960" rtlCol="0" anchor="t">
            <a:noAutofit/>
          </a:bodyPr>
          <a:lstStyle/>
          <a:p>
            <a:pPr defTabSz="1219170">
              <a:lnSpc>
                <a:spcPct val="95000"/>
              </a:lnSpc>
              <a:spcBef>
                <a:spcPts val="800"/>
              </a:spcBef>
              <a:defRPr/>
            </a:pPr>
            <a:endParaRPr lang="en-US" sz="2933" dirty="0">
              <a:solidFill>
                <a:srgbClr val="000000">
                  <a:lumMod val="85000"/>
                  <a:lumOff val="15000"/>
                </a:srgb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B808C27-9CDE-48B3-AEEC-C83C37BE7FCF}"/>
              </a:ext>
            </a:extLst>
          </p:cNvPr>
          <p:cNvSpPr txBox="1"/>
          <p:nvPr/>
        </p:nvSpPr>
        <p:spPr>
          <a:xfrm>
            <a:off x="4350140" y="6335567"/>
            <a:ext cx="4209544" cy="215224"/>
          </a:xfrm>
          <a:prstGeom prst="rect">
            <a:avLst/>
          </a:prstGeom>
        </p:spPr>
        <p:txBody>
          <a:bodyPr vert="horz" wrap="square" lIns="121920" tIns="60960" rIns="121920" bIns="60960" rtlCol="0" anchor="t">
            <a:noAutofit/>
          </a:bodyPr>
          <a:lstStyle/>
          <a:p>
            <a:pPr defTabSz="1219170">
              <a:lnSpc>
                <a:spcPct val="95000"/>
              </a:lnSpc>
              <a:spcBef>
                <a:spcPts val="800"/>
              </a:spcBef>
              <a:defRPr/>
            </a:pPr>
            <a:endParaRPr lang="en-US" sz="1333" dirty="0">
              <a:solidFill>
                <a:srgbClr val="000000">
                  <a:lumMod val="85000"/>
                  <a:lumOff val="15000"/>
                </a:srgbClr>
              </a:solidFill>
              <a:latin typeface="Arial" panose="020B0604020202020204" pitchFamily="34" charset="0"/>
              <a:cs typeface="Arial" panose="020B0604020202020204" pitchFamily="34" charset="0"/>
            </a:endParaRPr>
          </a:p>
        </p:txBody>
      </p:sp>
      <p:sp>
        <p:nvSpPr>
          <p:cNvPr id="43" name="Slide Number Placeholder 3">
            <a:extLst>
              <a:ext uri="{FF2B5EF4-FFF2-40B4-BE49-F238E27FC236}">
                <a16:creationId xmlns:a16="http://schemas.microsoft.com/office/drawing/2014/main" id="{1DC01814-0AAD-42EA-BA53-8D811B880910}"/>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2</a:t>
            </a:fld>
            <a:endParaRPr lang="en-US" sz="930" dirty="0">
              <a:solidFill>
                <a:srgbClr val="000000">
                  <a:lumMod val="75000"/>
                  <a:lumOff val="25000"/>
                </a:srgbClr>
              </a:solidFill>
              <a:latin typeface="Arial"/>
            </a:endParaRPr>
          </a:p>
        </p:txBody>
      </p:sp>
      <p:sp>
        <p:nvSpPr>
          <p:cNvPr id="44" name="Rectangle 43">
            <a:extLst>
              <a:ext uri="{FF2B5EF4-FFF2-40B4-BE49-F238E27FC236}">
                <a16:creationId xmlns:a16="http://schemas.microsoft.com/office/drawing/2014/main" id="{B5F88D53-38B9-4543-9925-9BBF91C6EA0D}"/>
              </a:ext>
            </a:extLst>
          </p:cNvPr>
          <p:cNvSpPr/>
          <p:nvPr/>
        </p:nvSpPr>
        <p:spPr>
          <a:xfrm>
            <a:off x="7919934" y="6443179"/>
            <a:ext cx="3102131" cy="253916"/>
          </a:xfrm>
          <a:prstGeom prst="rect">
            <a:avLst/>
          </a:prstGeom>
        </p:spPr>
        <p:txBody>
          <a:bodyPr wrap="none">
            <a:spAutoFit/>
          </a:bodyPr>
          <a:lstStyle/>
          <a:p>
            <a:r>
              <a:rPr lang="en-US" sz="1050" dirty="0"/>
              <a:t>Source: Center for Climate and Energy Solutions</a:t>
            </a:r>
          </a:p>
        </p:txBody>
      </p:sp>
      <p:graphicFrame>
        <p:nvGraphicFramePr>
          <p:cNvPr id="45" name="Chart 44">
            <a:extLst>
              <a:ext uri="{FF2B5EF4-FFF2-40B4-BE49-F238E27FC236}">
                <a16:creationId xmlns:a16="http://schemas.microsoft.com/office/drawing/2014/main" id="{B3C28512-3537-4503-8488-CDD8B327DFBF}"/>
              </a:ext>
            </a:extLst>
          </p:cNvPr>
          <p:cNvGraphicFramePr/>
          <p:nvPr>
            <p:extLst>
              <p:ext uri="{D42A27DB-BD31-4B8C-83A1-F6EECF244321}">
                <p14:modId xmlns:p14="http://schemas.microsoft.com/office/powerpoint/2010/main" val="2273859545"/>
              </p:ext>
            </p:extLst>
          </p:nvPr>
        </p:nvGraphicFramePr>
        <p:xfrm>
          <a:off x="1287270" y="1759245"/>
          <a:ext cx="9734795" cy="4462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1337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Object 56" hidden="1"/>
          <p:cNvGraphicFramePr>
            <a:graphicFrameLocks noChangeAspect="1"/>
          </p:cNvGraphicFramePr>
          <p:nvPr>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1032" name="think-cell Slide" r:id="rId9" imgW="360" imgH="360" progId="TCLayout.ActiveDocument.1">
                  <p:embed/>
                </p:oleObj>
              </mc:Choice>
              <mc:Fallback>
                <p:oleObj name="think-cell Slide" r:id="rId9" imgW="360" imgH="360" progId="TCLayout.ActiveDocument.1">
                  <p:embed/>
                  <p:pic>
                    <p:nvPicPr>
                      <p:cNvPr id="57" name="Object 56" hidden="1"/>
                      <p:cNvPicPr/>
                      <p:nvPr/>
                    </p:nvPicPr>
                    <p:blipFill>
                      <a:blip r:embed="rId10"/>
                      <a:stretch>
                        <a:fillRect/>
                      </a:stretch>
                    </p:blipFill>
                    <p:spPr>
                      <a:xfrm>
                        <a:off x="2119" y="2119"/>
                        <a:ext cx="2116" cy="2116"/>
                      </a:xfrm>
                      <a:prstGeom prst="rect">
                        <a:avLst/>
                      </a:prstGeom>
                    </p:spPr>
                  </p:pic>
                </p:oleObj>
              </mc:Fallback>
            </mc:AlternateContent>
          </a:graphicData>
        </a:graphic>
      </p:graphicFrame>
      <p:sp>
        <p:nvSpPr>
          <p:cNvPr id="56" name="Rectangle 55" hidden="1"/>
          <p:cNvSpPr/>
          <p:nvPr>
            <p:custDataLst>
              <p:tags r:id="rId3"/>
            </p:custDataLst>
          </p:nvPr>
        </p:nvSpPr>
        <p:spPr bwMode="auto">
          <a:xfrm>
            <a:off x="0" y="0"/>
            <a:ext cx="211667" cy="21166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3200" b="1" dirty="0">
              <a:latin typeface="Arial" panose="020B0604020202020204" pitchFamily="34" charset="0"/>
              <a:cs typeface="Arial" panose="020B0604020202020204" pitchFamily="34" charset="0"/>
              <a:sym typeface="Arial" panose="020B0604020202020204" pitchFamily="34" charset="0"/>
            </a:endParaRPr>
          </a:p>
        </p:txBody>
      </p:sp>
      <p:sp>
        <p:nvSpPr>
          <p:cNvPr id="6" name="Title 5"/>
          <p:cNvSpPr>
            <a:spLocks noGrp="1"/>
          </p:cNvSpPr>
          <p:nvPr>
            <p:ph type="title"/>
          </p:nvPr>
        </p:nvSpPr>
        <p:spPr>
          <a:xfrm>
            <a:off x="265996" y="311341"/>
            <a:ext cx="11660008" cy="878179"/>
          </a:xfrm>
        </p:spPr>
        <p:txBody>
          <a:bodyPr/>
          <a:lstStyle/>
          <a:p>
            <a:pPr algn="ctr" defTabSz="914400">
              <a:spcBef>
                <a:spcPts val="600"/>
              </a:spcBef>
              <a:buClr>
                <a:schemeClr val="tx1">
                  <a:lumMod val="75000"/>
                  <a:lumOff val="25000"/>
                </a:schemeClr>
              </a:buClr>
              <a:buSzPct val="100000"/>
            </a:pPr>
            <a:r>
              <a:rPr lang="en-US" sz="3000" b="1" dirty="0">
                <a:solidFill>
                  <a:schemeClr val="accent3"/>
                </a:solidFill>
                <a:sym typeface="Arial"/>
              </a:rPr>
              <a:t>EVs Fit Xcel Energy’s Strategic Priorities</a:t>
            </a:r>
          </a:p>
        </p:txBody>
      </p:sp>
      <p:sp>
        <p:nvSpPr>
          <p:cNvPr id="33" name="Rectangle 32"/>
          <p:cNvSpPr/>
          <p:nvPr/>
        </p:nvSpPr>
        <p:spPr>
          <a:xfrm>
            <a:off x="8026400" y="2946400"/>
            <a:ext cx="3657600" cy="34181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t"/>
          <a:lstStyle/>
          <a:p>
            <a:endParaRPr lang="en-US" sz="2133" dirty="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4216400" y="2978152"/>
            <a:ext cx="3636433" cy="33864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t"/>
          <a:lstStyle/>
          <a:p>
            <a:endParaRPr lang="en-US" sz="2133" dirty="0">
              <a:solidFill>
                <a:schemeClr val="bg1"/>
              </a:solidFill>
              <a:latin typeface="Arial" panose="020B0604020202020204" pitchFamily="34" charset="0"/>
              <a:cs typeface="Arial" panose="020B0604020202020204" pitchFamily="34" charset="0"/>
            </a:endParaRPr>
          </a:p>
        </p:txBody>
      </p:sp>
      <p:sp>
        <p:nvSpPr>
          <p:cNvPr id="35" name="Rectangle 34"/>
          <p:cNvSpPr/>
          <p:nvPr/>
        </p:nvSpPr>
        <p:spPr>
          <a:xfrm>
            <a:off x="406400" y="2946401"/>
            <a:ext cx="3657600" cy="34181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t"/>
          <a:lstStyle/>
          <a:p>
            <a:endParaRPr lang="en-US" sz="2133" dirty="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406400" y="1320800"/>
            <a:ext cx="3657600" cy="81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r>
              <a:rPr lang="en-US" sz="2311" b="1" i="1" dirty="0">
                <a:latin typeface="Arial" panose="020B0604020202020204" pitchFamily="34" charset="0"/>
                <a:cs typeface="Arial" panose="020B0604020202020204" pitchFamily="34" charset="0"/>
              </a:rPr>
              <a:t>Lead the Clean Energy Transition</a:t>
            </a:r>
          </a:p>
        </p:txBody>
      </p:sp>
      <p:sp>
        <p:nvSpPr>
          <p:cNvPr id="37" name="Rectangle 36"/>
          <p:cNvSpPr/>
          <p:nvPr/>
        </p:nvSpPr>
        <p:spPr>
          <a:xfrm>
            <a:off x="4216400" y="1320802"/>
            <a:ext cx="3657600" cy="8128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r>
              <a:rPr lang="en-US" sz="2311" b="1" i="1" dirty="0">
                <a:latin typeface="Arial" panose="020B0604020202020204" pitchFamily="34" charset="0"/>
                <a:cs typeface="Arial" panose="020B0604020202020204" pitchFamily="34" charset="0"/>
              </a:rPr>
              <a:t>Enhance the Customer Experience</a:t>
            </a:r>
          </a:p>
        </p:txBody>
      </p:sp>
      <p:sp>
        <p:nvSpPr>
          <p:cNvPr id="38" name="Rectangle 37"/>
          <p:cNvSpPr/>
          <p:nvPr/>
        </p:nvSpPr>
        <p:spPr>
          <a:xfrm>
            <a:off x="8026400" y="1320802"/>
            <a:ext cx="3657600" cy="8128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r>
              <a:rPr lang="en-US" sz="2311" b="1" i="1" dirty="0">
                <a:latin typeface="Arial" panose="020B0604020202020204" pitchFamily="34" charset="0"/>
                <a:cs typeface="Arial" panose="020B0604020202020204" pitchFamily="34" charset="0"/>
              </a:rPr>
              <a:t>Keep Bills Low</a:t>
            </a:r>
          </a:p>
        </p:txBody>
      </p:sp>
      <p:sp>
        <p:nvSpPr>
          <p:cNvPr id="39" name="Rectangle 38"/>
          <p:cNvSpPr/>
          <p:nvPr/>
        </p:nvSpPr>
        <p:spPr>
          <a:xfrm>
            <a:off x="406400" y="2235201"/>
            <a:ext cx="3657600" cy="7437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t"/>
          <a:lstStyle/>
          <a:p>
            <a:endParaRPr lang="en-US" sz="2133"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406401" y="2235200"/>
            <a:ext cx="3657601" cy="730789"/>
          </a:xfrm>
          <a:prstGeom prst="rect">
            <a:avLst/>
          </a:prstGeom>
        </p:spPr>
        <p:txBody>
          <a:bodyPr vert="horz" wrap="square" lIns="121915" tIns="60957" rIns="121915" bIns="60957" rtlCol="0" anchor="ctr">
            <a:normAutofit lnSpcReduction="10000"/>
          </a:bodyPr>
          <a:lstStyle/>
          <a:p>
            <a:pPr algn="ctr"/>
            <a:r>
              <a:rPr lang="en-US" sz="2133" b="1" dirty="0">
                <a:solidFill>
                  <a:schemeClr val="bg1"/>
                </a:solidFill>
                <a:latin typeface="Arial" panose="020B0604020202020204" pitchFamily="34" charset="0"/>
                <a:cs typeface="Arial" panose="020B0604020202020204" pitchFamily="34" charset="0"/>
              </a:rPr>
              <a:t>Significant emissions reductions</a:t>
            </a:r>
            <a:endParaRPr lang="en-US" sz="2133" dirty="0">
              <a:solidFill>
                <a:schemeClr val="bg1"/>
              </a:solidFill>
              <a:latin typeface="Arial" panose="020B0604020202020204" pitchFamily="34" charset="0"/>
              <a:cs typeface="Arial" panose="020B0604020202020204" pitchFamily="34" charset="0"/>
            </a:endParaRPr>
          </a:p>
        </p:txBody>
      </p:sp>
      <p:sp>
        <p:nvSpPr>
          <p:cNvPr id="46" name="Rectangle 45"/>
          <p:cNvSpPr/>
          <p:nvPr/>
        </p:nvSpPr>
        <p:spPr>
          <a:xfrm>
            <a:off x="4216400" y="2235201"/>
            <a:ext cx="3657600" cy="7437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t"/>
          <a:lstStyle/>
          <a:p>
            <a:pPr algn="ctr"/>
            <a:r>
              <a:rPr lang="en-US" sz="2133" b="1" dirty="0">
                <a:solidFill>
                  <a:schemeClr val="bg1"/>
                </a:solidFill>
                <a:latin typeface="Arial" panose="020B0604020202020204" pitchFamily="34" charset="0"/>
                <a:cs typeface="Arial" panose="020B0604020202020204" pitchFamily="34" charset="0"/>
              </a:rPr>
              <a:t>Customer barriers the Utility can address</a:t>
            </a:r>
          </a:p>
        </p:txBody>
      </p:sp>
      <p:sp>
        <p:nvSpPr>
          <p:cNvPr id="47" name="TextBox 46"/>
          <p:cNvSpPr txBox="1"/>
          <p:nvPr/>
        </p:nvSpPr>
        <p:spPr>
          <a:xfrm>
            <a:off x="406402" y="2844800"/>
            <a:ext cx="3657601" cy="730789"/>
          </a:xfrm>
          <a:prstGeom prst="rect">
            <a:avLst/>
          </a:prstGeom>
        </p:spPr>
        <p:txBody>
          <a:bodyPr vert="horz" wrap="square" lIns="121915" tIns="60957" rIns="121915" bIns="60957" rtlCol="0" anchor="ctr">
            <a:normAutofit/>
          </a:bodyPr>
          <a:lstStyle/>
          <a:p>
            <a:r>
              <a:rPr lang="en-US" sz="1867" b="1" dirty="0">
                <a:latin typeface="Arial" panose="020B0604020202020204" pitchFamily="34" charset="0"/>
                <a:cs typeface="Arial" panose="020B0604020202020204" pitchFamily="34" charset="0"/>
              </a:rPr>
              <a:t>Tons of CO</a:t>
            </a:r>
            <a:r>
              <a:rPr lang="en-US" sz="1867" b="1" baseline="-25000" dirty="0">
                <a:latin typeface="Arial" panose="020B0604020202020204" pitchFamily="34" charset="0"/>
                <a:cs typeface="Arial" panose="020B0604020202020204" pitchFamily="34" charset="0"/>
              </a:rPr>
              <a:t>2</a:t>
            </a:r>
            <a:r>
              <a:rPr lang="en-US" sz="1867" b="1" dirty="0">
                <a:latin typeface="Arial" panose="020B0604020202020204" pitchFamily="34" charset="0"/>
                <a:cs typeface="Arial" panose="020B0604020202020204" pitchFamily="34" charset="0"/>
              </a:rPr>
              <a:t> per Year</a:t>
            </a:r>
          </a:p>
        </p:txBody>
      </p:sp>
      <p:sp>
        <p:nvSpPr>
          <p:cNvPr id="48" name="TextBox 47"/>
          <p:cNvSpPr txBox="1"/>
          <p:nvPr/>
        </p:nvSpPr>
        <p:spPr>
          <a:xfrm>
            <a:off x="4144250" y="3056467"/>
            <a:ext cx="3675117" cy="2946400"/>
          </a:xfrm>
          <a:prstGeom prst="rect">
            <a:avLst/>
          </a:prstGeom>
        </p:spPr>
        <p:txBody>
          <a:bodyPr vert="horz" wrap="square" lIns="121915" tIns="60957" rIns="121915" bIns="60957" rtlCol="0" anchor="t">
            <a:noAutofit/>
          </a:bodyPr>
          <a:lstStyle/>
          <a:p>
            <a:pPr marL="380974" indent="-380974">
              <a:buFont typeface="Arial" panose="020B0604020202020204" pitchFamily="34" charset="0"/>
              <a:buChar char="•"/>
            </a:pPr>
            <a:r>
              <a:rPr lang="en-US" sz="1600" dirty="0">
                <a:latin typeface="Arial" panose="020B0604020202020204" pitchFamily="34" charset="0"/>
                <a:cs typeface="Arial" panose="020B0604020202020204" pitchFamily="34" charset="0"/>
              </a:rPr>
              <a:t>Lack of awareness or understanding</a:t>
            </a:r>
          </a:p>
          <a:p>
            <a:pPr marL="380974" indent="-380974">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80974" indent="-380974">
              <a:buFont typeface="Arial" panose="020B0604020202020204" pitchFamily="34" charset="0"/>
              <a:buChar char="•"/>
            </a:pPr>
            <a:r>
              <a:rPr lang="en-US" sz="1600" dirty="0">
                <a:latin typeface="Arial" panose="020B0604020202020204" pitchFamily="34" charset="0"/>
                <a:cs typeface="Arial" panose="020B0604020202020204" pitchFamily="34" charset="0"/>
              </a:rPr>
              <a:t>Upfront costs of charging infrastructure</a:t>
            </a:r>
          </a:p>
          <a:p>
            <a:pPr marL="380974" indent="-380974">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80974" indent="-380974">
              <a:buFont typeface="Arial" panose="020B0604020202020204" pitchFamily="34" charset="0"/>
              <a:buChar char="•"/>
            </a:pPr>
            <a:r>
              <a:rPr lang="en-US" sz="1600" dirty="0">
                <a:latin typeface="Arial" panose="020B0604020202020204" pitchFamily="34" charset="0"/>
                <a:cs typeface="Arial" panose="020B0604020202020204" pitchFamily="34" charset="0"/>
              </a:rPr>
              <a:t>Inability to access charging</a:t>
            </a:r>
          </a:p>
          <a:p>
            <a:pPr marL="380974" indent="-380974">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80974" indent="-380974">
              <a:buFont typeface="Arial" panose="020B0604020202020204" pitchFamily="34" charset="0"/>
              <a:buChar char="•"/>
            </a:pPr>
            <a:r>
              <a:rPr lang="en-US" sz="1600" dirty="0">
                <a:latin typeface="Arial" panose="020B0604020202020204" pitchFamily="34" charset="0"/>
                <a:cs typeface="Arial" panose="020B0604020202020204" pitchFamily="34" charset="0"/>
              </a:rPr>
              <a:t>Long charging times</a:t>
            </a:r>
          </a:p>
          <a:p>
            <a:pPr marL="380974" indent="-380974">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80974" indent="-380974">
              <a:buFont typeface="Arial" panose="020B0604020202020204" pitchFamily="34" charset="0"/>
              <a:buChar char="•"/>
            </a:pPr>
            <a:r>
              <a:rPr lang="en-US" sz="1600" dirty="0">
                <a:latin typeface="Arial" panose="020B0604020202020204" pitchFamily="34" charset="0"/>
                <a:cs typeface="Arial" panose="020B0604020202020204" pitchFamily="34" charset="0"/>
              </a:rPr>
              <a:t>Suboptimal incentives to charge when energy costs are lowest</a:t>
            </a:r>
          </a:p>
          <a:p>
            <a:endParaRPr lang="en-US" b="1" dirty="0">
              <a:solidFill>
                <a:schemeClr val="accent3"/>
              </a:solidFill>
              <a:latin typeface="Arial" panose="020B0604020202020204" pitchFamily="34" charset="0"/>
              <a:cs typeface="Arial" panose="020B0604020202020204" pitchFamily="34" charset="0"/>
            </a:endParaRPr>
          </a:p>
          <a:p>
            <a:pPr marL="380974" indent="-380974">
              <a:buFont typeface="Arial" panose="020B0604020202020204" pitchFamily="34" charset="0"/>
              <a:buChar char="•"/>
            </a:pPr>
            <a:endParaRPr lang="en-US" sz="1467" b="1" dirty="0">
              <a:solidFill>
                <a:schemeClr val="accent3"/>
              </a:solidFill>
              <a:latin typeface="Arial" panose="020B0604020202020204" pitchFamily="34" charset="0"/>
              <a:cs typeface="Arial" panose="020B0604020202020204" pitchFamily="34" charset="0"/>
            </a:endParaRPr>
          </a:p>
          <a:p>
            <a:endParaRPr lang="en-US" sz="1467" dirty="0">
              <a:latin typeface="Arial" panose="020B0604020202020204" pitchFamily="34" charset="0"/>
              <a:cs typeface="Arial" panose="020B0604020202020204" pitchFamily="34" charset="0"/>
            </a:endParaRPr>
          </a:p>
        </p:txBody>
      </p:sp>
      <p:sp>
        <p:nvSpPr>
          <p:cNvPr id="49" name="Rectangle 48"/>
          <p:cNvSpPr/>
          <p:nvPr/>
        </p:nvSpPr>
        <p:spPr>
          <a:xfrm>
            <a:off x="8026400" y="2258484"/>
            <a:ext cx="3657600" cy="7437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t"/>
          <a:lstStyle/>
          <a:p>
            <a:pPr algn="ctr"/>
            <a:r>
              <a:rPr lang="en-US" sz="2133" b="1" dirty="0">
                <a:solidFill>
                  <a:schemeClr val="bg1"/>
                </a:solidFill>
                <a:latin typeface="Arial" panose="020B0604020202020204" pitchFamily="34" charset="0"/>
                <a:cs typeface="Arial" panose="020B0604020202020204" pitchFamily="34" charset="0"/>
              </a:rPr>
              <a:t>Lower rates through increased sales</a:t>
            </a:r>
          </a:p>
        </p:txBody>
      </p:sp>
      <p:graphicFrame>
        <p:nvGraphicFramePr>
          <p:cNvPr id="2" name="Object 49"/>
          <p:cNvGraphicFramePr>
            <a:graphicFrameLocks/>
          </p:cNvGraphicFramePr>
          <p:nvPr>
            <p:custDataLst>
              <p:tags r:id="rId4"/>
            </p:custDataLst>
          </p:nvPr>
        </p:nvGraphicFramePr>
        <p:xfrm>
          <a:off x="8500532" y="3572933"/>
          <a:ext cx="2544147" cy="2290336"/>
        </p:xfrm>
        <a:graphic>
          <a:graphicData uri="http://schemas.openxmlformats.org/drawingml/2006/chart">
            <c:chart xmlns:c="http://schemas.openxmlformats.org/drawingml/2006/chart" xmlns:r="http://schemas.openxmlformats.org/officeDocument/2006/relationships" r:id="rId11"/>
          </a:graphicData>
        </a:graphic>
      </p:graphicFrame>
      <p:sp>
        <p:nvSpPr>
          <p:cNvPr id="52" name="Text Placeholder 2"/>
          <p:cNvSpPr>
            <a:spLocks noGrp="1"/>
          </p:cNvSpPr>
          <p:nvPr>
            <p:custDataLst>
              <p:tags r:id="rId5"/>
            </p:custDataLst>
          </p:nvPr>
        </p:nvSpPr>
        <p:spPr bwMode="auto">
          <a:xfrm>
            <a:off x="8248651" y="3915834"/>
            <a:ext cx="279400" cy="18203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33363" indent="-233363" algn="l" defTabSz="914400" rtl="0" eaLnBrk="1" latinLnBrk="0" hangingPunct="1">
              <a:spcBef>
                <a:spcPct val="20000"/>
              </a:spcBef>
              <a:buClr>
                <a:schemeClr val="tx1">
                  <a:lumMod val="75000"/>
                  <a:lumOff val="25000"/>
                </a:schemeClr>
              </a:buClr>
              <a:buSzPct val="10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90563" indent="-233363" algn="l" defTabSz="914400" rtl="0" eaLnBrk="1" latinLnBrk="0" hangingPunct="1">
              <a:spcBef>
                <a:spcPct val="20000"/>
              </a:spcBef>
              <a:buClr>
                <a:schemeClr val="tx1">
                  <a:lumMod val="75000"/>
                  <a:lumOff val="25000"/>
                </a:schemeClr>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7D546E48-D3F7-46DA-91B1-31BAB3B11031}" type="datetime'''''''''''''L''''''o''''''''''''''''''''''''''''w'''''">
              <a:rPr lang="en-US" altLang="en-US" sz="1200">
                <a:solidFill>
                  <a:schemeClr val="tx1">
                    <a:lumMod val="75000"/>
                    <a:lumOff val="25000"/>
                  </a:schemeClr>
                </a:solidFill>
              </a:rPr>
              <a:pPr marL="0" indent="0" algn="r">
                <a:spcBef>
                  <a:spcPct val="0"/>
                </a:spcBef>
                <a:spcAft>
                  <a:spcPct val="0"/>
                </a:spcAft>
                <a:buNone/>
              </a:pPr>
              <a:t>Low</a:t>
            </a:fld>
            <a:endParaRPr lang="en-US" sz="1200" dirty="0">
              <a:solidFill>
                <a:schemeClr val="tx1">
                  <a:lumMod val="75000"/>
                  <a:lumOff val="25000"/>
                </a:schemeClr>
              </a:solidFill>
              <a:latin typeface="Arial"/>
              <a:cs typeface="Arial"/>
            </a:endParaRPr>
          </a:p>
        </p:txBody>
      </p:sp>
      <p:sp>
        <p:nvSpPr>
          <p:cNvPr id="51" name="Text Placeholder 2"/>
          <p:cNvSpPr>
            <a:spLocks noGrp="1"/>
          </p:cNvSpPr>
          <p:nvPr>
            <p:custDataLst>
              <p:tags r:id="rId6"/>
            </p:custDataLst>
          </p:nvPr>
        </p:nvSpPr>
        <p:spPr bwMode="auto">
          <a:xfrm>
            <a:off x="8096251" y="4627034"/>
            <a:ext cx="431800" cy="18203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33363" indent="-233363" algn="l" defTabSz="914400" rtl="0" eaLnBrk="1" latinLnBrk="0" hangingPunct="1">
              <a:spcBef>
                <a:spcPct val="20000"/>
              </a:spcBef>
              <a:buClr>
                <a:schemeClr val="tx1">
                  <a:lumMod val="75000"/>
                  <a:lumOff val="25000"/>
                </a:schemeClr>
              </a:buClr>
              <a:buSzPct val="10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90563" indent="-233363" algn="l" defTabSz="914400" rtl="0" eaLnBrk="1" latinLnBrk="0" hangingPunct="1">
              <a:spcBef>
                <a:spcPct val="20000"/>
              </a:spcBef>
              <a:buClr>
                <a:schemeClr val="tx1">
                  <a:lumMod val="75000"/>
                  <a:lumOff val="25000"/>
                </a:schemeClr>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822BDCFC-FCE8-4EBC-BC2C-36D69FDADC07}" type="datetime'''''''''''''''''''''''''L''i''k''e''''''''''l''''y '''">
              <a:rPr lang="en-US" altLang="en-US" sz="1200">
                <a:solidFill>
                  <a:schemeClr val="tx1">
                    <a:lumMod val="75000"/>
                    <a:lumOff val="25000"/>
                  </a:schemeClr>
                </a:solidFill>
              </a:rPr>
              <a:pPr marL="0" indent="0" algn="r">
                <a:spcBef>
                  <a:spcPct val="0"/>
                </a:spcBef>
                <a:spcAft>
                  <a:spcPct val="0"/>
                </a:spcAft>
                <a:buNone/>
              </a:pPr>
              <a:t>Likely </a:t>
            </a:fld>
            <a:endParaRPr lang="en-US" sz="1200" dirty="0">
              <a:solidFill>
                <a:schemeClr val="tx1">
                  <a:lumMod val="75000"/>
                  <a:lumOff val="25000"/>
                </a:schemeClr>
              </a:solidFill>
              <a:latin typeface="Arial"/>
              <a:cs typeface="Arial"/>
            </a:endParaRPr>
          </a:p>
        </p:txBody>
      </p:sp>
      <p:sp>
        <p:nvSpPr>
          <p:cNvPr id="53" name="Text Placeholder 2"/>
          <p:cNvSpPr>
            <a:spLocks noGrp="1"/>
          </p:cNvSpPr>
          <p:nvPr>
            <p:custDataLst>
              <p:tags r:id="rId7"/>
            </p:custDataLst>
          </p:nvPr>
        </p:nvSpPr>
        <p:spPr bwMode="auto">
          <a:xfrm>
            <a:off x="8214784" y="5338236"/>
            <a:ext cx="313267" cy="182033"/>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33363" indent="-233363" algn="l" defTabSz="914400" rtl="0" eaLnBrk="1" latinLnBrk="0" hangingPunct="1">
              <a:spcBef>
                <a:spcPct val="20000"/>
              </a:spcBef>
              <a:buClr>
                <a:schemeClr val="tx1">
                  <a:lumMod val="75000"/>
                  <a:lumOff val="25000"/>
                </a:schemeClr>
              </a:buClr>
              <a:buSzPct val="100000"/>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90563" indent="-233363" algn="l" defTabSz="914400" rtl="0" eaLnBrk="1" latinLnBrk="0" hangingPunct="1">
              <a:spcBef>
                <a:spcPct val="20000"/>
              </a:spcBef>
              <a:buClr>
                <a:schemeClr val="tx1">
                  <a:lumMod val="75000"/>
                  <a:lumOff val="25000"/>
                </a:schemeClr>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tx1">
                  <a:lumMod val="75000"/>
                  <a:lumOff val="25000"/>
                </a:schemeClr>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spcAft>
                <a:spcPct val="0"/>
              </a:spcAft>
              <a:buNone/>
            </a:pPr>
            <a:fld id="{8C4278ED-C71F-4EBE-8CB8-EF380514B28B}" type="datetime'''''''''''''''''''''''''H''''''''''''''''''''ig''''''h'''''''">
              <a:rPr lang="en-US" altLang="en-US" sz="1200">
                <a:solidFill>
                  <a:schemeClr val="tx1">
                    <a:lumMod val="75000"/>
                    <a:lumOff val="25000"/>
                  </a:schemeClr>
                </a:solidFill>
              </a:rPr>
              <a:pPr marL="0" indent="0" algn="r">
                <a:spcBef>
                  <a:spcPct val="0"/>
                </a:spcBef>
                <a:spcAft>
                  <a:spcPct val="0"/>
                </a:spcAft>
                <a:buNone/>
              </a:pPr>
              <a:t>High</a:t>
            </a:fld>
            <a:endParaRPr lang="en-US" sz="1200" dirty="0">
              <a:solidFill>
                <a:schemeClr val="tx1">
                  <a:lumMod val="75000"/>
                  <a:lumOff val="25000"/>
                </a:schemeClr>
              </a:solidFill>
              <a:latin typeface="Arial"/>
              <a:cs typeface="Arial"/>
            </a:endParaRPr>
          </a:p>
        </p:txBody>
      </p:sp>
      <p:sp>
        <p:nvSpPr>
          <p:cNvPr id="54" name="TextBox 53"/>
          <p:cNvSpPr txBox="1"/>
          <p:nvPr/>
        </p:nvSpPr>
        <p:spPr>
          <a:xfrm>
            <a:off x="8068736" y="2946400"/>
            <a:ext cx="3657601" cy="730789"/>
          </a:xfrm>
          <a:prstGeom prst="rect">
            <a:avLst/>
          </a:prstGeom>
        </p:spPr>
        <p:txBody>
          <a:bodyPr vert="horz" wrap="square" lIns="121915" tIns="60957" rIns="121915" bIns="60957" rtlCol="0" anchor="ctr">
            <a:normAutofit/>
          </a:bodyPr>
          <a:lstStyle/>
          <a:p>
            <a:r>
              <a:rPr lang="en-US" sz="1867" b="1" dirty="0">
                <a:latin typeface="Arial" panose="020B0604020202020204" pitchFamily="34" charset="0"/>
                <a:cs typeface="Arial" panose="020B0604020202020204" pitchFamily="34" charset="0"/>
              </a:rPr>
              <a:t>Share of Load by 2030 by EV Adoption Scenario </a:t>
            </a:r>
          </a:p>
        </p:txBody>
      </p:sp>
      <p:sp>
        <p:nvSpPr>
          <p:cNvPr id="55" name="TextBox 54"/>
          <p:cNvSpPr txBox="1"/>
          <p:nvPr/>
        </p:nvSpPr>
        <p:spPr>
          <a:xfrm>
            <a:off x="9753600" y="4368800"/>
            <a:ext cx="914400" cy="647701"/>
          </a:xfrm>
          <a:prstGeom prst="rect">
            <a:avLst/>
          </a:prstGeom>
        </p:spPr>
        <p:txBody>
          <a:bodyPr vert="horz" wrap="square" lIns="121915" tIns="60957" rIns="121915" bIns="60957" rtlCol="0" anchor="ctr">
            <a:normAutofit/>
          </a:bodyPr>
          <a:lstStyle/>
          <a:p>
            <a:endParaRPr lang="en-US" sz="1200" dirty="0">
              <a:latin typeface="Arial" panose="020B0604020202020204" pitchFamily="34" charset="0"/>
              <a:cs typeface="Arial" panose="020B0604020202020204" pitchFamily="34" charset="0"/>
            </a:endParaRPr>
          </a:p>
        </p:txBody>
      </p:sp>
      <p:graphicFrame>
        <p:nvGraphicFramePr>
          <p:cNvPr id="32" name="Chart 31">
            <a:extLst>
              <a:ext uri="{FF2B5EF4-FFF2-40B4-BE49-F238E27FC236}">
                <a16:creationId xmlns:a16="http://schemas.microsoft.com/office/drawing/2014/main" id="{8042BF1D-4AF3-4DB2-A2F5-C09687A391EF}"/>
              </a:ext>
            </a:extLst>
          </p:cNvPr>
          <p:cNvGraphicFramePr/>
          <p:nvPr/>
        </p:nvGraphicFramePr>
        <p:xfrm>
          <a:off x="143680" y="3067588"/>
          <a:ext cx="3958235" cy="3056467"/>
        </p:xfrm>
        <a:graphic>
          <a:graphicData uri="http://schemas.openxmlformats.org/drawingml/2006/chart">
            <c:chart xmlns:c="http://schemas.openxmlformats.org/drawingml/2006/chart" xmlns:r="http://schemas.openxmlformats.org/officeDocument/2006/relationships" r:id="rId12"/>
          </a:graphicData>
        </a:graphic>
      </p:graphicFrame>
      <p:sp>
        <p:nvSpPr>
          <p:cNvPr id="26" name="TextBox 25">
            <a:extLst>
              <a:ext uri="{FF2B5EF4-FFF2-40B4-BE49-F238E27FC236}">
                <a16:creationId xmlns:a16="http://schemas.microsoft.com/office/drawing/2014/main" id="{957649FF-09C4-4757-AD57-EB34CCD6E662}"/>
              </a:ext>
            </a:extLst>
          </p:cNvPr>
          <p:cNvSpPr txBox="1"/>
          <p:nvPr/>
        </p:nvSpPr>
        <p:spPr>
          <a:xfrm>
            <a:off x="532747" y="3340967"/>
            <a:ext cx="309503" cy="646571"/>
          </a:xfrm>
          <a:prstGeom prst="rect">
            <a:avLst/>
          </a:prstGeom>
        </p:spPr>
        <p:txBody>
          <a:bodyPr vert="horz" wrap="square" lIns="121920" tIns="60960" rIns="121920" bIns="60960" rtlCol="0" anchor="t">
            <a:noAutofit/>
          </a:bodyPr>
          <a:lstStyle/>
          <a:p>
            <a:pPr defTabSz="1219140">
              <a:lnSpc>
                <a:spcPct val="95000"/>
              </a:lnSpc>
              <a:defRPr/>
            </a:pPr>
            <a:r>
              <a:rPr lang="en-US" sz="1100" dirty="0">
                <a:solidFill>
                  <a:srgbClr val="000000">
                    <a:lumMod val="85000"/>
                    <a:lumOff val="15000"/>
                  </a:srgbClr>
                </a:solidFill>
                <a:latin typeface="Arial" panose="020B0604020202020204" pitchFamily="34" charset="0"/>
                <a:cs typeface="Arial" panose="020B0604020202020204" pitchFamily="34" charset="0"/>
              </a:rPr>
              <a:t>5</a:t>
            </a:r>
          </a:p>
        </p:txBody>
      </p:sp>
      <p:sp>
        <p:nvSpPr>
          <p:cNvPr id="27" name="TextBox 26">
            <a:extLst>
              <a:ext uri="{FF2B5EF4-FFF2-40B4-BE49-F238E27FC236}">
                <a16:creationId xmlns:a16="http://schemas.microsoft.com/office/drawing/2014/main" id="{7EC6A648-EC70-4EAB-A8DC-6B45E731502C}"/>
              </a:ext>
            </a:extLst>
          </p:cNvPr>
          <p:cNvSpPr txBox="1"/>
          <p:nvPr/>
        </p:nvSpPr>
        <p:spPr>
          <a:xfrm>
            <a:off x="1524001" y="4509577"/>
            <a:ext cx="290033" cy="265833"/>
          </a:xfrm>
          <a:prstGeom prst="rect">
            <a:avLst/>
          </a:prstGeom>
        </p:spPr>
        <p:txBody>
          <a:bodyPr vert="horz" wrap="square" lIns="121920" tIns="60960" rIns="121920" bIns="60960" rtlCol="0" anchor="t">
            <a:noAutofit/>
          </a:bodyPr>
          <a:lstStyle/>
          <a:p>
            <a:pPr algn="ctr" defTabSz="1219140">
              <a:lnSpc>
                <a:spcPct val="95000"/>
              </a:lnSpc>
              <a:defRPr/>
            </a:pPr>
            <a:r>
              <a:rPr lang="en-US" sz="1100" dirty="0">
                <a:solidFill>
                  <a:srgbClr val="000000">
                    <a:lumMod val="85000"/>
                    <a:lumOff val="15000"/>
                  </a:srgbClr>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92C74511-7D09-46B0-9BCB-3FE67F01C245}"/>
              </a:ext>
            </a:extLst>
          </p:cNvPr>
          <p:cNvSpPr txBox="1"/>
          <p:nvPr/>
        </p:nvSpPr>
        <p:spPr>
          <a:xfrm>
            <a:off x="2235201" y="4809067"/>
            <a:ext cx="597916" cy="269308"/>
          </a:xfrm>
          <a:prstGeom prst="rect">
            <a:avLst/>
          </a:prstGeom>
        </p:spPr>
        <p:txBody>
          <a:bodyPr vert="horz" wrap="square" lIns="121920" tIns="60960" rIns="121920" bIns="60960" rtlCol="0" anchor="t">
            <a:noAutofit/>
          </a:bodyPr>
          <a:lstStyle/>
          <a:p>
            <a:pPr algn="ctr" defTabSz="1219140">
              <a:lnSpc>
                <a:spcPct val="95000"/>
              </a:lnSpc>
              <a:defRPr/>
            </a:pPr>
            <a:r>
              <a:rPr lang="en-US" sz="1100" dirty="0">
                <a:solidFill>
                  <a:srgbClr val="000000">
                    <a:lumMod val="85000"/>
                    <a:lumOff val="15000"/>
                  </a:srgbClr>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9E5E28CD-B4C8-4465-A545-AC48DE2B5E4B}"/>
              </a:ext>
            </a:extLst>
          </p:cNvPr>
          <p:cNvSpPr txBox="1"/>
          <p:nvPr/>
        </p:nvSpPr>
        <p:spPr>
          <a:xfrm>
            <a:off x="9780051" y="4577007"/>
            <a:ext cx="597916" cy="646571"/>
          </a:xfrm>
          <a:prstGeom prst="rect">
            <a:avLst/>
          </a:prstGeom>
        </p:spPr>
        <p:txBody>
          <a:bodyPr vert="horz" wrap="square" lIns="121920" tIns="60960" rIns="121920" bIns="60960" rtlCol="0" anchor="t">
            <a:noAutofit/>
          </a:bodyPr>
          <a:lstStyle/>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3%</a:t>
            </a:r>
          </a:p>
        </p:txBody>
      </p:sp>
      <p:sp>
        <p:nvSpPr>
          <p:cNvPr id="30" name="Slide Number Placeholder 3">
            <a:extLst>
              <a:ext uri="{FF2B5EF4-FFF2-40B4-BE49-F238E27FC236}">
                <a16:creationId xmlns:a16="http://schemas.microsoft.com/office/drawing/2014/main" id="{1174674A-640E-4A67-9B9C-9930DA6A5AB3}"/>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3</a:t>
            </a:fld>
            <a:endParaRPr lang="en-US" sz="930" dirty="0">
              <a:solidFill>
                <a:srgbClr val="000000">
                  <a:lumMod val="75000"/>
                  <a:lumOff val="25000"/>
                </a:srgbClr>
              </a:solidFill>
              <a:latin typeface="Arial"/>
            </a:endParaRPr>
          </a:p>
        </p:txBody>
      </p:sp>
    </p:spTree>
    <p:extLst>
      <p:ext uri="{BB962C8B-B14F-4D97-AF65-F5344CB8AC3E}">
        <p14:creationId xmlns:p14="http://schemas.microsoft.com/office/powerpoint/2010/main" val="276790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02184-3D27-4837-AA7F-02818659AA46}"/>
              </a:ext>
            </a:extLst>
          </p:cNvPr>
          <p:cNvSpPr>
            <a:spLocks noGrp="1"/>
          </p:cNvSpPr>
          <p:nvPr>
            <p:ph type="title"/>
          </p:nvPr>
        </p:nvSpPr>
        <p:spPr/>
        <p:txBody>
          <a:bodyPr/>
          <a:lstStyle/>
          <a:p>
            <a:br>
              <a:rPr lang="en-US" sz="3200" b="1" dirty="0">
                <a:solidFill>
                  <a:srgbClr val="ED1B2E"/>
                </a:solidFill>
                <a:ea typeface="+mn-ea"/>
              </a:rPr>
            </a:br>
            <a:endParaRPr lang="en-US" sz="3200" b="1" dirty="0">
              <a:solidFill>
                <a:schemeClr val="bg2"/>
              </a:solidFill>
              <a:ea typeface="+mn-ea"/>
            </a:endParaRPr>
          </a:p>
        </p:txBody>
      </p:sp>
      <p:pic>
        <p:nvPicPr>
          <p:cNvPr id="9" name="Picture 2">
            <a:extLst>
              <a:ext uri="{FF2B5EF4-FFF2-40B4-BE49-F238E27FC236}">
                <a16:creationId xmlns:a16="http://schemas.microsoft.com/office/drawing/2014/main" id="{E1B972E1-B470-4D19-BB4E-5FF6DB33FB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034" b="28073"/>
          <a:stretch/>
        </p:blipFill>
        <p:spPr bwMode="auto">
          <a:xfrm>
            <a:off x="1061931" y="2614119"/>
            <a:ext cx="1877109" cy="90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04A68487-4D98-442A-97CD-C76042C364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241" y="2262804"/>
            <a:ext cx="1512155" cy="1512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3CE0873B-185C-43B0-A8E0-E092CC7DB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7355" y="2212286"/>
            <a:ext cx="1370888" cy="156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a:extLst>
              <a:ext uri="{FF2B5EF4-FFF2-40B4-BE49-F238E27FC236}">
                <a16:creationId xmlns:a16="http://schemas.microsoft.com/office/drawing/2014/main" id="{8E389678-FEFB-41E8-AD3F-3C3601408C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7027" y="2214680"/>
            <a:ext cx="1489603" cy="148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1BD369DE-7678-40F1-83B8-4C9F97303B1A}"/>
              </a:ext>
            </a:extLst>
          </p:cNvPr>
          <p:cNvSpPr txBox="1"/>
          <p:nvPr/>
        </p:nvSpPr>
        <p:spPr>
          <a:xfrm>
            <a:off x="1042537" y="3825145"/>
            <a:ext cx="2131377" cy="2248035"/>
          </a:xfrm>
          <a:prstGeom prst="rect">
            <a:avLst/>
          </a:prstGeom>
        </p:spPr>
        <p:txBody>
          <a:bodyPr vert="horz" wrap="square" lIns="91440" tIns="45720" rIns="91440" bIns="45720" rtlCol="0" anchor="t">
            <a:noAutofit/>
          </a:bodyPr>
          <a:lstStyle/>
          <a:p>
            <a:pPr>
              <a:lnSpc>
                <a:spcPct val="95000"/>
              </a:lnSpc>
              <a:spcBef>
                <a:spcPts val="600"/>
              </a:spcBef>
            </a:pPr>
            <a:r>
              <a:rPr lang="en-US" b="1" dirty="0">
                <a:solidFill>
                  <a:srgbClr val="EE1B2E"/>
                </a:solidFill>
                <a:latin typeface="+mj-lt"/>
                <a:cs typeface="Arial" panose="020B0604020202020204" pitchFamily="34" charset="0"/>
              </a:rPr>
              <a:t>1.5 MILLION EVs</a:t>
            </a:r>
          </a:p>
          <a:p>
            <a:pPr algn="ctr">
              <a:lnSpc>
                <a:spcPct val="95000"/>
              </a:lnSpc>
              <a:spcBef>
                <a:spcPts val="600"/>
              </a:spcBef>
            </a:pPr>
            <a:r>
              <a:rPr lang="en-US" sz="1600" dirty="0">
                <a:solidFill>
                  <a:schemeClr val="tx1">
                    <a:lumMod val="75000"/>
                    <a:lumOff val="25000"/>
                  </a:schemeClr>
                </a:solidFill>
                <a:latin typeface="Arial" panose="020B0604020202020204" pitchFamily="34" charset="0"/>
                <a:cs typeface="Arial" panose="020B0604020202020204" pitchFamily="34" charset="0"/>
              </a:rPr>
              <a:t>On the road in the areas we serve</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by 2030</a:t>
            </a:r>
          </a:p>
        </p:txBody>
      </p:sp>
      <p:sp>
        <p:nvSpPr>
          <p:cNvPr id="14" name="TextBox 13">
            <a:extLst>
              <a:ext uri="{FF2B5EF4-FFF2-40B4-BE49-F238E27FC236}">
                <a16:creationId xmlns:a16="http://schemas.microsoft.com/office/drawing/2014/main" id="{A6A667F6-64E0-4160-85EA-E6EEC0A06B32}"/>
              </a:ext>
            </a:extLst>
          </p:cNvPr>
          <p:cNvSpPr txBox="1"/>
          <p:nvPr/>
        </p:nvSpPr>
        <p:spPr>
          <a:xfrm>
            <a:off x="3364956" y="3870325"/>
            <a:ext cx="2131377" cy="2248035"/>
          </a:xfrm>
          <a:prstGeom prst="rect">
            <a:avLst/>
          </a:prstGeom>
        </p:spPr>
        <p:txBody>
          <a:bodyPr vert="horz" wrap="square" lIns="91440" tIns="45720" rIns="91440" bIns="45720" rtlCol="0" anchor="t">
            <a:noAutofit/>
          </a:bodyPr>
          <a:lstStyle/>
          <a:p>
            <a:pPr algn="ctr">
              <a:lnSpc>
                <a:spcPct val="95000"/>
              </a:lnSpc>
              <a:spcBef>
                <a:spcPts val="600"/>
              </a:spcBef>
            </a:pPr>
            <a:r>
              <a:rPr lang="en-US" b="1" dirty="0">
                <a:solidFill>
                  <a:srgbClr val="EE1B2E"/>
                </a:solidFill>
                <a:latin typeface="+mj-lt"/>
                <a:cs typeface="Arial" panose="020B0604020202020204" pitchFamily="34" charset="0"/>
              </a:rPr>
              <a:t>$1 BILLION</a:t>
            </a:r>
          </a:p>
          <a:p>
            <a:pPr algn="ctr">
              <a:lnSpc>
                <a:spcPct val="95000"/>
              </a:lnSpc>
              <a:spcBef>
                <a:spcPts val="600"/>
              </a:spcBef>
            </a:pPr>
            <a:r>
              <a:rPr lang="en-US" sz="1600" dirty="0">
                <a:solidFill>
                  <a:schemeClr val="tx1">
                    <a:lumMod val="75000"/>
                    <a:lumOff val="25000"/>
                  </a:schemeClr>
                </a:solidFill>
                <a:latin typeface="Arial" panose="020B0604020202020204" pitchFamily="34" charset="0"/>
                <a:cs typeface="Arial" panose="020B0604020202020204" pitchFamily="34" charset="0"/>
              </a:rPr>
              <a:t>In customer fuel savings annually</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by 2030 </a:t>
            </a:r>
          </a:p>
        </p:txBody>
      </p:sp>
      <p:sp>
        <p:nvSpPr>
          <p:cNvPr id="15" name="TextBox 14">
            <a:extLst>
              <a:ext uri="{FF2B5EF4-FFF2-40B4-BE49-F238E27FC236}">
                <a16:creationId xmlns:a16="http://schemas.microsoft.com/office/drawing/2014/main" id="{FE0C1043-EB9D-48D9-A8B2-12377507B3C0}"/>
              </a:ext>
            </a:extLst>
          </p:cNvPr>
          <p:cNvSpPr txBox="1"/>
          <p:nvPr/>
        </p:nvSpPr>
        <p:spPr>
          <a:xfrm>
            <a:off x="5886057" y="3870325"/>
            <a:ext cx="2131377" cy="2248035"/>
          </a:xfrm>
          <a:prstGeom prst="rect">
            <a:avLst/>
          </a:prstGeom>
        </p:spPr>
        <p:txBody>
          <a:bodyPr vert="horz" wrap="square" lIns="91440" tIns="45720" rIns="91440" bIns="45720" rtlCol="0" anchor="t">
            <a:noAutofit/>
          </a:bodyPr>
          <a:lstStyle/>
          <a:p>
            <a:pPr algn="ctr">
              <a:lnSpc>
                <a:spcPct val="95000"/>
              </a:lnSpc>
              <a:spcBef>
                <a:spcPts val="600"/>
              </a:spcBef>
            </a:pPr>
            <a:r>
              <a:rPr lang="en-US" b="1" dirty="0">
                <a:solidFill>
                  <a:srgbClr val="EE1B2E"/>
                </a:solidFill>
                <a:latin typeface="+mj-lt"/>
                <a:cs typeface="Arial" panose="020B0604020202020204" pitchFamily="34" charset="0"/>
              </a:rPr>
              <a:t>$1 OR LESS </a:t>
            </a:r>
            <a:br>
              <a:rPr lang="en-US" b="1" dirty="0">
                <a:solidFill>
                  <a:srgbClr val="EE1B2E"/>
                </a:solidFill>
                <a:latin typeface="+mj-lt"/>
                <a:cs typeface="Arial" panose="020B0604020202020204" pitchFamily="34" charset="0"/>
              </a:rPr>
            </a:br>
            <a:r>
              <a:rPr lang="en-US" b="1" dirty="0">
                <a:solidFill>
                  <a:srgbClr val="EE1B2E"/>
                </a:solidFill>
                <a:latin typeface="+mj-lt"/>
                <a:cs typeface="Arial" panose="020B0604020202020204" pitchFamily="34" charset="0"/>
              </a:rPr>
              <a:t>PER GALLON</a:t>
            </a:r>
          </a:p>
          <a:p>
            <a:pPr algn="ctr">
              <a:lnSpc>
                <a:spcPct val="95000"/>
              </a:lnSpc>
              <a:spcBef>
                <a:spcPts val="600"/>
              </a:spcBef>
            </a:pPr>
            <a:r>
              <a:rPr lang="en-US" sz="1600" dirty="0">
                <a:solidFill>
                  <a:schemeClr val="tx1">
                    <a:lumMod val="75000"/>
                    <a:lumOff val="25000"/>
                  </a:schemeClr>
                </a:solidFill>
                <a:latin typeface="Arial" panose="020B0604020202020204" pitchFamily="34" charset="0"/>
                <a:cs typeface="Arial" panose="020B0604020202020204" pitchFamily="34" charset="0"/>
              </a:rPr>
              <a:t>To drive an EV with </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Xcel Energy’s low,</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off-peak electricity prices</a:t>
            </a:r>
          </a:p>
        </p:txBody>
      </p:sp>
      <p:sp>
        <p:nvSpPr>
          <p:cNvPr id="16" name="TextBox 15">
            <a:extLst>
              <a:ext uri="{FF2B5EF4-FFF2-40B4-BE49-F238E27FC236}">
                <a16:creationId xmlns:a16="http://schemas.microsoft.com/office/drawing/2014/main" id="{76C63546-61B2-40D9-AB77-D4F17E9B87C3}"/>
              </a:ext>
            </a:extLst>
          </p:cNvPr>
          <p:cNvSpPr txBox="1"/>
          <p:nvPr/>
        </p:nvSpPr>
        <p:spPr>
          <a:xfrm>
            <a:off x="8117965" y="3870325"/>
            <a:ext cx="2810043" cy="2248035"/>
          </a:xfrm>
          <a:prstGeom prst="rect">
            <a:avLst/>
          </a:prstGeom>
        </p:spPr>
        <p:txBody>
          <a:bodyPr vert="horz" wrap="square" lIns="91440" tIns="45720" rIns="91440" bIns="45720" rtlCol="0" anchor="t">
            <a:noAutofit/>
          </a:bodyPr>
          <a:lstStyle/>
          <a:p>
            <a:pPr algn="ctr">
              <a:lnSpc>
                <a:spcPct val="95000"/>
              </a:lnSpc>
              <a:spcBef>
                <a:spcPts val="600"/>
              </a:spcBef>
            </a:pPr>
            <a:r>
              <a:rPr lang="en-US" b="1" dirty="0">
                <a:solidFill>
                  <a:srgbClr val="EE1B2E"/>
                </a:solidFill>
                <a:latin typeface="+mj-lt"/>
                <a:cs typeface="Arial" panose="020B0604020202020204" pitchFamily="34" charset="0"/>
              </a:rPr>
              <a:t>5 MILLION TONS</a:t>
            </a:r>
            <a:br>
              <a:rPr lang="en-US" b="1" dirty="0">
                <a:solidFill>
                  <a:srgbClr val="EE1B2E"/>
                </a:solidFill>
                <a:latin typeface="+mj-lt"/>
                <a:cs typeface="Arial" panose="020B0604020202020204" pitchFamily="34" charset="0"/>
              </a:rPr>
            </a:br>
            <a:r>
              <a:rPr lang="en-US" b="1" dirty="0">
                <a:solidFill>
                  <a:srgbClr val="EE1B2E"/>
                </a:solidFill>
                <a:latin typeface="+mj-lt"/>
                <a:cs typeface="Arial" panose="020B0604020202020204" pitchFamily="34" charset="0"/>
              </a:rPr>
              <a:t>OF CARBON EMISSIONS</a:t>
            </a:r>
          </a:p>
          <a:p>
            <a:pPr algn="ctr">
              <a:lnSpc>
                <a:spcPct val="95000"/>
              </a:lnSpc>
              <a:spcBef>
                <a:spcPts val="600"/>
              </a:spcBef>
            </a:pPr>
            <a:r>
              <a:rPr lang="en-US" sz="1600" dirty="0">
                <a:solidFill>
                  <a:schemeClr val="tx1">
                    <a:lumMod val="75000"/>
                    <a:lumOff val="25000"/>
                  </a:schemeClr>
                </a:solidFill>
                <a:latin typeface="Arial" panose="020B0604020202020204" pitchFamily="34" charset="0"/>
                <a:cs typeface="Arial" panose="020B0604020202020204" pitchFamily="34" charset="0"/>
              </a:rPr>
              <a:t>Eliminated annually</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by 2030</a:t>
            </a:r>
            <a:br>
              <a:rPr lang="en-US" sz="1600" dirty="0">
                <a:solidFill>
                  <a:schemeClr val="tx1">
                    <a:lumMod val="75000"/>
                    <a:lumOff val="25000"/>
                  </a:schemeClr>
                </a:solidFill>
                <a:latin typeface="Arial" panose="020B0604020202020204" pitchFamily="34" charset="0"/>
                <a:cs typeface="Arial" panose="020B0604020202020204" pitchFamily="34" charset="0"/>
              </a:rPr>
            </a:br>
            <a:r>
              <a:rPr lang="en-US" sz="1600" dirty="0">
                <a:solidFill>
                  <a:schemeClr val="tx1">
                    <a:lumMod val="75000"/>
                    <a:lumOff val="25000"/>
                  </a:schemeClr>
                </a:solidFill>
                <a:latin typeface="Arial" panose="020B0604020202020204" pitchFamily="34" charset="0"/>
                <a:cs typeface="Arial" panose="020B0604020202020204" pitchFamily="34" charset="0"/>
              </a:rPr>
              <a:t>with our clean energy</a:t>
            </a:r>
          </a:p>
        </p:txBody>
      </p:sp>
      <p:sp>
        <p:nvSpPr>
          <p:cNvPr id="17" name="Title 5">
            <a:extLst>
              <a:ext uri="{FF2B5EF4-FFF2-40B4-BE49-F238E27FC236}">
                <a16:creationId xmlns:a16="http://schemas.microsoft.com/office/drawing/2014/main" id="{C38AA5E7-5CCC-4710-A355-5EEF1A07B5D5}"/>
              </a:ext>
            </a:extLst>
          </p:cNvPr>
          <p:cNvSpPr txBox="1">
            <a:spLocks/>
          </p:cNvSpPr>
          <p:nvPr/>
        </p:nvSpPr>
        <p:spPr>
          <a:xfrm>
            <a:off x="0" y="375318"/>
            <a:ext cx="11926004" cy="878179"/>
          </a:xfrm>
        </p:spPr>
        <p:txBody>
          <a:bodyPr/>
          <a:lstStyle>
            <a:lvl1pPr algn="l" defTabSz="914400" rtl="0" eaLnBrk="1" latinLnBrk="0" hangingPunct="1">
              <a:lnSpc>
                <a:spcPct val="95000"/>
              </a:lnSpc>
              <a:spcBef>
                <a:spcPts val="600"/>
              </a:spcBef>
              <a:buNone/>
              <a:defRPr sz="3200" b="0" kern="1200" cap="none" baseline="0">
                <a:solidFill>
                  <a:schemeClr val="accent3"/>
                </a:solidFill>
                <a:effectLst/>
                <a:latin typeface="+mj-lt"/>
                <a:ea typeface="+mj-ea"/>
                <a:cs typeface="Arial" panose="020B0604020202020204" pitchFamily="34" charset="0"/>
              </a:defRPr>
            </a:lvl1pPr>
          </a:lstStyle>
          <a:p>
            <a:pPr algn="ctr">
              <a:buClr>
                <a:schemeClr val="tx1">
                  <a:lumMod val="75000"/>
                  <a:lumOff val="25000"/>
                </a:schemeClr>
              </a:buClr>
              <a:buSzPct val="100000"/>
            </a:pPr>
            <a:r>
              <a:rPr lang="en-US" sz="3000" b="1" dirty="0"/>
              <a:t>Xcel Energy’s Bold 2030 EV Vision – The Next Frontier of Our </a:t>
            </a:r>
          </a:p>
          <a:p>
            <a:pPr algn="ctr">
              <a:buClr>
                <a:schemeClr val="tx1">
                  <a:lumMod val="75000"/>
                  <a:lumOff val="25000"/>
                </a:schemeClr>
              </a:buClr>
              <a:buSzPct val="100000"/>
            </a:pPr>
            <a:r>
              <a:rPr lang="en-US" sz="3000" b="1" dirty="0"/>
              <a:t>Clean Energy Leadership</a:t>
            </a:r>
          </a:p>
        </p:txBody>
      </p:sp>
      <p:sp>
        <p:nvSpPr>
          <p:cNvPr id="18" name="Slide Number Placeholder 3">
            <a:extLst>
              <a:ext uri="{FF2B5EF4-FFF2-40B4-BE49-F238E27FC236}">
                <a16:creationId xmlns:a16="http://schemas.microsoft.com/office/drawing/2014/main" id="{DDF549B1-0DFD-41F0-B9E6-09F0F60A2C7C}"/>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4</a:t>
            </a:fld>
            <a:endParaRPr lang="en-US" sz="930" dirty="0">
              <a:solidFill>
                <a:srgbClr val="000000">
                  <a:lumMod val="75000"/>
                  <a:lumOff val="25000"/>
                </a:srgbClr>
              </a:solidFill>
              <a:latin typeface="Arial"/>
            </a:endParaRPr>
          </a:p>
        </p:txBody>
      </p:sp>
    </p:spTree>
    <p:extLst>
      <p:ext uri="{BB962C8B-B14F-4D97-AF65-F5344CB8AC3E}">
        <p14:creationId xmlns:p14="http://schemas.microsoft.com/office/powerpoint/2010/main" val="185834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C156750-3845-4B4B-BF3C-B90F04295A6A}"/>
              </a:ext>
            </a:extLst>
          </p:cNvPr>
          <p:cNvSpPr/>
          <p:nvPr/>
        </p:nvSpPr>
        <p:spPr>
          <a:xfrm>
            <a:off x="232366" y="2003969"/>
            <a:ext cx="11727269" cy="3035480"/>
          </a:xfrm>
          <a:prstGeom prst="rect">
            <a:avLst/>
          </a:prstGeom>
          <a:solidFill>
            <a:schemeClr val="bg1">
              <a:lumMod val="75000"/>
              <a:alpha val="65098"/>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40">
              <a:defRPr/>
            </a:pPr>
            <a:endParaRPr lang="en-US" sz="2400" dirty="0">
              <a:solidFill>
                <a:srgbClr val="FFFFFF"/>
              </a:solidFill>
              <a:latin typeface="Arial"/>
            </a:endParaRPr>
          </a:p>
        </p:txBody>
      </p:sp>
      <p:sp>
        <p:nvSpPr>
          <p:cNvPr id="34" name="TextBox 33">
            <a:extLst>
              <a:ext uri="{FF2B5EF4-FFF2-40B4-BE49-F238E27FC236}">
                <a16:creationId xmlns:a16="http://schemas.microsoft.com/office/drawing/2014/main" id="{268DE220-5216-48EA-98EC-73A9A0A561F8}"/>
              </a:ext>
            </a:extLst>
          </p:cNvPr>
          <p:cNvSpPr txBox="1"/>
          <p:nvPr/>
        </p:nvSpPr>
        <p:spPr>
          <a:xfrm>
            <a:off x="172835" y="4650937"/>
            <a:ext cx="915587" cy="507323"/>
          </a:xfrm>
          <a:prstGeom prst="rect">
            <a:avLst/>
          </a:prstGeom>
        </p:spPr>
        <p:txBody>
          <a:bodyPr vert="horz" wrap="square" lIns="121920" tIns="60960" rIns="121920" bIns="60960" rtlCol="0" anchor="t">
            <a:noAutofit/>
          </a:bodyPr>
          <a:lstStyle/>
          <a:p>
            <a:pPr defTabSz="1219140">
              <a:lnSpc>
                <a:spcPct val="95000"/>
              </a:lnSpc>
              <a:spcBef>
                <a:spcPts val="800"/>
              </a:spcBef>
              <a:defRPr/>
            </a:pPr>
            <a:endParaRPr lang="en-US" sz="2400" b="1" dirty="0">
              <a:solidFill>
                <a:srgbClr val="00000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019D242-D36A-4BD5-B249-E9D932A016BB}"/>
              </a:ext>
            </a:extLst>
          </p:cNvPr>
          <p:cNvSpPr>
            <a:spLocks noGrp="1"/>
          </p:cNvSpPr>
          <p:nvPr>
            <p:ph type="body" sz="quarter" idx="10"/>
          </p:nvPr>
        </p:nvSpPr>
        <p:spPr>
          <a:xfrm>
            <a:off x="364143" y="440183"/>
            <a:ext cx="11454888" cy="677667"/>
          </a:xfrm>
        </p:spPr>
        <p:txBody>
          <a:bodyPr/>
          <a:lstStyle/>
          <a:p>
            <a:pPr>
              <a:lnSpc>
                <a:spcPct val="95000"/>
              </a:lnSpc>
              <a:spcBef>
                <a:spcPts val="600"/>
              </a:spcBef>
              <a:buClr>
                <a:schemeClr val="tx1">
                  <a:lumMod val="75000"/>
                  <a:lumOff val="25000"/>
                </a:schemeClr>
              </a:buClr>
              <a:buSzPct val="100000"/>
            </a:pPr>
            <a:r>
              <a:rPr lang="en-US" sz="3000" dirty="0">
                <a:solidFill>
                  <a:schemeClr val="accent3"/>
                </a:solidFill>
                <a:ea typeface="+mj-ea"/>
                <a:cs typeface="Arial" panose="020B0604020202020204" pitchFamily="34" charset="0"/>
              </a:rPr>
              <a:t>Our Current Programs Focus on Three Customer Needs</a:t>
            </a:r>
          </a:p>
        </p:txBody>
      </p:sp>
      <p:sp>
        <p:nvSpPr>
          <p:cNvPr id="13" name="Rectangle 12">
            <a:extLst>
              <a:ext uri="{FF2B5EF4-FFF2-40B4-BE49-F238E27FC236}">
                <a16:creationId xmlns:a16="http://schemas.microsoft.com/office/drawing/2014/main" id="{6B94644D-1940-42DC-A742-04FC2142828D}"/>
              </a:ext>
            </a:extLst>
          </p:cNvPr>
          <p:cNvSpPr/>
          <p:nvPr/>
        </p:nvSpPr>
        <p:spPr>
          <a:xfrm>
            <a:off x="5055192" y="5741407"/>
            <a:ext cx="2833413" cy="80954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b="1" dirty="0">
              <a:solidFill>
                <a:srgbClr val="EE1B2E"/>
              </a:solidFill>
              <a:latin typeface="Arial"/>
            </a:endParaRPr>
          </a:p>
        </p:txBody>
      </p:sp>
      <p:sp>
        <p:nvSpPr>
          <p:cNvPr id="36" name="TextBox 35">
            <a:extLst>
              <a:ext uri="{FF2B5EF4-FFF2-40B4-BE49-F238E27FC236}">
                <a16:creationId xmlns:a16="http://schemas.microsoft.com/office/drawing/2014/main" id="{2C244618-1BB2-402D-B877-9D78F3089C20}"/>
              </a:ext>
            </a:extLst>
          </p:cNvPr>
          <p:cNvSpPr txBox="1"/>
          <p:nvPr/>
        </p:nvSpPr>
        <p:spPr>
          <a:xfrm>
            <a:off x="-36248" y="1351660"/>
            <a:ext cx="1263167" cy="507323"/>
          </a:xfrm>
          <a:prstGeom prst="rect">
            <a:avLst/>
          </a:prstGeom>
        </p:spPr>
        <p:txBody>
          <a:bodyPr vert="horz" wrap="square" lIns="121920" tIns="60960" rIns="121920" bIns="60960" rtlCol="0" anchor="t">
            <a:noAutofit/>
          </a:bodyPr>
          <a:lstStyle/>
          <a:p>
            <a:pPr algn="ctr" defTabSz="1219140">
              <a:lnSpc>
                <a:spcPct val="95000"/>
              </a:lnSpc>
              <a:defRPr/>
            </a:pPr>
            <a:endParaRPr lang="en-US" sz="2400" b="1" dirty="0">
              <a:solidFill>
                <a:srgbClr val="00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D25AF3E-5341-4996-95D8-13A401BFD832}"/>
              </a:ext>
            </a:extLst>
          </p:cNvPr>
          <p:cNvSpPr txBox="1"/>
          <p:nvPr/>
        </p:nvSpPr>
        <p:spPr>
          <a:xfrm>
            <a:off x="2745646" y="1616603"/>
            <a:ext cx="1693415" cy="484928"/>
          </a:xfrm>
          <a:prstGeom prst="rect">
            <a:avLst/>
          </a:prstGeom>
        </p:spPr>
        <p:txBody>
          <a:bodyPr vert="horz" wrap="square" lIns="91440" tIns="45720" rIns="91440" bIns="45720" rtlCol="0" anchor="t">
            <a:noAutofit/>
          </a:bodyPr>
          <a:lstStyle/>
          <a:p>
            <a:pPr defTabSz="914377">
              <a:lnSpc>
                <a:spcPct val="95000"/>
              </a:lnSpc>
              <a:spcBef>
                <a:spcPts val="600"/>
              </a:spcBef>
              <a:defRPr/>
            </a:pPr>
            <a:r>
              <a:rPr lang="en-US" sz="2000" dirty="0">
                <a:solidFill>
                  <a:srgbClr val="000000">
                    <a:lumMod val="85000"/>
                    <a:lumOff val="15000"/>
                  </a:srgbClr>
                </a:solidFill>
                <a:latin typeface="Arial" panose="020B0604020202020204" pitchFamily="34" charset="0"/>
                <a:cs typeface="Arial" panose="020B0604020202020204" pitchFamily="34" charset="0"/>
              </a:rPr>
              <a:t> </a:t>
            </a:r>
            <a:endParaRPr lang="en-US" sz="1867" dirty="0">
              <a:solidFill>
                <a:srgbClr val="000000">
                  <a:lumMod val="85000"/>
                  <a:lumOff val="15000"/>
                </a:srgb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63EB549-54FD-4318-92C8-380A6F19EF3A}"/>
              </a:ext>
            </a:extLst>
          </p:cNvPr>
          <p:cNvSpPr txBox="1"/>
          <p:nvPr/>
        </p:nvSpPr>
        <p:spPr>
          <a:xfrm>
            <a:off x="3202441" y="1991955"/>
            <a:ext cx="1602215" cy="484928"/>
          </a:xfrm>
          <a:prstGeom prst="rect">
            <a:avLst/>
          </a:prstGeom>
        </p:spPr>
        <p:txBody>
          <a:bodyPr vert="horz" wrap="square" lIns="91440" tIns="45720" rIns="91440" bIns="45720" rtlCol="0" anchor="t">
            <a:noAutofit/>
          </a:bodyPr>
          <a:lstStyle/>
          <a:p>
            <a:pPr defTabSz="914377">
              <a:lnSpc>
                <a:spcPct val="95000"/>
              </a:lnSpc>
              <a:spcBef>
                <a:spcPts val="600"/>
              </a:spcBef>
              <a:defRPr/>
            </a:pPr>
            <a:endParaRPr lang="en-US" sz="1867" dirty="0">
              <a:solidFill>
                <a:srgbClr val="000000">
                  <a:lumMod val="85000"/>
                  <a:lumOff val="15000"/>
                </a:srgb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5F0FA11-F1C1-44D5-9E80-92A2F4D932CC}"/>
              </a:ext>
            </a:extLst>
          </p:cNvPr>
          <p:cNvSpPr txBox="1"/>
          <p:nvPr/>
        </p:nvSpPr>
        <p:spPr>
          <a:xfrm>
            <a:off x="2356414" y="638415"/>
            <a:ext cx="1602215" cy="484928"/>
          </a:xfrm>
          <a:prstGeom prst="rect">
            <a:avLst/>
          </a:prstGeom>
        </p:spPr>
        <p:txBody>
          <a:bodyPr vert="horz" wrap="square" lIns="91440" tIns="45720" rIns="91440" bIns="45720" rtlCol="0" anchor="t">
            <a:noAutofit/>
          </a:bodyPr>
          <a:lstStyle/>
          <a:p>
            <a:pPr defTabSz="914377">
              <a:lnSpc>
                <a:spcPct val="95000"/>
              </a:lnSpc>
              <a:spcBef>
                <a:spcPts val="600"/>
              </a:spcBef>
              <a:defRPr/>
            </a:pPr>
            <a:endParaRPr lang="en-US" sz="1867" dirty="0">
              <a:solidFill>
                <a:srgbClr val="000000">
                  <a:lumMod val="85000"/>
                  <a:lumOff val="15000"/>
                </a:srgb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220B08-5DA3-403A-BDAA-C1E27CD0A397}"/>
              </a:ext>
            </a:extLst>
          </p:cNvPr>
          <p:cNvSpPr txBox="1"/>
          <p:nvPr/>
        </p:nvSpPr>
        <p:spPr>
          <a:xfrm>
            <a:off x="1744687" y="1368193"/>
            <a:ext cx="2739292" cy="910067"/>
          </a:xfrm>
          <a:prstGeom prst="rect">
            <a:avLst/>
          </a:prstGeom>
        </p:spPr>
        <p:txBody>
          <a:bodyPr vert="horz" wrap="square" lIns="121920" tIns="60960" rIns="121920" bIns="60960" rtlCol="0" anchor="t">
            <a:noAutofit/>
          </a:bodyPr>
          <a:lstStyle/>
          <a:p>
            <a:pPr defTabSz="1219170">
              <a:lnSpc>
                <a:spcPct val="95000"/>
              </a:lnSpc>
              <a:spcBef>
                <a:spcPts val="800"/>
              </a:spcBef>
              <a:defRPr/>
            </a:pPr>
            <a:endParaRPr lang="en-US" sz="2933" dirty="0">
              <a:solidFill>
                <a:srgbClr val="000000">
                  <a:lumMod val="85000"/>
                  <a:lumOff val="15000"/>
                </a:srgb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96F9542-5EE8-4AE1-B283-81B7A53DC58E}"/>
              </a:ext>
            </a:extLst>
          </p:cNvPr>
          <p:cNvSpPr txBox="1"/>
          <p:nvPr/>
        </p:nvSpPr>
        <p:spPr>
          <a:xfrm>
            <a:off x="1720664" y="1000360"/>
            <a:ext cx="10042163" cy="1286048"/>
          </a:xfrm>
          <a:prstGeom prst="rect">
            <a:avLst/>
          </a:prstGeom>
        </p:spPr>
        <p:txBody>
          <a:bodyPr vert="horz" wrap="square" lIns="121920" tIns="60960" rIns="121920" bIns="60960" rtlCol="0" anchor="t">
            <a:noAutofit/>
          </a:bodyPr>
          <a:lstStyle/>
          <a:p>
            <a:pPr defTabSz="1219170">
              <a:lnSpc>
                <a:spcPct val="95000"/>
              </a:lnSpc>
              <a:spcBef>
                <a:spcPts val="800"/>
              </a:spcBef>
              <a:defRPr/>
            </a:pPr>
            <a:endParaRPr lang="en-US" sz="2933" dirty="0">
              <a:solidFill>
                <a:srgbClr val="000000">
                  <a:lumMod val="85000"/>
                  <a:lumOff val="15000"/>
                </a:srgbClr>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FF0BD087-EEA3-4F8E-AF1D-1093FF471D88}"/>
              </a:ext>
            </a:extLst>
          </p:cNvPr>
          <p:cNvGrpSpPr/>
          <p:nvPr/>
        </p:nvGrpSpPr>
        <p:grpSpPr>
          <a:xfrm>
            <a:off x="4734628" y="1615217"/>
            <a:ext cx="2577683" cy="4110545"/>
            <a:chOff x="3151604" y="2043326"/>
            <a:chExt cx="1673161" cy="2924855"/>
          </a:xfrm>
        </p:grpSpPr>
        <p:sp>
          <p:nvSpPr>
            <p:cNvPr id="8" name="Rectangle 7">
              <a:extLst>
                <a:ext uri="{FF2B5EF4-FFF2-40B4-BE49-F238E27FC236}">
                  <a16:creationId xmlns:a16="http://schemas.microsoft.com/office/drawing/2014/main" id="{BA56C3BA-AAD9-43C1-A252-192925C94C1E}"/>
                </a:ext>
              </a:extLst>
            </p:cNvPr>
            <p:cNvSpPr/>
            <p:nvPr/>
          </p:nvSpPr>
          <p:spPr>
            <a:xfrm>
              <a:off x="3152841" y="2509366"/>
              <a:ext cx="1671924" cy="245881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1067" dirty="0">
                <a:solidFill>
                  <a:srgbClr val="000000"/>
                </a:solidFill>
                <a:latin typeface="Arial"/>
                <a:ea typeface="Calibri" panose="020F0502020204030204" pitchFamily="34" charset="0"/>
              </a:endParaRPr>
            </a:p>
            <a:p>
              <a:pPr marL="228594" lvl="1" indent="-228594" defTabSz="1219170">
                <a:spcBef>
                  <a:spcPts val="800"/>
                </a:spcBef>
                <a:buFont typeface="Arial" panose="020B0604020202020204" pitchFamily="34" charset="0"/>
                <a:buChar char="•"/>
                <a:defRPr/>
              </a:pPr>
              <a:endParaRPr lang="en-US" sz="1600" b="1" dirty="0">
                <a:solidFill>
                  <a:srgbClr val="000000"/>
                </a:solidFill>
                <a:latin typeface="Arial"/>
              </a:endParaRPr>
            </a:p>
            <a:p>
              <a:pPr marL="0" lvl="1" defTabSz="1219170">
                <a:spcBef>
                  <a:spcPts val="800"/>
                </a:spcBef>
                <a:defRPr/>
              </a:pPr>
              <a:endParaRPr lang="en-US" sz="1467" dirty="0">
                <a:solidFill>
                  <a:srgbClr val="000000"/>
                </a:solidFill>
                <a:latin typeface="Arial"/>
              </a:endParaRPr>
            </a:p>
          </p:txBody>
        </p:sp>
        <p:sp>
          <p:nvSpPr>
            <p:cNvPr id="11" name="Rectangle 10">
              <a:extLst>
                <a:ext uri="{FF2B5EF4-FFF2-40B4-BE49-F238E27FC236}">
                  <a16:creationId xmlns:a16="http://schemas.microsoft.com/office/drawing/2014/main" id="{286CD08B-972B-4BF5-AC45-FA4DD1CF1A7F}"/>
                </a:ext>
              </a:extLst>
            </p:cNvPr>
            <p:cNvSpPr/>
            <p:nvPr/>
          </p:nvSpPr>
          <p:spPr>
            <a:xfrm>
              <a:off x="3151604" y="2043326"/>
              <a:ext cx="1673161" cy="598846"/>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1600" dirty="0">
                  <a:solidFill>
                    <a:srgbClr val="FFFFFF"/>
                  </a:solidFill>
                  <a:latin typeface="Arial"/>
                </a:rPr>
                <a:t>Increasing access by </a:t>
              </a:r>
              <a:r>
                <a:rPr lang="en-US" sz="1600" b="1" i="1" dirty="0">
                  <a:solidFill>
                    <a:srgbClr val="FFFFFF"/>
                  </a:solidFill>
                  <a:latin typeface="Arial"/>
                </a:rPr>
                <a:t>lowering upfront costs </a:t>
              </a:r>
            </a:p>
          </p:txBody>
        </p:sp>
      </p:grpSp>
      <p:sp>
        <p:nvSpPr>
          <p:cNvPr id="60" name="TextBox 59">
            <a:extLst>
              <a:ext uri="{FF2B5EF4-FFF2-40B4-BE49-F238E27FC236}">
                <a16:creationId xmlns:a16="http://schemas.microsoft.com/office/drawing/2014/main" id="{C75492E2-B409-4B2D-8B36-EFE9F66638D8}"/>
              </a:ext>
            </a:extLst>
          </p:cNvPr>
          <p:cNvSpPr txBox="1"/>
          <p:nvPr/>
        </p:nvSpPr>
        <p:spPr>
          <a:xfrm>
            <a:off x="8492412" y="2020260"/>
            <a:ext cx="283181" cy="411371"/>
          </a:xfrm>
          <a:prstGeom prst="rect">
            <a:avLst/>
          </a:prstGeom>
        </p:spPr>
        <p:txBody>
          <a:bodyPr vert="horz" wrap="square" lIns="0" tIns="0" rIns="0" bIns="0" rtlCol="0" anchor="t">
            <a:noAutofit/>
          </a:bodyPr>
          <a:lstStyle/>
          <a:p>
            <a:pPr defTabSz="1219170">
              <a:defRPr/>
            </a:pPr>
            <a:endParaRPr lang="en-US" sz="3733" dirty="0">
              <a:solidFill>
                <a:srgbClr val="00476A"/>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C3BCC97E-5353-43D8-A3C2-D951C061F074}"/>
              </a:ext>
            </a:extLst>
          </p:cNvPr>
          <p:cNvGrpSpPr/>
          <p:nvPr/>
        </p:nvGrpSpPr>
        <p:grpSpPr>
          <a:xfrm>
            <a:off x="1281609" y="1623566"/>
            <a:ext cx="4278811" cy="4102197"/>
            <a:chOff x="1237925" y="2003497"/>
            <a:chExt cx="2847560" cy="3076648"/>
          </a:xfrm>
        </p:grpSpPr>
        <p:sp>
          <p:nvSpPr>
            <p:cNvPr id="7" name="Rectangle 6">
              <a:extLst>
                <a:ext uri="{FF2B5EF4-FFF2-40B4-BE49-F238E27FC236}">
                  <a16:creationId xmlns:a16="http://schemas.microsoft.com/office/drawing/2014/main" id="{D002459D-2578-499E-AF6F-5CEEC7B03858}"/>
                </a:ext>
              </a:extLst>
            </p:cNvPr>
            <p:cNvSpPr/>
            <p:nvPr/>
          </p:nvSpPr>
          <p:spPr>
            <a:xfrm>
              <a:off x="1237925" y="2160390"/>
              <a:ext cx="1657940" cy="291975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dirty="0">
                <a:solidFill>
                  <a:srgbClr val="FFFFFF"/>
                </a:solidFill>
                <a:latin typeface="Arial"/>
              </a:endParaRPr>
            </a:p>
          </p:txBody>
        </p:sp>
        <p:sp>
          <p:nvSpPr>
            <p:cNvPr id="10" name="Rectangle 9">
              <a:extLst>
                <a:ext uri="{FF2B5EF4-FFF2-40B4-BE49-F238E27FC236}">
                  <a16:creationId xmlns:a16="http://schemas.microsoft.com/office/drawing/2014/main" id="{3702CE60-F3EE-46A5-ACC1-BE949354198B}"/>
                </a:ext>
              </a:extLst>
            </p:cNvPr>
            <p:cNvSpPr/>
            <p:nvPr/>
          </p:nvSpPr>
          <p:spPr>
            <a:xfrm>
              <a:off x="1237925" y="2003497"/>
              <a:ext cx="1657940" cy="588769"/>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600" dirty="0">
                  <a:solidFill>
                    <a:srgbClr val="FFFFFF"/>
                  </a:solidFill>
                  <a:latin typeface="Arial"/>
                </a:rPr>
                <a:t>Raising engagement with </a:t>
              </a:r>
              <a:r>
                <a:rPr lang="en-US" sz="1600" b="1" i="1" dirty="0">
                  <a:solidFill>
                    <a:srgbClr val="FFFFFF"/>
                  </a:solidFill>
                  <a:latin typeface="Arial"/>
                </a:rPr>
                <a:t>educational &amp; advisory services</a:t>
              </a:r>
            </a:p>
          </p:txBody>
        </p:sp>
        <p:sp>
          <p:nvSpPr>
            <p:cNvPr id="22" name="TextBox 21">
              <a:extLst>
                <a:ext uri="{FF2B5EF4-FFF2-40B4-BE49-F238E27FC236}">
                  <a16:creationId xmlns:a16="http://schemas.microsoft.com/office/drawing/2014/main" id="{1BCC1D87-C49F-4D6C-9A80-4A132798D39C}"/>
                </a:ext>
              </a:extLst>
            </p:cNvPr>
            <p:cNvSpPr txBox="1"/>
            <p:nvPr/>
          </p:nvSpPr>
          <p:spPr>
            <a:xfrm>
              <a:off x="1924764" y="3582228"/>
              <a:ext cx="1290215" cy="484928"/>
            </a:xfrm>
            <a:prstGeom prst="rect">
              <a:avLst/>
            </a:prstGeom>
          </p:spPr>
          <p:txBody>
            <a:bodyPr vert="horz" wrap="square" lIns="121920" tIns="60960" rIns="121920" bIns="60960" rtlCol="0" anchor="t">
              <a:noAutofit/>
            </a:bodyPr>
            <a:lstStyle/>
            <a:p>
              <a:pPr defTabSz="1219140">
                <a:lnSpc>
                  <a:spcPct val="95000"/>
                </a:lnSpc>
                <a:spcBef>
                  <a:spcPts val="800"/>
                </a:spcBef>
                <a:defRPr/>
              </a:pPr>
              <a:r>
                <a:rPr lang="en-US" sz="1467" dirty="0">
                  <a:solidFill>
                    <a:srgbClr val="000000">
                      <a:lumMod val="85000"/>
                      <a:lumOff val="15000"/>
                    </a:srgbClr>
                  </a:solidFill>
                  <a:latin typeface="Arial" panose="020B0604020202020204" pitchFamily="34" charset="0"/>
                  <a:cs typeface="Arial" panose="020B0604020202020204" pitchFamily="34" charset="0"/>
                </a:rPr>
                <a:t>Community planning</a:t>
              </a:r>
            </a:p>
          </p:txBody>
        </p:sp>
        <p:sp>
          <p:nvSpPr>
            <p:cNvPr id="23" name="TextBox 22">
              <a:extLst>
                <a:ext uri="{FF2B5EF4-FFF2-40B4-BE49-F238E27FC236}">
                  <a16:creationId xmlns:a16="http://schemas.microsoft.com/office/drawing/2014/main" id="{0D784BE8-6B87-4DA9-A62A-C20F9F295CCD}"/>
                </a:ext>
              </a:extLst>
            </p:cNvPr>
            <p:cNvSpPr txBox="1"/>
            <p:nvPr/>
          </p:nvSpPr>
          <p:spPr>
            <a:xfrm>
              <a:off x="1777128" y="4229156"/>
              <a:ext cx="1192336" cy="484928"/>
            </a:xfrm>
            <a:prstGeom prst="rect">
              <a:avLst/>
            </a:prstGeom>
          </p:spPr>
          <p:txBody>
            <a:bodyPr vert="horz" wrap="square" lIns="121920" tIns="60960" rIns="121920" bIns="60960" rtlCol="0" anchor="t">
              <a:noAutofit/>
            </a:bodyPr>
            <a:lstStyle/>
            <a:p>
              <a:pPr defTabSz="1219140">
                <a:lnSpc>
                  <a:spcPct val="95000"/>
                </a:lnSpc>
                <a:spcBef>
                  <a:spcPts val="800"/>
                </a:spcBef>
                <a:defRPr/>
              </a:pPr>
              <a:endParaRPr lang="en-US" sz="1467" dirty="0">
                <a:solidFill>
                  <a:srgbClr val="000000">
                    <a:lumMod val="85000"/>
                    <a:lumOff val="15000"/>
                  </a:srgbClr>
                </a:solidFill>
                <a:latin typeface="Arial" panose="020B0604020202020204" pitchFamily="34" charset="0"/>
                <a:cs typeface="Arial" panose="020B0604020202020204" pitchFamily="34" charset="0"/>
              </a:endParaRPr>
            </a:p>
          </p:txBody>
        </p:sp>
        <p:pic>
          <p:nvPicPr>
            <p:cNvPr id="26" name="Picture 6">
              <a:extLst>
                <a:ext uri="{FF2B5EF4-FFF2-40B4-BE49-F238E27FC236}">
                  <a16:creationId xmlns:a16="http://schemas.microsoft.com/office/drawing/2014/main" id="{7DCDB066-3DEE-4107-AF62-4020C321E67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3284" y="3406221"/>
              <a:ext cx="432201" cy="65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a:extLst>
                <a:ext uri="{FF2B5EF4-FFF2-40B4-BE49-F238E27FC236}">
                  <a16:creationId xmlns:a16="http://schemas.microsoft.com/office/drawing/2014/main" id="{06CFB84C-CD9C-4A42-96D7-05A7CEC2C6B9}"/>
                </a:ext>
              </a:extLst>
            </p:cNvPr>
            <p:cNvSpPr txBox="1"/>
            <p:nvPr/>
          </p:nvSpPr>
          <p:spPr>
            <a:xfrm>
              <a:off x="1914366" y="2798783"/>
              <a:ext cx="1060488" cy="407952"/>
            </a:xfrm>
            <a:prstGeom prst="rect">
              <a:avLst/>
            </a:prstGeom>
          </p:spPr>
          <p:txBody>
            <a:bodyPr vert="horz" wrap="square" lIns="121920" tIns="60960" rIns="121920" bIns="60960" rtlCol="0" anchor="t">
              <a:noAutofit/>
            </a:bodyPr>
            <a:lstStyle/>
            <a:p>
              <a:pPr defTabSz="1219140">
                <a:lnSpc>
                  <a:spcPct val="95000"/>
                </a:lnSpc>
                <a:spcBef>
                  <a:spcPts val="800"/>
                </a:spcBef>
                <a:defRPr/>
              </a:pPr>
              <a:r>
                <a:rPr lang="en-US" sz="1467" dirty="0">
                  <a:solidFill>
                    <a:srgbClr val="000000">
                      <a:lumMod val="85000"/>
                      <a:lumOff val="15000"/>
                    </a:srgbClr>
                  </a:solidFill>
                  <a:latin typeface="Arial" panose="020B0604020202020204" pitchFamily="34" charset="0"/>
                  <a:cs typeface="Arial" panose="020B0604020202020204" pitchFamily="34" charset="0"/>
                </a:rPr>
                <a:t>Residential customer outreach </a:t>
              </a:r>
            </a:p>
          </p:txBody>
        </p:sp>
        <p:pic>
          <p:nvPicPr>
            <p:cNvPr id="42" name="Picture 7">
              <a:extLst>
                <a:ext uri="{FF2B5EF4-FFF2-40B4-BE49-F238E27FC236}">
                  <a16:creationId xmlns:a16="http://schemas.microsoft.com/office/drawing/2014/main" id="{07ABDBB0-4EEB-41D2-B2CF-E60089CCE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05849" y="3516016"/>
              <a:ext cx="500594" cy="435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a:extLst>
              <a:ext uri="{FF2B5EF4-FFF2-40B4-BE49-F238E27FC236}">
                <a16:creationId xmlns:a16="http://schemas.microsoft.com/office/drawing/2014/main" id="{747E12F0-E543-4437-BBCA-4E56660954CF}"/>
              </a:ext>
            </a:extLst>
          </p:cNvPr>
          <p:cNvGrpSpPr/>
          <p:nvPr/>
        </p:nvGrpSpPr>
        <p:grpSpPr>
          <a:xfrm>
            <a:off x="8207639" y="1605323"/>
            <a:ext cx="2593860" cy="4136085"/>
            <a:chOff x="7008740" y="2010797"/>
            <a:chExt cx="1674963" cy="2977572"/>
          </a:xfrm>
        </p:grpSpPr>
        <p:sp>
          <p:nvSpPr>
            <p:cNvPr id="55" name="Rectangle 54">
              <a:extLst>
                <a:ext uri="{FF2B5EF4-FFF2-40B4-BE49-F238E27FC236}">
                  <a16:creationId xmlns:a16="http://schemas.microsoft.com/office/drawing/2014/main" id="{FA00C82F-0F3E-41B5-B8E6-DD8EBC374A19}"/>
                </a:ext>
              </a:extLst>
            </p:cNvPr>
            <p:cNvSpPr/>
            <p:nvPr/>
          </p:nvSpPr>
          <p:spPr>
            <a:xfrm>
              <a:off x="7025763" y="2529554"/>
              <a:ext cx="1657940" cy="245881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2400" dirty="0">
                <a:solidFill>
                  <a:srgbClr val="FFFFFF"/>
                </a:solidFill>
                <a:latin typeface="Arial"/>
              </a:endParaRPr>
            </a:p>
          </p:txBody>
        </p:sp>
        <p:sp>
          <p:nvSpPr>
            <p:cNvPr id="56" name="Rectangle 55">
              <a:extLst>
                <a:ext uri="{FF2B5EF4-FFF2-40B4-BE49-F238E27FC236}">
                  <a16:creationId xmlns:a16="http://schemas.microsoft.com/office/drawing/2014/main" id="{AC5E7C14-1CBC-4F58-BB94-846CD1A6E80B}"/>
                </a:ext>
              </a:extLst>
            </p:cNvPr>
            <p:cNvSpPr/>
            <p:nvPr/>
          </p:nvSpPr>
          <p:spPr>
            <a:xfrm>
              <a:off x="7024532" y="2010797"/>
              <a:ext cx="1657940" cy="598846"/>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600" dirty="0">
                <a:solidFill>
                  <a:srgbClr val="FFFFFF"/>
                </a:solidFill>
                <a:latin typeface="Arial"/>
              </a:endParaRPr>
            </a:p>
            <a:p>
              <a:pPr algn="ctr" defTabSz="1219140">
                <a:defRPr/>
              </a:pPr>
              <a:r>
                <a:rPr lang="en-US" sz="1600" dirty="0">
                  <a:solidFill>
                    <a:srgbClr val="FFFFFF"/>
                  </a:solidFill>
                  <a:latin typeface="Arial"/>
                </a:rPr>
                <a:t>Reducing customer bills with </a:t>
              </a:r>
              <a:r>
                <a:rPr lang="en-US" sz="1600" b="1" i="1" dirty="0">
                  <a:solidFill>
                    <a:srgbClr val="FFFFFF"/>
                  </a:solidFill>
                  <a:latin typeface="Arial"/>
                </a:rPr>
                <a:t>managed charging</a:t>
              </a:r>
            </a:p>
            <a:p>
              <a:pPr algn="ctr" defTabSz="1219140">
                <a:defRPr/>
              </a:pPr>
              <a:endParaRPr lang="en-US" sz="1600" b="1" dirty="0">
                <a:solidFill>
                  <a:srgbClr val="FFFFFF"/>
                </a:solidFill>
                <a:latin typeface="Arial"/>
              </a:endParaRPr>
            </a:p>
          </p:txBody>
        </p:sp>
        <p:sp>
          <p:nvSpPr>
            <p:cNvPr id="61" name="TextBox 60">
              <a:extLst>
                <a:ext uri="{FF2B5EF4-FFF2-40B4-BE49-F238E27FC236}">
                  <a16:creationId xmlns:a16="http://schemas.microsoft.com/office/drawing/2014/main" id="{06B6F982-503A-4D25-BF4D-376BA6567471}"/>
                </a:ext>
              </a:extLst>
            </p:cNvPr>
            <p:cNvSpPr txBox="1"/>
            <p:nvPr/>
          </p:nvSpPr>
          <p:spPr>
            <a:xfrm>
              <a:off x="7008740" y="3598741"/>
              <a:ext cx="1657940" cy="1363783"/>
            </a:xfrm>
            <a:prstGeom prst="rect">
              <a:avLst/>
            </a:prstGeom>
          </p:spPr>
          <p:txBody>
            <a:bodyPr vert="horz" wrap="square" lIns="121920" tIns="60960" rIns="121920" bIns="60960" rtlCol="0" anchor="t">
              <a:noAutofit/>
            </a:bodyPr>
            <a:lstStyle/>
            <a:p>
              <a:pPr marL="152396" indent="-152396" algn="ctr" defTabSz="1219140">
                <a:lnSpc>
                  <a:spcPct val="95000"/>
                </a:lnSpc>
                <a:spcBef>
                  <a:spcPts val="1600"/>
                </a:spcBef>
                <a:buFont typeface="Arial" panose="020B0604020202020204" pitchFamily="34" charset="0"/>
                <a:buChar char="•"/>
                <a:defRPr/>
              </a:pPr>
              <a:endParaRPr lang="en-US" sz="1467" dirty="0">
                <a:solidFill>
                  <a:srgbClr val="000000">
                    <a:lumMod val="85000"/>
                    <a:lumOff val="15000"/>
                  </a:srgbClr>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2B808C27-9CDE-48B3-AEEC-C83C37BE7FCF}"/>
              </a:ext>
            </a:extLst>
          </p:cNvPr>
          <p:cNvSpPr txBox="1"/>
          <p:nvPr/>
        </p:nvSpPr>
        <p:spPr>
          <a:xfrm>
            <a:off x="4350140" y="6335567"/>
            <a:ext cx="4209544" cy="215224"/>
          </a:xfrm>
          <a:prstGeom prst="rect">
            <a:avLst/>
          </a:prstGeom>
        </p:spPr>
        <p:txBody>
          <a:bodyPr vert="horz" wrap="square" lIns="121920" tIns="60960" rIns="121920" bIns="60960" rtlCol="0" anchor="t">
            <a:noAutofit/>
          </a:bodyPr>
          <a:lstStyle/>
          <a:p>
            <a:pPr defTabSz="1219170">
              <a:lnSpc>
                <a:spcPct val="95000"/>
              </a:lnSpc>
              <a:spcBef>
                <a:spcPts val="800"/>
              </a:spcBef>
              <a:defRPr/>
            </a:pPr>
            <a:endParaRPr lang="en-US" sz="1333" dirty="0">
              <a:solidFill>
                <a:srgbClr val="000000">
                  <a:lumMod val="85000"/>
                  <a:lumOff val="15000"/>
                </a:srgbClr>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4F6AA0E5-25D9-4238-B3BD-E5D8BB4B7172}"/>
              </a:ext>
            </a:extLst>
          </p:cNvPr>
          <p:cNvPicPr>
            <a:picLocks noChangeAspect="1"/>
          </p:cNvPicPr>
          <p:nvPr/>
        </p:nvPicPr>
        <p:blipFill rotWithShape="1">
          <a:blip r:embed="rId7"/>
          <a:srcRect l="13354" t="26657" r="13012" b="29115"/>
          <a:stretch/>
        </p:blipFill>
        <p:spPr>
          <a:xfrm>
            <a:off x="1367068" y="4728675"/>
            <a:ext cx="829792" cy="554816"/>
          </a:xfrm>
          <a:prstGeom prst="rect">
            <a:avLst/>
          </a:prstGeom>
        </p:spPr>
      </p:pic>
      <p:sp>
        <p:nvSpPr>
          <p:cNvPr id="49" name="TextBox 48">
            <a:extLst>
              <a:ext uri="{FF2B5EF4-FFF2-40B4-BE49-F238E27FC236}">
                <a16:creationId xmlns:a16="http://schemas.microsoft.com/office/drawing/2014/main" id="{F953AD5F-B17D-4075-9061-91FA7A4261D9}"/>
              </a:ext>
            </a:extLst>
          </p:cNvPr>
          <p:cNvSpPr txBox="1"/>
          <p:nvPr/>
        </p:nvSpPr>
        <p:spPr>
          <a:xfrm>
            <a:off x="5702467" y="3593573"/>
            <a:ext cx="1938707" cy="646571"/>
          </a:xfrm>
          <a:prstGeom prst="rect">
            <a:avLst/>
          </a:prstGeom>
        </p:spPr>
        <p:txBody>
          <a:bodyPr vert="horz" wrap="square" lIns="121920" tIns="60960" rIns="121920" bIns="60960" rtlCol="0" anchor="t">
            <a:noAutofit/>
          </a:bodyPr>
          <a:lstStyle/>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Charging </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equipment programs</a:t>
            </a:r>
          </a:p>
        </p:txBody>
      </p:sp>
      <p:sp>
        <p:nvSpPr>
          <p:cNvPr id="50" name="TextBox 49">
            <a:extLst>
              <a:ext uri="{FF2B5EF4-FFF2-40B4-BE49-F238E27FC236}">
                <a16:creationId xmlns:a16="http://schemas.microsoft.com/office/drawing/2014/main" id="{BF4DF03F-7B9F-4BAC-A29A-8BB6E64216A5}"/>
              </a:ext>
            </a:extLst>
          </p:cNvPr>
          <p:cNvSpPr txBox="1"/>
          <p:nvPr/>
        </p:nvSpPr>
        <p:spPr>
          <a:xfrm>
            <a:off x="5743253" y="2683947"/>
            <a:ext cx="1593515" cy="543936"/>
          </a:xfrm>
          <a:prstGeom prst="rect">
            <a:avLst/>
          </a:prstGeom>
        </p:spPr>
        <p:txBody>
          <a:bodyPr vert="horz" wrap="square" lIns="121920" tIns="60960" rIns="121920" bIns="60960" rtlCol="0" anchor="t">
            <a:noAutofit/>
          </a:bodyPr>
          <a:lstStyle/>
          <a:p>
            <a:pPr defTabSz="1219140">
              <a:lnSpc>
                <a:spcPct val="95000"/>
              </a:lnSpc>
              <a:spcBef>
                <a:spcPts val="800"/>
              </a:spcBef>
              <a:defRPr/>
            </a:pPr>
            <a:r>
              <a:rPr lang="en-US" sz="1467" dirty="0">
                <a:solidFill>
                  <a:srgbClr val="000000">
                    <a:lumMod val="85000"/>
                    <a:lumOff val="15000"/>
                  </a:srgbClr>
                </a:solidFill>
                <a:latin typeface="Arial" panose="020B0604020202020204" pitchFamily="34" charset="0"/>
                <a:cs typeface="Arial" panose="020B0604020202020204" pitchFamily="34" charset="0"/>
              </a:rPr>
              <a:t>Make-ready infrastructure programs </a:t>
            </a:r>
          </a:p>
        </p:txBody>
      </p:sp>
      <p:pic>
        <p:nvPicPr>
          <p:cNvPr id="57" name="Graphic 56" descr="Branching diagram">
            <a:extLst>
              <a:ext uri="{FF2B5EF4-FFF2-40B4-BE49-F238E27FC236}">
                <a16:creationId xmlns:a16="http://schemas.microsoft.com/office/drawing/2014/main" id="{5D7F083F-8D03-4CAF-BEF1-B62006C982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854462" y="2650629"/>
            <a:ext cx="543933" cy="649433"/>
          </a:xfrm>
          <a:prstGeom prst="rect">
            <a:avLst/>
          </a:prstGeom>
        </p:spPr>
      </p:pic>
      <p:sp>
        <p:nvSpPr>
          <p:cNvPr id="65" name="TextBox 64">
            <a:extLst>
              <a:ext uri="{FF2B5EF4-FFF2-40B4-BE49-F238E27FC236}">
                <a16:creationId xmlns:a16="http://schemas.microsoft.com/office/drawing/2014/main" id="{FB9D15E5-8B4E-46D1-A0DD-2A33E717C197}"/>
              </a:ext>
            </a:extLst>
          </p:cNvPr>
          <p:cNvSpPr txBox="1"/>
          <p:nvPr/>
        </p:nvSpPr>
        <p:spPr>
          <a:xfrm>
            <a:off x="2266764" y="4745237"/>
            <a:ext cx="1938707" cy="646571"/>
          </a:xfrm>
          <a:prstGeom prst="rect">
            <a:avLst/>
          </a:prstGeom>
        </p:spPr>
        <p:txBody>
          <a:bodyPr vert="horz" wrap="square" lIns="121920" tIns="60960" rIns="121920" bIns="60960" rtlCol="0" anchor="t">
            <a:noAutofit/>
          </a:bodyPr>
          <a:lstStyle/>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Fleet customer</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assessments</a:t>
            </a:r>
          </a:p>
        </p:txBody>
      </p:sp>
      <p:pic>
        <p:nvPicPr>
          <p:cNvPr id="19" name="Graphic 18" descr="Money">
            <a:extLst>
              <a:ext uri="{FF2B5EF4-FFF2-40B4-BE49-F238E27FC236}">
                <a16:creationId xmlns:a16="http://schemas.microsoft.com/office/drawing/2014/main" id="{4681374F-88CB-432F-8127-11651D1BA3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10985" y="4690637"/>
            <a:ext cx="674868" cy="674095"/>
          </a:xfrm>
          <a:prstGeom prst="rect">
            <a:avLst/>
          </a:prstGeom>
        </p:spPr>
      </p:pic>
      <p:pic>
        <p:nvPicPr>
          <p:cNvPr id="21" name="Graphic 20" descr="House">
            <a:extLst>
              <a:ext uri="{FF2B5EF4-FFF2-40B4-BE49-F238E27FC236}">
                <a16:creationId xmlns:a16="http://schemas.microsoft.com/office/drawing/2014/main" id="{347A5911-3524-4A14-B791-0EE0737F51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6832" y="2656297"/>
            <a:ext cx="804976" cy="711971"/>
          </a:xfrm>
          <a:prstGeom prst="rect">
            <a:avLst/>
          </a:prstGeom>
        </p:spPr>
      </p:pic>
      <p:sp>
        <p:nvSpPr>
          <p:cNvPr id="28" name="Rectangle 27">
            <a:extLst>
              <a:ext uri="{FF2B5EF4-FFF2-40B4-BE49-F238E27FC236}">
                <a16:creationId xmlns:a16="http://schemas.microsoft.com/office/drawing/2014/main" id="{1CF9A1BE-C0CF-4E15-960E-F8E7D5D811F6}"/>
              </a:ext>
            </a:extLst>
          </p:cNvPr>
          <p:cNvSpPr/>
          <p:nvPr/>
        </p:nvSpPr>
        <p:spPr>
          <a:xfrm>
            <a:off x="5765300" y="4690636"/>
            <a:ext cx="1911241" cy="950260"/>
          </a:xfrm>
          <a:prstGeom prst="rect">
            <a:avLst/>
          </a:prstGeom>
        </p:spPr>
        <p:txBody>
          <a:bodyPr wrap="square">
            <a:spAutoFit/>
          </a:bodyPr>
          <a:lstStyle/>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Rebates (e.g., </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vehicle </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purchase, </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wiring)</a:t>
            </a:r>
          </a:p>
        </p:txBody>
      </p:sp>
      <p:sp>
        <p:nvSpPr>
          <p:cNvPr id="70" name="TextBox 69">
            <a:extLst>
              <a:ext uri="{FF2B5EF4-FFF2-40B4-BE49-F238E27FC236}">
                <a16:creationId xmlns:a16="http://schemas.microsoft.com/office/drawing/2014/main" id="{56D66515-DAE9-4C1B-B950-B3AD61D07605}"/>
              </a:ext>
            </a:extLst>
          </p:cNvPr>
          <p:cNvSpPr txBox="1"/>
          <p:nvPr/>
        </p:nvSpPr>
        <p:spPr>
          <a:xfrm>
            <a:off x="9414555" y="2778964"/>
            <a:ext cx="1593515" cy="543936"/>
          </a:xfrm>
          <a:prstGeom prst="rect">
            <a:avLst/>
          </a:prstGeom>
        </p:spPr>
        <p:txBody>
          <a:bodyPr vert="horz" wrap="square" lIns="121920" tIns="60960" rIns="121920" bIns="60960" rtlCol="0" anchor="t">
            <a:noAutofit/>
          </a:bodyPr>
          <a:lstStyle/>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Time-varying rates</a:t>
            </a:r>
          </a:p>
        </p:txBody>
      </p:sp>
      <p:sp>
        <p:nvSpPr>
          <p:cNvPr id="72" name="TextBox 71">
            <a:extLst>
              <a:ext uri="{FF2B5EF4-FFF2-40B4-BE49-F238E27FC236}">
                <a16:creationId xmlns:a16="http://schemas.microsoft.com/office/drawing/2014/main" id="{E2EFD5D5-A919-47C3-8608-B36946392545}"/>
              </a:ext>
            </a:extLst>
          </p:cNvPr>
          <p:cNvSpPr txBox="1"/>
          <p:nvPr/>
        </p:nvSpPr>
        <p:spPr>
          <a:xfrm>
            <a:off x="9414555" y="3667384"/>
            <a:ext cx="1593515" cy="543936"/>
          </a:xfrm>
          <a:prstGeom prst="rect">
            <a:avLst/>
          </a:prstGeom>
        </p:spPr>
        <p:txBody>
          <a:bodyPr vert="horz" wrap="square" lIns="121920" tIns="60960" rIns="121920" bIns="60960" rtlCol="0" anchor="t">
            <a:noAutofit/>
          </a:bodyPr>
          <a:lstStyle/>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Smart </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charging</a:t>
            </a:r>
          </a:p>
          <a:p>
            <a:pPr defTabSz="1219140">
              <a:lnSpc>
                <a:spcPct val="95000"/>
              </a:lnSpc>
              <a:defRPr/>
            </a:pPr>
            <a:r>
              <a:rPr lang="en-US" sz="1467" dirty="0">
                <a:solidFill>
                  <a:srgbClr val="000000">
                    <a:lumMod val="85000"/>
                    <a:lumOff val="15000"/>
                  </a:srgbClr>
                </a:solidFill>
                <a:latin typeface="Arial" panose="020B0604020202020204" pitchFamily="34" charset="0"/>
                <a:cs typeface="Arial" panose="020B0604020202020204" pitchFamily="34" charset="0"/>
              </a:rPr>
              <a:t>options</a:t>
            </a:r>
          </a:p>
        </p:txBody>
      </p:sp>
      <p:pic>
        <p:nvPicPr>
          <p:cNvPr id="74" name="Picture 3">
            <a:extLst>
              <a:ext uri="{FF2B5EF4-FFF2-40B4-BE49-F238E27FC236}">
                <a16:creationId xmlns:a16="http://schemas.microsoft.com/office/drawing/2014/main" id="{82C2CF1B-6F30-4B95-A266-E9DFABE4F9E5}"/>
              </a:ext>
            </a:extLst>
          </p:cNvPr>
          <p:cNvPicPr>
            <a:picLocks noChangeAspect="1" noChangeArrowheads="1"/>
          </p:cNvPicPr>
          <p:nvPr/>
        </p:nvPicPr>
        <p:blipFill>
          <a:blip r:embed="rId14" cstate="print">
            <a:biLevel thresh="50000"/>
            <a:extLst>
              <a:ext uri="{28A0092B-C50C-407E-A947-70E740481C1C}">
                <a14:useLocalDpi xmlns:a14="http://schemas.microsoft.com/office/drawing/2010/main" val="0"/>
              </a:ext>
            </a:extLst>
          </a:blip>
          <a:srcRect/>
          <a:stretch>
            <a:fillRect/>
          </a:stretch>
        </p:blipFill>
        <p:spPr bwMode="auto">
          <a:xfrm>
            <a:off x="8466933" y="3678754"/>
            <a:ext cx="792871" cy="73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4">
            <a:extLst>
              <a:ext uri="{FF2B5EF4-FFF2-40B4-BE49-F238E27FC236}">
                <a16:creationId xmlns:a16="http://schemas.microsoft.com/office/drawing/2014/main" id="{73D11835-D56F-4822-BDBB-5E70DEAE22F9}"/>
              </a:ext>
            </a:extLst>
          </p:cNvPr>
          <p:cNvPicPr>
            <a:picLocks noChangeAspect="1" noChangeArrowheads="1"/>
          </p:cNvPicPr>
          <p:nvPr/>
        </p:nvPicPr>
        <p:blipFill>
          <a:blip r:embed="rId15" cstate="print">
            <a:biLevel thresh="50000"/>
            <a:extLst>
              <a:ext uri="{28A0092B-C50C-407E-A947-70E740481C1C}">
                <a14:useLocalDpi xmlns:a14="http://schemas.microsoft.com/office/drawing/2010/main" val="0"/>
              </a:ext>
            </a:extLst>
          </a:blip>
          <a:srcRect/>
          <a:stretch>
            <a:fillRect/>
          </a:stretch>
        </p:blipFill>
        <p:spPr bwMode="auto">
          <a:xfrm>
            <a:off x="8630397" y="2733596"/>
            <a:ext cx="538495" cy="63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Slide Number Placeholder 3">
            <a:extLst>
              <a:ext uri="{FF2B5EF4-FFF2-40B4-BE49-F238E27FC236}">
                <a16:creationId xmlns:a16="http://schemas.microsoft.com/office/drawing/2014/main" id="{0524112A-30D9-4F00-A681-48E66D478B58}"/>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5</a:t>
            </a:fld>
            <a:endParaRPr lang="en-US" sz="930" dirty="0">
              <a:solidFill>
                <a:srgbClr val="000000">
                  <a:lumMod val="75000"/>
                  <a:lumOff val="25000"/>
                </a:srgbClr>
              </a:solidFill>
              <a:latin typeface="Arial"/>
            </a:endParaRPr>
          </a:p>
        </p:txBody>
      </p:sp>
    </p:spTree>
    <p:extLst>
      <p:ext uri="{BB962C8B-B14F-4D97-AF65-F5344CB8AC3E}">
        <p14:creationId xmlns:p14="http://schemas.microsoft.com/office/powerpoint/2010/main" val="184055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46B4A3-B57E-4A81-965E-5660A113878A}"/>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2057" name="think-cell Slide" r:id="rId4" imgW="421" imgH="423" progId="TCLayout.ActiveDocument.1">
                  <p:embed/>
                </p:oleObj>
              </mc:Choice>
              <mc:Fallback>
                <p:oleObj name="think-cell Slide" r:id="rId4" imgW="421" imgH="423" progId="TCLayout.ActiveDocument.1">
                  <p:embed/>
                  <p:pic>
                    <p:nvPicPr>
                      <p:cNvPr id="5" name="Object 4" hidden="1">
                        <a:extLst>
                          <a:ext uri="{FF2B5EF4-FFF2-40B4-BE49-F238E27FC236}">
                            <a16:creationId xmlns:a16="http://schemas.microsoft.com/office/drawing/2014/main" id="{B846B4A3-B57E-4A81-965E-5660A113878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7EFF9408-AC87-4223-AD05-3D2ECB4BDB56}"/>
              </a:ext>
            </a:extLst>
          </p:cNvPr>
          <p:cNvSpPr/>
          <p:nvPr/>
        </p:nvSpPr>
        <p:spPr>
          <a:xfrm>
            <a:off x="8018672" y="2621207"/>
            <a:ext cx="2438400" cy="3730042"/>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11" b="1" dirty="0"/>
          </a:p>
        </p:txBody>
      </p:sp>
      <p:sp>
        <p:nvSpPr>
          <p:cNvPr id="27" name="Rectangle 26">
            <a:extLst>
              <a:ext uri="{FF2B5EF4-FFF2-40B4-BE49-F238E27FC236}">
                <a16:creationId xmlns:a16="http://schemas.microsoft.com/office/drawing/2014/main" id="{DA80B563-EA46-4DF7-8E61-1433F816608A}"/>
              </a:ext>
            </a:extLst>
          </p:cNvPr>
          <p:cNvSpPr/>
          <p:nvPr/>
        </p:nvSpPr>
        <p:spPr>
          <a:xfrm>
            <a:off x="5074307" y="2621207"/>
            <a:ext cx="2438400" cy="3730042"/>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11" dirty="0"/>
          </a:p>
        </p:txBody>
      </p:sp>
      <p:sp>
        <p:nvSpPr>
          <p:cNvPr id="2" name="Rectangle 1">
            <a:extLst>
              <a:ext uri="{FF2B5EF4-FFF2-40B4-BE49-F238E27FC236}">
                <a16:creationId xmlns:a16="http://schemas.microsoft.com/office/drawing/2014/main" id="{F96AD53A-293E-4879-BD9D-83FA43F471E2}"/>
              </a:ext>
            </a:extLst>
          </p:cNvPr>
          <p:cNvSpPr/>
          <p:nvPr/>
        </p:nvSpPr>
        <p:spPr>
          <a:xfrm>
            <a:off x="2289704" y="2656140"/>
            <a:ext cx="2438400" cy="3695109"/>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11" dirty="0"/>
          </a:p>
        </p:txBody>
      </p:sp>
      <p:sp>
        <p:nvSpPr>
          <p:cNvPr id="19" name="Rectangle 18">
            <a:extLst>
              <a:ext uri="{FF2B5EF4-FFF2-40B4-BE49-F238E27FC236}">
                <a16:creationId xmlns:a16="http://schemas.microsoft.com/office/drawing/2014/main" id="{D8DF9731-5467-4E18-92C8-530DEAB0CFD1}"/>
              </a:ext>
            </a:extLst>
          </p:cNvPr>
          <p:cNvSpPr/>
          <p:nvPr/>
        </p:nvSpPr>
        <p:spPr>
          <a:xfrm>
            <a:off x="2305690" y="2365125"/>
            <a:ext cx="2417633" cy="8658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r>
              <a:rPr lang="en-US" b="1" dirty="0">
                <a:latin typeface="Arial" panose="020B0604020202020204" pitchFamily="34" charset="0"/>
                <a:cs typeface="Arial" panose="020B0604020202020204" pitchFamily="34" charset="0"/>
              </a:rPr>
              <a:t>EV Accelerate </a:t>
            </a:r>
          </a:p>
          <a:p>
            <a:pPr algn="ctr"/>
            <a:r>
              <a:rPr lang="en-US" b="1" dirty="0">
                <a:latin typeface="Arial" panose="020B0604020202020204" pitchFamily="34" charset="0"/>
                <a:cs typeface="Arial" panose="020B0604020202020204" pitchFamily="34" charset="0"/>
              </a:rPr>
              <a:t>At Home</a:t>
            </a:r>
          </a:p>
        </p:txBody>
      </p:sp>
      <p:sp>
        <p:nvSpPr>
          <p:cNvPr id="17" name="Text Placeholder 16">
            <a:extLst>
              <a:ext uri="{FF2B5EF4-FFF2-40B4-BE49-F238E27FC236}">
                <a16:creationId xmlns:a16="http://schemas.microsoft.com/office/drawing/2014/main" id="{90297A1F-0CA1-4079-9156-A7F8E9D7E4B3}"/>
              </a:ext>
            </a:extLst>
          </p:cNvPr>
          <p:cNvSpPr>
            <a:spLocks noGrp="1"/>
          </p:cNvSpPr>
          <p:nvPr>
            <p:ph type="body" sz="quarter" idx="10"/>
          </p:nvPr>
        </p:nvSpPr>
        <p:spPr>
          <a:xfrm>
            <a:off x="833947" y="298222"/>
            <a:ext cx="10606213" cy="576473"/>
          </a:xfrm>
        </p:spPr>
        <p:txBody>
          <a:bodyPr/>
          <a:lstStyle/>
          <a:p>
            <a:r>
              <a:rPr lang="en-US" sz="3000" dirty="0">
                <a:solidFill>
                  <a:schemeClr val="accent3"/>
                </a:solidFill>
                <a:ea typeface="+mj-ea"/>
                <a:cs typeface="Arial" panose="020B0604020202020204" pitchFamily="34" charset="0"/>
              </a:rPr>
              <a:t>Offerings Are Tailored to Market Segments</a:t>
            </a:r>
          </a:p>
        </p:txBody>
      </p:sp>
      <p:cxnSp>
        <p:nvCxnSpPr>
          <p:cNvPr id="10" name="Straight Connector 9">
            <a:extLst>
              <a:ext uri="{FF2B5EF4-FFF2-40B4-BE49-F238E27FC236}">
                <a16:creationId xmlns:a16="http://schemas.microsoft.com/office/drawing/2014/main" id="{4BFCF8C3-AE45-4AAB-AB2A-22585304E452}"/>
              </a:ext>
            </a:extLst>
          </p:cNvPr>
          <p:cNvCxnSpPr>
            <a:cxnSpLocks/>
          </p:cNvCxnSpPr>
          <p:nvPr/>
        </p:nvCxnSpPr>
        <p:spPr>
          <a:xfrm>
            <a:off x="2395433" y="4845707"/>
            <a:ext cx="8054115" cy="0"/>
          </a:xfrm>
          <a:prstGeom prst="line">
            <a:avLst/>
          </a:prstGeom>
          <a:ln w="3175">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A187474-BFC4-4D2C-A0DF-02F0BA912AE5}"/>
              </a:ext>
            </a:extLst>
          </p:cNvPr>
          <p:cNvSpPr txBox="1"/>
          <p:nvPr/>
        </p:nvSpPr>
        <p:spPr>
          <a:xfrm>
            <a:off x="0" y="3840740"/>
            <a:ext cx="2226253" cy="910720"/>
          </a:xfrm>
          <a:prstGeom prst="rect">
            <a:avLst/>
          </a:prstGeom>
        </p:spPr>
        <p:txBody>
          <a:bodyPr vert="horz" wrap="square" lIns="121920" tIns="60960" rIns="121920" bIns="60960" rtlCol="0" anchor="t">
            <a:noAutofit/>
          </a:bodyPr>
          <a:lstStyle/>
          <a:p>
            <a:pPr algn="r">
              <a:lnSpc>
                <a:spcPct val="95000"/>
              </a:lnSpc>
              <a:spcBef>
                <a:spcPts val="800"/>
              </a:spcBef>
            </a:pPr>
            <a:r>
              <a:rPr lang="en-US" sz="1467" b="1" dirty="0">
                <a:solidFill>
                  <a:schemeClr val="tx1">
                    <a:lumMod val="85000"/>
                    <a:lumOff val="15000"/>
                  </a:schemeClr>
                </a:solidFill>
                <a:latin typeface="Arial" panose="020B0604020202020204" pitchFamily="34" charset="0"/>
                <a:cs typeface="Arial" panose="020B0604020202020204" pitchFamily="34" charset="0"/>
              </a:rPr>
              <a:t>Customers:</a:t>
            </a:r>
          </a:p>
        </p:txBody>
      </p:sp>
      <p:sp>
        <p:nvSpPr>
          <p:cNvPr id="20" name="Rectangle 19">
            <a:extLst>
              <a:ext uri="{FF2B5EF4-FFF2-40B4-BE49-F238E27FC236}">
                <a16:creationId xmlns:a16="http://schemas.microsoft.com/office/drawing/2014/main" id="{A2C41B9E-119D-4DF3-9DD3-4D5FD2D433B1}"/>
              </a:ext>
            </a:extLst>
          </p:cNvPr>
          <p:cNvSpPr/>
          <p:nvPr/>
        </p:nvSpPr>
        <p:spPr>
          <a:xfrm>
            <a:off x="5100679" y="2356415"/>
            <a:ext cx="2370536" cy="87452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r>
              <a:rPr lang="en-US" b="1" dirty="0">
                <a:latin typeface="Arial" panose="020B0604020202020204" pitchFamily="34" charset="0"/>
                <a:cs typeface="Arial" panose="020B0604020202020204" pitchFamily="34" charset="0"/>
              </a:rPr>
              <a:t>EV Accelerate </a:t>
            </a:r>
          </a:p>
          <a:p>
            <a:pPr algn="ctr"/>
            <a:r>
              <a:rPr lang="en-US" b="1" dirty="0">
                <a:latin typeface="Arial" panose="020B0604020202020204" pitchFamily="34" charset="0"/>
                <a:cs typeface="Arial" panose="020B0604020202020204" pitchFamily="34" charset="0"/>
              </a:rPr>
              <a:t>Your Fleet</a:t>
            </a:r>
          </a:p>
        </p:txBody>
      </p:sp>
      <p:sp>
        <p:nvSpPr>
          <p:cNvPr id="21" name="Rectangle 20">
            <a:extLst>
              <a:ext uri="{FF2B5EF4-FFF2-40B4-BE49-F238E27FC236}">
                <a16:creationId xmlns:a16="http://schemas.microsoft.com/office/drawing/2014/main" id="{2809D5DE-E2D8-46F8-8885-E57808B4C885}"/>
              </a:ext>
            </a:extLst>
          </p:cNvPr>
          <p:cNvSpPr/>
          <p:nvPr/>
        </p:nvSpPr>
        <p:spPr>
          <a:xfrm>
            <a:off x="8026197" y="2400068"/>
            <a:ext cx="2430875" cy="87452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r>
              <a:rPr lang="en-US" b="1" dirty="0">
                <a:latin typeface="Arial" panose="020B0604020202020204" pitchFamily="34" charset="0"/>
                <a:cs typeface="Arial" panose="020B0604020202020204" pitchFamily="34" charset="0"/>
              </a:rPr>
              <a:t>EV Accelerate</a:t>
            </a:r>
          </a:p>
          <a:p>
            <a:pPr algn="ctr"/>
            <a:r>
              <a:rPr lang="en-US" b="1" dirty="0">
                <a:latin typeface="Arial" panose="020B0604020202020204" pitchFamily="34" charset="0"/>
                <a:cs typeface="Arial" panose="020B0604020202020204" pitchFamily="34" charset="0"/>
              </a:rPr>
              <a:t>On The Go</a:t>
            </a:r>
          </a:p>
        </p:txBody>
      </p:sp>
      <p:sp>
        <p:nvSpPr>
          <p:cNvPr id="28" name="TextBox 27">
            <a:extLst>
              <a:ext uri="{FF2B5EF4-FFF2-40B4-BE49-F238E27FC236}">
                <a16:creationId xmlns:a16="http://schemas.microsoft.com/office/drawing/2014/main" id="{6D38BB4C-3726-40C0-93A1-3A4A73FFE275}"/>
              </a:ext>
            </a:extLst>
          </p:cNvPr>
          <p:cNvSpPr txBox="1"/>
          <p:nvPr/>
        </p:nvSpPr>
        <p:spPr>
          <a:xfrm>
            <a:off x="2352787" y="3385380"/>
            <a:ext cx="2379125" cy="1416673"/>
          </a:xfrm>
          <a:prstGeom prst="rect">
            <a:avLst/>
          </a:prstGeom>
        </p:spPr>
        <p:txBody>
          <a:bodyPr vert="horz" wrap="square" lIns="121920" tIns="60960" rIns="121920" bIns="60960" rtlCol="0" anchor="t">
            <a:noAutofit/>
          </a:bodyPr>
          <a:lstStyle/>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Single-family housing</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Multi-family housing</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Income-qualified customers in both groups above</a:t>
            </a:r>
          </a:p>
          <a:p>
            <a:pPr marL="228594">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8060BBE-1ED8-4FE9-8B46-6752639D3CFC}"/>
              </a:ext>
            </a:extLst>
          </p:cNvPr>
          <p:cNvSpPr txBox="1"/>
          <p:nvPr/>
        </p:nvSpPr>
        <p:spPr>
          <a:xfrm>
            <a:off x="5095075" y="3385380"/>
            <a:ext cx="2438400" cy="910720"/>
          </a:xfrm>
          <a:prstGeom prst="rect">
            <a:avLst/>
          </a:prstGeom>
        </p:spPr>
        <p:txBody>
          <a:bodyPr vert="horz" wrap="square" lIns="121920" tIns="60960" rIns="121920" bIns="60960" rtlCol="0" anchor="t">
            <a:noAutofit/>
          </a:bodyPr>
          <a:lstStyle/>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Government (public)</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Private Business</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Covers medium- and heavy-duty </a:t>
            </a:r>
          </a:p>
          <a:p>
            <a:pPr marL="228594">
              <a:spcBef>
                <a:spcPts val="800"/>
              </a:spcBef>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a:p>
            <a:pPr marL="228594">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4EBC9CE-DFF2-4DD3-ACF0-0A0387B5A9EB}"/>
              </a:ext>
            </a:extLst>
          </p:cNvPr>
          <p:cNvSpPr txBox="1"/>
          <p:nvPr/>
        </p:nvSpPr>
        <p:spPr>
          <a:xfrm>
            <a:off x="8018673" y="3385380"/>
            <a:ext cx="2430875" cy="910720"/>
          </a:xfrm>
          <a:prstGeom prst="rect">
            <a:avLst/>
          </a:prstGeom>
        </p:spPr>
        <p:txBody>
          <a:bodyPr vert="horz" wrap="square" lIns="121920" tIns="60960" rIns="121920" bIns="60960" rtlCol="0" anchor="t">
            <a:noAutofit/>
          </a:bodyPr>
          <a:lstStyle/>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Public Charging on     Corridors</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Community Charging Hubs</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Workplace/Office</a:t>
            </a:r>
          </a:p>
          <a:p>
            <a:pPr marL="228594">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a:p>
            <a:pPr marL="228594">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601CB6BE-FA4E-4980-9197-BD20C6B5F133}"/>
              </a:ext>
            </a:extLst>
          </p:cNvPr>
          <p:cNvSpPr txBox="1"/>
          <p:nvPr/>
        </p:nvSpPr>
        <p:spPr>
          <a:xfrm>
            <a:off x="40387" y="5196836"/>
            <a:ext cx="2226253" cy="910720"/>
          </a:xfrm>
          <a:prstGeom prst="rect">
            <a:avLst/>
          </a:prstGeom>
        </p:spPr>
        <p:txBody>
          <a:bodyPr vert="horz" wrap="square" lIns="121920" tIns="60960" rIns="121920" bIns="60960" rtlCol="0" anchor="t">
            <a:noAutofit/>
          </a:bodyPr>
          <a:lstStyle/>
          <a:p>
            <a:pPr algn="r">
              <a:lnSpc>
                <a:spcPct val="95000"/>
              </a:lnSpc>
              <a:spcBef>
                <a:spcPts val="800"/>
              </a:spcBef>
            </a:pPr>
            <a:r>
              <a:rPr lang="en-US" sz="1467" b="1" dirty="0">
                <a:solidFill>
                  <a:schemeClr val="tx1">
                    <a:lumMod val="85000"/>
                    <a:lumOff val="15000"/>
                  </a:schemeClr>
                </a:solidFill>
                <a:latin typeface="Arial" panose="020B0604020202020204" pitchFamily="34" charset="0"/>
                <a:cs typeface="Arial" panose="020B0604020202020204" pitchFamily="34" charset="0"/>
              </a:rPr>
              <a:t>Additional barriers programs seek to address:</a:t>
            </a:r>
          </a:p>
        </p:txBody>
      </p:sp>
      <p:sp>
        <p:nvSpPr>
          <p:cNvPr id="32" name="TextBox 31">
            <a:extLst>
              <a:ext uri="{FF2B5EF4-FFF2-40B4-BE49-F238E27FC236}">
                <a16:creationId xmlns:a16="http://schemas.microsoft.com/office/drawing/2014/main" id="{17AC7FC4-E021-4E0D-96D2-E524687635A0}"/>
              </a:ext>
            </a:extLst>
          </p:cNvPr>
          <p:cNvSpPr txBox="1"/>
          <p:nvPr/>
        </p:nvSpPr>
        <p:spPr>
          <a:xfrm>
            <a:off x="2352787" y="5095643"/>
            <a:ext cx="2430355" cy="910720"/>
          </a:xfrm>
          <a:prstGeom prst="rect">
            <a:avLst/>
          </a:prstGeom>
        </p:spPr>
        <p:txBody>
          <a:bodyPr vert="horz" wrap="square" lIns="121920" tIns="60960" rIns="121920" bIns="60960" rtlCol="0" anchor="t">
            <a:noAutofit/>
          </a:bodyPr>
          <a:lstStyle/>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Insufficient awareness of opportunities</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Hassle factor</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Landlord-tenant issues</a:t>
            </a:r>
          </a:p>
          <a:p>
            <a:pPr marL="228594" indent="-228594">
              <a:lnSpc>
                <a:spcPct val="95000"/>
              </a:lnSpc>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B25AFB3-58CF-45D8-BE38-0EDD8605912D}"/>
              </a:ext>
            </a:extLst>
          </p:cNvPr>
          <p:cNvSpPr txBox="1"/>
          <p:nvPr/>
        </p:nvSpPr>
        <p:spPr>
          <a:xfrm>
            <a:off x="5074306" y="5095643"/>
            <a:ext cx="2459169" cy="910720"/>
          </a:xfrm>
          <a:prstGeom prst="rect">
            <a:avLst/>
          </a:prstGeom>
        </p:spPr>
        <p:txBody>
          <a:bodyPr vert="horz" wrap="square" lIns="121920" tIns="60960" rIns="121920" bIns="60960" rtlCol="0" anchor="t">
            <a:noAutofit/>
          </a:bodyPr>
          <a:lstStyle/>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Misalignment between facilities and fleet management</a:t>
            </a:r>
          </a:p>
          <a:p>
            <a:pPr marL="228594" indent="-228594">
              <a:lnSpc>
                <a:spcPct val="95000"/>
              </a:lnSpc>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a:p>
            <a:pPr marL="228594" indent="-228594">
              <a:lnSpc>
                <a:spcPct val="95000"/>
              </a:lnSpc>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4361B6E-8683-4572-8404-CAD2BAEE55C4}"/>
              </a:ext>
            </a:extLst>
          </p:cNvPr>
          <p:cNvSpPr txBox="1"/>
          <p:nvPr/>
        </p:nvSpPr>
        <p:spPr>
          <a:xfrm>
            <a:off x="8018673" y="5095643"/>
            <a:ext cx="2430875" cy="910720"/>
          </a:xfrm>
          <a:prstGeom prst="rect">
            <a:avLst/>
          </a:prstGeom>
        </p:spPr>
        <p:txBody>
          <a:bodyPr vert="horz" wrap="square" lIns="121920" tIns="60960" rIns="121920" bIns="60960" rtlCol="0" anchor="t">
            <a:noAutofit/>
          </a:bodyPr>
          <a:lstStyle/>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Lack of business case</a:t>
            </a:r>
          </a:p>
          <a:p>
            <a:pPr marL="228594" indent="-228594">
              <a:lnSpc>
                <a:spcPct val="95000"/>
              </a:lnSpc>
              <a:spcBef>
                <a:spcPts val="800"/>
              </a:spcBef>
              <a:buFont typeface="Arial" panose="020B0604020202020204" pitchFamily="34" charset="0"/>
              <a:buChar char="•"/>
            </a:pPr>
            <a:r>
              <a:rPr lang="en-US" sz="1467" dirty="0">
                <a:solidFill>
                  <a:schemeClr val="tx1">
                    <a:lumMod val="85000"/>
                    <a:lumOff val="15000"/>
                  </a:schemeClr>
                </a:solidFill>
                <a:latin typeface="Arial" panose="020B0604020202020204" pitchFamily="34" charset="0"/>
                <a:cs typeface="Arial" panose="020B0604020202020204" pitchFamily="34" charset="0"/>
              </a:rPr>
              <a:t>Gaps in network creating unmet need</a:t>
            </a:r>
          </a:p>
          <a:p>
            <a:pPr marL="228594" indent="-228594">
              <a:lnSpc>
                <a:spcPct val="95000"/>
              </a:lnSpc>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a:p>
            <a:pPr marL="228594" indent="-228594">
              <a:lnSpc>
                <a:spcPct val="95000"/>
              </a:lnSpc>
              <a:spcBef>
                <a:spcPts val="800"/>
              </a:spcBef>
              <a:buFont typeface="Arial" panose="020B0604020202020204" pitchFamily="34" charset="0"/>
              <a:buChar char="•"/>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D0FCA46-892C-4387-BE36-F8401F45A66E}"/>
              </a:ext>
            </a:extLst>
          </p:cNvPr>
          <p:cNvSpPr txBox="1"/>
          <p:nvPr/>
        </p:nvSpPr>
        <p:spPr>
          <a:xfrm>
            <a:off x="1238720" y="6464820"/>
            <a:ext cx="2226253" cy="910720"/>
          </a:xfrm>
          <a:prstGeom prst="rect">
            <a:avLst/>
          </a:prstGeom>
        </p:spPr>
        <p:txBody>
          <a:bodyPr vert="horz" wrap="square" lIns="121920" tIns="60960" rIns="121920" bIns="60960" rtlCol="0" anchor="t">
            <a:noAutofit/>
          </a:bodyPr>
          <a:lstStyle/>
          <a:p>
            <a:pPr>
              <a:lnSpc>
                <a:spcPct val="95000"/>
              </a:lnSpc>
              <a:spcBef>
                <a:spcPts val="800"/>
              </a:spcBef>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0" name="Google Shape;134;p23">
            <a:extLst>
              <a:ext uri="{FF2B5EF4-FFF2-40B4-BE49-F238E27FC236}">
                <a16:creationId xmlns:a16="http://schemas.microsoft.com/office/drawing/2014/main" id="{D4777D69-AC5B-4120-88B3-587165450EE5}"/>
              </a:ext>
            </a:extLst>
          </p:cNvPr>
          <p:cNvPicPr preferRelativeResize="0"/>
          <p:nvPr/>
        </p:nvPicPr>
        <p:blipFill rotWithShape="1">
          <a:blip r:embed="rId6">
            <a:alphaModFix/>
          </a:blip>
          <a:srcRect l="3243" t="81836" r="3747"/>
          <a:stretch/>
        </p:blipFill>
        <p:spPr>
          <a:xfrm>
            <a:off x="3423696" y="1052402"/>
            <a:ext cx="5202139" cy="1020255"/>
          </a:xfrm>
          <a:prstGeom prst="rect">
            <a:avLst/>
          </a:prstGeom>
          <a:noFill/>
          <a:ln w="9525" cap="flat" cmpd="sng">
            <a:solidFill>
              <a:srgbClr val="D9D9D9"/>
            </a:solidFill>
            <a:prstDash val="solid"/>
            <a:round/>
            <a:headEnd type="none" w="sm" len="sm"/>
            <a:tailEnd type="none" w="sm" len="sm"/>
          </a:ln>
        </p:spPr>
      </p:pic>
      <p:sp>
        <p:nvSpPr>
          <p:cNvPr id="22" name="Slide Number Placeholder 3">
            <a:extLst>
              <a:ext uri="{FF2B5EF4-FFF2-40B4-BE49-F238E27FC236}">
                <a16:creationId xmlns:a16="http://schemas.microsoft.com/office/drawing/2014/main" id="{256DDD0B-C29E-4EF9-80F0-622C6ED1F7CB}"/>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6</a:t>
            </a:fld>
            <a:endParaRPr lang="en-US" sz="930" dirty="0">
              <a:solidFill>
                <a:srgbClr val="000000">
                  <a:lumMod val="75000"/>
                  <a:lumOff val="25000"/>
                </a:srgbClr>
              </a:solidFill>
              <a:latin typeface="Arial"/>
            </a:endParaRPr>
          </a:p>
        </p:txBody>
      </p:sp>
    </p:spTree>
    <p:extLst>
      <p:ext uri="{BB962C8B-B14F-4D97-AF65-F5344CB8AC3E}">
        <p14:creationId xmlns:p14="http://schemas.microsoft.com/office/powerpoint/2010/main" val="272942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7F8FE-7D31-48FF-A5DB-F66533681269}"/>
              </a:ext>
            </a:extLst>
          </p:cNvPr>
          <p:cNvSpPr>
            <a:spLocks noGrp="1"/>
          </p:cNvSpPr>
          <p:nvPr>
            <p:ph idx="1"/>
          </p:nvPr>
        </p:nvSpPr>
        <p:spPr>
          <a:xfrm>
            <a:off x="1332412" y="3091547"/>
            <a:ext cx="9489928" cy="3689566"/>
          </a:xfrm>
        </p:spPr>
        <p:txBody>
          <a:bodyPr>
            <a:normAutofit fontScale="62500" lnSpcReduction="20000"/>
          </a:bodyPr>
          <a:lstStyle/>
          <a:p>
            <a:pPr marL="0" indent="0">
              <a:lnSpc>
                <a:spcPct val="110000"/>
              </a:lnSpc>
              <a:buNone/>
            </a:pPr>
            <a:r>
              <a:rPr lang="en-US" sz="3300" b="1" dirty="0">
                <a:latin typeface="Arial" panose="020B0604020202020204" pitchFamily="34" charset="0"/>
              </a:rPr>
              <a:t>Program Features:</a:t>
            </a:r>
          </a:p>
          <a:p>
            <a:pPr marL="457189" indent="-346066">
              <a:lnSpc>
                <a:spcPct val="150000"/>
              </a:lnSpc>
              <a:spcBef>
                <a:spcPts val="1200"/>
              </a:spcBef>
              <a:buFont typeface="+mj-lt"/>
              <a:buAutoNum type="arabicPeriod"/>
            </a:pPr>
            <a:r>
              <a:rPr lang="en-US" sz="2700" dirty="0">
                <a:latin typeface="Arial" panose="020B0604020202020204" pitchFamily="34" charset="0"/>
              </a:rPr>
              <a:t>Hassle-free installation of a Level 2 charger for more convenient and faster vehicle charging </a:t>
            </a:r>
          </a:p>
          <a:p>
            <a:pPr marL="918610" lvl="1" indent="-226478">
              <a:lnSpc>
                <a:spcPct val="150000"/>
              </a:lnSpc>
              <a:spcBef>
                <a:spcPts val="0"/>
              </a:spcBef>
            </a:pPr>
            <a:r>
              <a:rPr lang="en-US" sz="2400" dirty="0">
                <a:latin typeface="Arial" panose="020B0604020202020204" pitchFamily="34" charset="0"/>
              </a:rPr>
              <a:t>We provide the charger and electrician to install it</a:t>
            </a:r>
          </a:p>
          <a:p>
            <a:pPr marL="918610" lvl="1" indent="-226478">
              <a:lnSpc>
                <a:spcPct val="150000"/>
              </a:lnSpc>
              <a:spcBef>
                <a:spcPts val="0"/>
              </a:spcBef>
            </a:pPr>
            <a:r>
              <a:rPr lang="en-US" sz="2400" dirty="0">
                <a:latin typeface="Arial" panose="020B0604020202020204" pitchFamily="34" charset="0"/>
              </a:rPr>
              <a:t>We maintain the charger in working order</a:t>
            </a:r>
          </a:p>
          <a:p>
            <a:pPr marL="457189" indent="-346066">
              <a:lnSpc>
                <a:spcPct val="150000"/>
              </a:lnSpc>
              <a:spcBef>
                <a:spcPts val="1200"/>
              </a:spcBef>
              <a:buFont typeface="+mj-lt"/>
              <a:buAutoNum type="arabicPeriod"/>
            </a:pPr>
            <a:r>
              <a:rPr lang="en-US" sz="2700" dirty="0">
                <a:latin typeface="Arial" panose="020B0604020202020204" pitchFamily="34" charset="0"/>
              </a:rPr>
              <a:t>Lowers upfront cost for charger and install (hardwire and set-up of charger only)</a:t>
            </a:r>
          </a:p>
          <a:p>
            <a:pPr marL="918610" lvl="1" indent="-226478">
              <a:lnSpc>
                <a:spcPct val="150000"/>
              </a:lnSpc>
              <a:spcBef>
                <a:spcPts val="0"/>
              </a:spcBef>
            </a:pPr>
            <a:r>
              <a:rPr lang="en-US" sz="2100" dirty="0">
                <a:latin typeface="Arial" panose="020B0604020202020204" pitchFamily="34" charset="0"/>
              </a:rPr>
              <a:t>Include charger service on your Xcel Energy bill for a low monthly fee of $17/</a:t>
            </a:r>
            <a:r>
              <a:rPr lang="en-US" sz="2100" dirty="0" err="1">
                <a:latin typeface="Arial" panose="020B0604020202020204" pitchFamily="34" charset="0"/>
              </a:rPr>
              <a:t>mo</a:t>
            </a:r>
            <a:endParaRPr lang="en-US" sz="2100" dirty="0">
              <a:latin typeface="Arial" panose="020B0604020202020204" pitchFamily="34" charset="0"/>
            </a:endParaRPr>
          </a:p>
          <a:p>
            <a:pPr marL="457189" indent="-346066">
              <a:lnSpc>
                <a:spcPct val="150000"/>
              </a:lnSpc>
              <a:spcBef>
                <a:spcPts val="1200"/>
              </a:spcBef>
              <a:buFont typeface="+mj-lt"/>
              <a:buAutoNum type="arabicPeriod"/>
            </a:pPr>
            <a:r>
              <a:rPr lang="en-US" sz="2700" dirty="0">
                <a:latin typeface="Arial" panose="020B0604020202020204" pitchFamily="34" charset="0"/>
              </a:rPr>
              <a:t>Charge overnight for more cost savings</a:t>
            </a:r>
          </a:p>
          <a:p>
            <a:pPr marL="111123" indent="0">
              <a:lnSpc>
                <a:spcPct val="150000"/>
              </a:lnSpc>
              <a:spcBef>
                <a:spcPts val="1200"/>
              </a:spcBef>
              <a:buNone/>
            </a:pPr>
            <a:r>
              <a:rPr lang="en-US" sz="2700" dirty="0">
                <a:latin typeface="Arial" panose="020B0604020202020204" pitchFamily="34" charset="0"/>
                <a:hlinkClick r:id="rId3"/>
              </a:rPr>
              <a:t>ev.xcelenergy.com</a:t>
            </a:r>
            <a:endParaRPr lang="en-US" sz="2700" dirty="0">
              <a:latin typeface="Arial" panose="020B0604020202020204" pitchFamily="34" charset="0"/>
            </a:endParaRPr>
          </a:p>
        </p:txBody>
      </p:sp>
      <p:sp>
        <p:nvSpPr>
          <p:cNvPr id="8" name="Slide Number Placeholder 3">
            <a:extLst>
              <a:ext uri="{FF2B5EF4-FFF2-40B4-BE49-F238E27FC236}">
                <a16:creationId xmlns:a16="http://schemas.microsoft.com/office/drawing/2014/main" id="{4AD30880-312B-4346-9110-A987431E8E6C}"/>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7</a:t>
            </a:fld>
            <a:endParaRPr lang="en-US" sz="930" dirty="0">
              <a:solidFill>
                <a:srgbClr val="000000">
                  <a:lumMod val="75000"/>
                  <a:lumOff val="25000"/>
                </a:srgbClr>
              </a:solidFill>
              <a:latin typeface="Arial"/>
            </a:endParaRPr>
          </a:p>
        </p:txBody>
      </p:sp>
      <p:pic>
        <p:nvPicPr>
          <p:cNvPr id="9" name="Picture 8">
            <a:extLst>
              <a:ext uri="{FF2B5EF4-FFF2-40B4-BE49-F238E27FC236}">
                <a16:creationId xmlns:a16="http://schemas.microsoft.com/office/drawing/2014/main" id="{E8C51F71-A6D0-4531-8285-CA7278C673F8}"/>
              </a:ext>
            </a:extLst>
          </p:cNvPr>
          <p:cNvPicPr>
            <a:picLocks noChangeAspect="1"/>
          </p:cNvPicPr>
          <p:nvPr/>
        </p:nvPicPr>
        <p:blipFill>
          <a:blip r:embed="rId4"/>
          <a:stretch>
            <a:fillRect/>
          </a:stretch>
        </p:blipFill>
        <p:spPr>
          <a:xfrm>
            <a:off x="0" y="-1"/>
            <a:ext cx="12192000" cy="2856412"/>
          </a:xfrm>
          <a:prstGeom prst="rect">
            <a:avLst/>
          </a:prstGeom>
        </p:spPr>
      </p:pic>
    </p:spTree>
    <p:extLst>
      <p:ext uri="{BB962C8B-B14F-4D97-AF65-F5344CB8AC3E}">
        <p14:creationId xmlns:p14="http://schemas.microsoft.com/office/powerpoint/2010/main" val="56447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7F8FE-7D31-48FF-A5DB-F66533681269}"/>
              </a:ext>
            </a:extLst>
          </p:cNvPr>
          <p:cNvSpPr>
            <a:spLocks noGrp="1"/>
          </p:cNvSpPr>
          <p:nvPr>
            <p:ph idx="1"/>
          </p:nvPr>
        </p:nvSpPr>
        <p:spPr>
          <a:xfrm>
            <a:off x="1332412" y="3265713"/>
            <a:ext cx="9489928" cy="3497981"/>
          </a:xfrm>
        </p:spPr>
        <p:txBody>
          <a:bodyPr>
            <a:normAutofit fontScale="92500" lnSpcReduction="10000"/>
          </a:bodyPr>
          <a:lstStyle/>
          <a:p>
            <a:pPr marL="0" indent="0">
              <a:lnSpc>
                <a:spcPct val="110000"/>
              </a:lnSpc>
              <a:buNone/>
            </a:pPr>
            <a:r>
              <a:rPr lang="en-US" sz="1900" b="1" dirty="0">
                <a:latin typeface="Arial" panose="020B0604020202020204" pitchFamily="34" charset="0"/>
              </a:rPr>
              <a:t>Program Features:</a:t>
            </a:r>
          </a:p>
          <a:p>
            <a:pPr marL="457189" indent="-346066">
              <a:lnSpc>
                <a:spcPct val="150000"/>
              </a:lnSpc>
              <a:spcBef>
                <a:spcPts val="1200"/>
              </a:spcBef>
              <a:buFont typeface="+mj-lt"/>
              <a:buAutoNum type="arabicPeriod"/>
            </a:pPr>
            <a:r>
              <a:rPr lang="en-US" sz="1600" dirty="0">
                <a:latin typeface="Arial" panose="020B0604020202020204" pitchFamily="34" charset="0"/>
              </a:rPr>
              <a:t>Full, turnkey approach for consultation, design, construction, and installation of EV make-ready infrastructure and charging equipment</a:t>
            </a:r>
          </a:p>
          <a:p>
            <a:pPr marL="457189" indent="-346066">
              <a:lnSpc>
                <a:spcPct val="150000"/>
              </a:lnSpc>
              <a:spcBef>
                <a:spcPts val="1200"/>
              </a:spcBef>
              <a:buFont typeface="+mj-lt"/>
              <a:buAutoNum type="arabicPeriod"/>
            </a:pPr>
            <a:r>
              <a:rPr lang="en-US" sz="1600" dirty="0">
                <a:latin typeface="Arial" panose="020B0604020202020204" pitchFamily="34" charset="0"/>
              </a:rPr>
              <a:t>Lowers upfront costs for installing EV charging</a:t>
            </a:r>
          </a:p>
          <a:p>
            <a:pPr marL="918610" lvl="1" indent="-226478">
              <a:lnSpc>
                <a:spcPct val="150000"/>
              </a:lnSpc>
              <a:spcBef>
                <a:spcPts val="0"/>
              </a:spcBef>
            </a:pPr>
            <a:r>
              <a:rPr lang="en-US" sz="1400" dirty="0">
                <a:latin typeface="Arial" panose="020B0604020202020204" pitchFamily="34" charset="0"/>
              </a:rPr>
              <a:t>No cost for EV make-ready infrastructure (new dedicated EV meter cabinet w/ panel, conduit, etc.)</a:t>
            </a:r>
          </a:p>
          <a:p>
            <a:pPr marL="918610" lvl="1" indent="-226478">
              <a:lnSpc>
                <a:spcPct val="150000"/>
              </a:lnSpc>
              <a:spcBef>
                <a:spcPts val="0"/>
              </a:spcBef>
            </a:pPr>
            <a:r>
              <a:rPr lang="en-US" sz="1400" dirty="0">
                <a:latin typeface="Arial" panose="020B0604020202020204" pitchFamily="34" charset="0"/>
              </a:rPr>
              <a:t>Include charger costs on your Xcel Energy bill for a low monthly fee</a:t>
            </a:r>
          </a:p>
          <a:p>
            <a:pPr marL="457189" indent="-346066">
              <a:lnSpc>
                <a:spcPct val="150000"/>
              </a:lnSpc>
              <a:spcBef>
                <a:spcPts val="1200"/>
              </a:spcBef>
              <a:buFont typeface="+mj-lt"/>
              <a:buAutoNum type="arabicPeriod"/>
            </a:pPr>
            <a:r>
              <a:rPr lang="en-US" sz="1600" dirty="0">
                <a:latin typeface="Arial" panose="020B0604020202020204" pitchFamily="34" charset="0"/>
              </a:rPr>
              <a:t>Access to low-cost EV charging rates and optimization programs</a:t>
            </a:r>
          </a:p>
          <a:p>
            <a:pPr marL="111123" indent="0">
              <a:lnSpc>
                <a:spcPct val="150000"/>
              </a:lnSpc>
              <a:spcBef>
                <a:spcPts val="1200"/>
              </a:spcBef>
              <a:buNone/>
            </a:pPr>
            <a:r>
              <a:rPr lang="en-US" sz="1500" dirty="0">
                <a:latin typeface="Arial" panose="020B0604020202020204" pitchFamily="34" charset="0"/>
                <a:hlinkClick r:id="rId3"/>
              </a:rPr>
              <a:t>xcelenergy.com/</a:t>
            </a:r>
            <a:r>
              <a:rPr lang="en-US" sz="1500" dirty="0" err="1">
                <a:latin typeface="Arial" panose="020B0604020202020204" pitchFamily="34" charset="0"/>
                <a:hlinkClick r:id="rId3"/>
              </a:rPr>
              <a:t>CommercialEVs</a:t>
            </a:r>
            <a:endParaRPr lang="en-US" sz="1500" dirty="0">
              <a:latin typeface="Arial" panose="020B0604020202020204" pitchFamily="34" charset="0"/>
            </a:endParaRPr>
          </a:p>
        </p:txBody>
      </p:sp>
      <p:sp>
        <p:nvSpPr>
          <p:cNvPr id="8" name="Slide Number Placeholder 3">
            <a:extLst>
              <a:ext uri="{FF2B5EF4-FFF2-40B4-BE49-F238E27FC236}">
                <a16:creationId xmlns:a16="http://schemas.microsoft.com/office/drawing/2014/main" id="{4AD30880-312B-4346-9110-A987431E8E6C}"/>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8</a:t>
            </a:fld>
            <a:endParaRPr lang="en-US" sz="930" dirty="0">
              <a:solidFill>
                <a:srgbClr val="000000">
                  <a:lumMod val="75000"/>
                  <a:lumOff val="25000"/>
                </a:srgbClr>
              </a:solidFill>
              <a:latin typeface="Arial"/>
            </a:endParaRPr>
          </a:p>
        </p:txBody>
      </p:sp>
      <p:pic>
        <p:nvPicPr>
          <p:cNvPr id="4" name="Picture 3">
            <a:extLst>
              <a:ext uri="{FF2B5EF4-FFF2-40B4-BE49-F238E27FC236}">
                <a16:creationId xmlns:a16="http://schemas.microsoft.com/office/drawing/2014/main" id="{908F78D4-0B03-49E5-92E4-8610E9AC50FE}"/>
              </a:ext>
            </a:extLst>
          </p:cNvPr>
          <p:cNvPicPr>
            <a:picLocks noChangeAspect="1"/>
          </p:cNvPicPr>
          <p:nvPr/>
        </p:nvPicPr>
        <p:blipFill>
          <a:blip r:embed="rId4"/>
          <a:stretch>
            <a:fillRect/>
          </a:stretch>
        </p:blipFill>
        <p:spPr>
          <a:xfrm>
            <a:off x="0" y="1"/>
            <a:ext cx="12192000" cy="2998958"/>
          </a:xfrm>
          <a:prstGeom prst="rect">
            <a:avLst/>
          </a:prstGeom>
        </p:spPr>
      </p:pic>
    </p:spTree>
    <p:extLst>
      <p:ext uri="{BB962C8B-B14F-4D97-AF65-F5344CB8AC3E}">
        <p14:creationId xmlns:p14="http://schemas.microsoft.com/office/powerpoint/2010/main" val="1977401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46B4A3-B57E-4A81-965E-5660A113878A}"/>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075" name="think-cell Slide" r:id="rId4" imgW="421" imgH="423" progId="TCLayout.ActiveDocument.1">
                  <p:embed/>
                </p:oleObj>
              </mc:Choice>
              <mc:Fallback>
                <p:oleObj name="think-cell Slide" r:id="rId4" imgW="421" imgH="423" progId="TCLayout.ActiveDocument.1">
                  <p:embed/>
                  <p:pic>
                    <p:nvPicPr>
                      <p:cNvPr id="5" name="Object 4" hidden="1">
                        <a:extLst>
                          <a:ext uri="{FF2B5EF4-FFF2-40B4-BE49-F238E27FC236}">
                            <a16:creationId xmlns:a16="http://schemas.microsoft.com/office/drawing/2014/main" id="{B846B4A3-B57E-4A81-965E-5660A113878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17" name="Text Placeholder 16">
            <a:extLst>
              <a:ext uri="{FF2B5EF4-FFF2-40B4-BE49-F238E27FC236}">
                <a16:creationId xmlns:a16="http://schemas.microsoft.com/office/drawing/2014/main" id="{90297A1F-0CA1-4079-9156-A7F8E9D7E4B3}"/>
              </a:ext>
            </a:extLst>
          </p:cNvPr>
          <p:cNvSpPr>
            <a:spLocks noGrp="1"/>
          </p:cNvSpPr>
          <p:nvPr>
            <p:ph type="body" sz="quarter" idx="10"/>
          </p:nvPr>
        </p:nvSpPr>
        <p:spPr>
          <a:xfrm>
            <a:off x="833947" y="298222"/>
            <a:ext cx="10606213" cy="576473"/>
          </a:xfrm>
        </p:spPr>
        <p:txBody>
          <a:bodyPr/>
          <a:lstStyle/>
          <a:p>
            <a:r>
              <a:rPr lang="en-US" sz="3000" dirty="0">
                <a:solidFill>
                  <a:schemeClr val="accent3"/>
                </a:solidFill>
                <a:ea typeface="+mj-ea"/>
                <a:cs typeface="Arial" panose="020B0604020202020204" pitchFamily="34" charset="0"/>
              </a:rPr>
              <a:t>New Fast Charger Installed In Northwestern Wisconsin</a:t>
            </a:r>
          </a:p>
        </p:txBody>
      </p:sp>
      <p:sp>
        <p:nvSpPr>
          <p:cNvPr id="35" name="TextBox 34">
            <a:extLst>
              <a:ext uri="{FF2B5EF4-FFF2-40B4-BE49-F238E27FC236}">
                <a16:creationId xmlns:a16="http://schemas.microsoft.com/office/drawing/2014/main" id="{2D0FCA46-892C-4387-BE36-F8401F45A66E}"/>
              </a:ext>
            </a:extLst>
          </p:cNvPr>
          <p:cNvSpPr txBox="1"/>
          <p:nvPr/>
        </p:nvSpPr>
        <p:spPr>
          <a:xfrm>
            <a:off x="1238720" y="6464820"/>
            <a:ext cx="2226253" cy="910720"/>
          </a:xfrm>
          <a:prstGeom prst="rect">
            <a:avLst/>
          </a:prstGeom>
        </p:spPr>
        <p:txBody>
          <a:bodyPr vert="horz" wrap="square" lIns="121920" tIns="60960" rIns="121920" bIns="60960" rtlCol="0" anchor="t">
            <a:noAutofit/>
          </a:bodyPr>
          <a:lstStyle/>
          <a:p>
            <a:pPr>
              <a:lnSpc>
                <a:spcPct val="95000"/>
              </a:lnSpc>
              <a:spcBef>
                <a:spcPts val="800"/>
              </a:spcBef>
            </a:pPr>
            <a:endParaRPr lang="en-US" sz="1467"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Slide Number Placeholder 3">
            <a:extLst>
              <a:ext uri="{FF2B5EF4-FFF2-40B4-BE49-F238E27FC236}">
                <a16:creationId xmlns:a16="http://schemas.microsoft.com/office/drawing/2014/main" id="{256DDD0B-C29E-4EF9-80F0-622C6ED1F7CB}"/>
              </a:ext>
            </a:extLst>
          </p:cNvPr>
          <p:cNvSpPr txBox="1">
            <a:spLocks/>
          </p:cNvSpPr>
          <p:nvPr/>
        </p:nvSpPr>
        <p:spPr>
          <a:xfrm>
            <a:off x="9144000" y="6352033"/>
            <a:ext cx="2844800" cy="4868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219170"/>
            <a:fld id="{C05CC99D-27EA-4C48-ABAF-3C58F57A3769}" type="slidenum">
              <a:rPr lang="en-US" sz="930" smtClean="0">
                <a:solidFill>
                  <a:srgbClr val="000000">
                    <a:lumMod val="75000"/>
                    <a:lumOff val="25000"/>
                  </a:srgbClr>
                </a:solidFill>
                <a:latin typeface="Arial"/>
              </a:rPr>
              <a:pPr algn="r" defTabSz="1219170"/>
              <a:t>9</a:t>
            </a:fld>
            <a:endParaRPr lang="en-US" sz="930" dirty="0">
              <a:solidFill>
                <a:srgbClr val="000000">
                  <a:lumMod val="75000"/>
                  <a:lumOff val="25000"/>
                </a:srgbClr>
              </a:solidFill>
              <a:latin typeface="Arial"/>
            </a:endParaRPr>
          </a:p>
        </p:txBody>
      </p:sp>
      <p:sp>
        <p:nvSpPr>
          <p:cNvPr id="23" name="Content Placeholder 2">
            <a:extLst>
              <a:ext uri="{FF2B5EF4-FFF2-40B4-BE49-F238E27FC236}">
                <a16:creationId xmlns:a16="http://schemas.microsoft.com/office/drawing/2014/main" id="{53FAF412-F12B-40EB-8DA6-50B3C4B73DEF}"/>
              </a:ext>
            </a:extLst>
          </p:cNvPr>
          <p:cNvSpPr txBox="1">
            <a:spLocks/>
          </p:cNvSpPr>
          <p:nvPr/>
        </p:nvSpPr>
        <p:spPr>
          <a:xfrm>
            <a:off x="578632" y="1471430"/>
            <a:ext cx="6797528" cy="4880603"/>
          </a:xfrm>
          <a:prstGeom prst="rect">
            <a:avLst/>
          </a:prstGeom>
        </p:spPr>
        <p:txBody>
          <a:bodyPr>
            <a:normAutofit fontScale="40000" lnSpcReduction="20000"/>
          </a:bodyPr>
          <a:lstStyle>
            <a:lvl1pPr marL="0" indent="0" algn="l" defTabSz="914400" rtl="0" eaLnBrk="1" latinLnBrk="0" hangingPunct="1">
              <a:lnSpc>
                <a:spcPct val="90000"/>
              </a:lnSpc>
              <a:spcBef>
                <a:spcPts val="1200"/>
              </a:spcBef>
              <a:spcAft>
                <a:spcPts val="600"/>
              </a:spcAft>
              <a:buFont typeface="Georgia Pro" panose="02040502050405020303" pitchFamily="18" charset="0"/>
              <a:buChar char="​"/>
              <a:defRPr sz="22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90000"/>
              </a:lnSpc>
              <a:spcBef>
                <a:spcPts val="600"/>
              </a:spcBef>
              <a:spcAft>
                <a:spcPts val="600"/>
              </a:spcAft>
              <a:buFont typeface="Symbol" panose="05050102010706020507" pitchFamily="18" charset="2"/>
              <a:buChar char="-"/>
              <a:defRPr sz="2000" kern="1200">
                <a:solidFill>
                  <a:schemeClr val="tx1"/>
                </a:solidFill>
                <a:latin typeface="+mn-lt"/>
                <a:ea typeface="+mn-ea"/>
                <a:cs typeface="+mn-cs"/>
              </a:defRPr>
            </a:lvl3pPr>
            <a:lvl4pPr marL="457200" indent="-228600" algn="l" defTabSz="914400" rtl="0" eaLnBrk="1" latinLnBrk="0" hangingPunct="1">
              <a:lnSpc>
                <a:spcPct val="90000"/>
              </a:lnSpc>
              <a:spcBef>
                <a:spcPts val="600"/>
              </a:spcBef>
              <a:spcAft>
                <a:spcPts val="600"/>
              </a:spcAft>
              <a:buFont typeface="Symbol" panose="05050102010706020507" pitchFamily="18" charset="2"/>
              <a:buChar char="-"/>
              <a:defRPr sz="2000" kern="1200">
                <a:solidFill>
                  <a:schemeClr val="tx1"/>
                </a:solidFill>
                <a:latin typeface="+mn-lt"/>
                <a:ea typeface="+mn-ea"/>
                <a:cs typeface="+mn-cs"/>
              </a:defRPr>
            </a:lvl4pPr>
            <a:lvl5pPr marL="457200" indent="-228600" algn="l" defTabSz="914400" rtl="0" eaLnBrk="1" latinLnBrk="0" hangingPunct="1">
              <a:lnSpc>
                <a:spcPct val="90000"/>
              </a:lnSpc>
              <a:spcBef>
                <a:spcPts val="600"/>
              </a:spcBef>
              <a:spcAft>
                <a:spcPts val="600"/>
              </a:spcAft>
              <a:buFont typeface="Symbol" panose="05050102010706020507" pitchFamily="18" charset="2"/>
              <a:buChar char="-"/>
              <a:defRPr sz="2200" kern="1200">
                <a:solidFill>
                  <a:schemeClr val="tx1"/>
                </a:solidFill>
                <a:latin typeface="+mn-lt"/>
                <a:ea typeface="+mn-ea"/>
                <a:cs typeface="+mn-cs"/>
              </a:defRPr>
            </a:lvl5pPr>
            <a:lvl6pPr marL="457200" indent="-228600" algn="l" defTabSz="914400" rtl="0" eaLnBrk="1" latinLnBrk="0" hangingPunct="1">
              <a:lnSpc>
                <a:spcPct val="90000"/>
              </a:lnSpc>
              <a:spcBef>
                <a:spcPts val="600"/>
              </a:spcBef>
              <a:spcAft>
                <a:spcPts val="600"/>
              </a:spcAft>
              <a:buFont typeface="Symbol" panose="05050102010706020507" pitchFamily="18" charset="2"/>
              <a:buChar char="-"/>
              <a:defRPr sz="1400" kern="1200">
                <a:solidFill>
                  <a:schemeClr val="tx1"/>
                </a:solidFill>
                <a:latin typeface="+mn-lt"/>
                <a:ea typeface="+mn-ea"/>
                <a:cs typeface="+mn-cs"/>
              </a:defRPr>
            </a:lvl6pPr>
            <a:lvl7pPr marL="457200" indent="-228600" algn="l" defTabSz="914400" rtl="0" eaLnBrk="1" latinLnBrk="0" hangingPunct="1">
              <a:lnSpc>
                <a:spcPct val="90000"/>
              </a:lnSpc>
              <a:spcBef>
                <a:spcPts val="600"/>
              </a:spcBef>
              <a:spcAft>
                <a:spcPts val="600"/>
              </a:spcAft>
              <a:buFont typeface="Symbol" panose="05050102010706020507" pitchFamily="18" charset="2"/>
              <a:buChar char="-"/>
              <a:defRPr sz="2200" kern="1200">
                <a:solidFill>
                  <a:schemeClr val="tx1"/>
                </a:solidFill>
                <a:latin typeface="+mn-lt"/>
                <a:ea typeface="+mn-ea"/>
                <a:cs typeface="+mn-cs"/>
              </a:defRPr>
            </a:lvl7pPr>
            <a:lvl8pPr marL="457200" indent="-228600" algn="l" defTabSz="914400" rtl="0" eaLnBrk="1" latinLnBrk="0" hangingPunct="1">
              <a:lnSpc>
                <a:spcPct val="90000"/>
              </a:lnSpc>
              <a:spcBef>
                <a:spcPts val="600"/>
              </a:spcBef>
              <a:spcAft>
                <a:spcPts val="600"/>
              </a:spcAft>
              <a:buFont typeface="Symbol" panose="05050102010706020507" pitchFamily="18" charset="2"/>
              <a:buChar char="-"/>
              <a:defRPr sz="2200" kern="1200">
                <a:solidFill>
                  <a:schemeClr val="tx1"/>
                </a:solidFill>
                <a:latin typeface="+mn-lt"/>
                <a:ea typeface="+mn-ea"/>
                <a:cs typeface="+mn-cs"/>
              </a:defRPr>
            </a:lvl8pPr>
            <a:lvl9pPr marL="457200" indent="-228600" algn="l" defTabSz="914400" rtl="0" eaLnBrk="1" latinLnBrk="0" hangingPunct="1">
              <a:lnSpc>
                <a:spcPct val="90000"/>
              </a:lnSpc>
              <a:spcBef>
                <a:spcPts val="600"/>
              </a:spcBef>
              <a:spcAft>
                <a:spcPts val="600"/>
              </a:spcAft>
              <a:buFont typeface="Symbol" panose="05050102010706020507" pitchFamily="18" charset="2"/>
              <a:buChar char="-"/>
              <a:defRPr sz="1800" kern="1200">
                <a:solidFill>
                  <a:schemeClr val="tx1"/>
                </a:solidFill>
                <a:latin typeface="+mn-lt"/>
                <a:ea typeface="+mn-ea"/>
                <a:cs typeface="+mn-cs"/>
              </a:defRPr>
            </a:lvl9pPr>
          </a:lstStyle>
          <a:p>
            <a:pPr>
              <a:lnSpc>
                <a:spcPct val="110000"/>
              </a:lnSpc>
              <a:buFont typeface="Georgia Pro" panose="02040502050405020303" pitchFamily="18" charset="0"/>
              <a:buNone/>
            </a:pPr>
            <a:r>
              <a:rPr lang="en-US" sz="5100" b="1" dirty="0">
                <a:latin typeface="Arial" panose="020B0604020202020204" pitchFamily="34" charset="0"/>
              </a:rPr>
              <a:t>Partners:</a:t>
            </a:r>
          </a:p>
          <a:p>
            <a:pPr marL="457200" indent="-457200">
              <a:lnSpc>
                <a:spcPct val="110000"/>
              </a:lnSpc>
              <a:buFont typeface="Wingdings" panose="05000000000000000000" pitchFamily="2" charset="2"/>
              <a:buChar char="§"/>
            </a:pPr>
            <a:r>
              <a:rPr lang="en-US" sz="4500" dirty="0">
                <a:latin typeface="Arial" panose="020B0604020202020204" pitchFamily="34" charset="0"/>
              </a:rPr>
              <a:t>Xcel Energy</a:t>
            </a:r>
          </a:p>
          <a:p>
            <a:pPr marL="457200" indent="-457200">
              <a:lnSpc>
                <a:spcPct val="110000"/>
              </a:lnSpc>
              <a:buFont typeface="Wingdings" panose="05000000000000000000" pitchFamily="2" charset="2"/>
              <a:buChar char="§"/>
            </a:pPr>
            <a:r>
              <a:rPr lang="en-US" sz="4500" dirty="0">
                <a:latin typeface="Arial" panose="020B0604020202020204" pitchFamily="34" charset="0"/>
              </a:rPr>
              <a:t>Bay Area Rural Transit (BART)</a:t>
            </a:r>
          </a:p>
          <a:p>
            <a:pPr marL="457200" indent="-457200">
              <a:lnSpc>
                <a:spcPct val="110000"/>
              </a:lnSpc>
              <a:buFont typeface="Wingdings" panose="05000000000000000000" pitchFamily="2" charset="2"/>
              <a:buChar char="§"/>
            </a:pPr>
            <a:r>
              <a:rPr lang="en-US" sz="4500" dirty="0">
                <a:latin typeface="Arial" panose="020B0604020202020204" pitchFamily="34" charset="0"/>
              </a:rPr>
              <a:t>Bayfield County</a:t>
            </a:r>
          </a:p>
          <a:p>
            <a:pPr>
              <a:lnSpc>
                <a:spcPct val="110000"/>
              </a:lnSpc>
              <a:buNone/>
            </a:pPr>
            <a:endParaRPr lang="en-US" sz="3300" dirty="0">
              <a:latin typeface="Arial" panose="020B0604020202020204" pitchFamily="34" charset="0"/>
            </a:endParaRPr>
          </a:p>
          <a:p>
            <a:pPr>
              <a:lnSpc>
                <a:spcPct val="110000"/>
              </a:lnSpc>
              <a:buFont typeface="Georgia Pro" panose="02040502050405020303" pitchFamily="18" charset="0"/>
              <a:buNone/>
            </a:pPr>
            <a:r>
              <a:rPr lang="en-US" sz="5100" b="1" dirty="0">
                <a:latin typeface="Arial" panose="020B0604020202020204" pitchFamily="34" charset="0"/>
              </a:rPr>
              <a:t>Project Description</a:t>
            </a:r>
          </a:p>
          <a:p>
            <a:pPr marL="457200" indent="-457200">
              <a:lnSpc>
                <a:spcPct val="110000"/>
              </a:lnSpc>
              <a:buFont typeface="Wingdings" panose="05000000000000000000" pitchFamily="2" charset="2"/>
              <a:buChar char="§"/>
            </a:pPr>
            <a:r>
              <a:rPr lang="en-US" sz="4500" dirty="0">
                <a:latin typeface="Arial" panose="020B0604020202020204" pitchFamily="34" charset="0"/>
              </a:rPr>
              <a:t>Level 3 EV fast charger in Washburn</a:t>
            </a:r>
          </a:p>
          <a:p>
            <a:pPr marL="457200" indent="-457200">
              <a:lnSpc>
                <a:spcPct val="110000"/>
              </a:lnSpc>
              <a:buFont typeface="Wingdings" panose="05000000000000000000" pitchFamily="2" charset="2"/>
              <a:buChar char="§"/>
            </a:pPr>
            <a:r>
              <a:rPr lang="en-US" sz="4500" dirty="0">
                <a:latin typeface="Arial" panose="020B0604020202020204" pitchFamily="34" charset="0"/>
              </a:rPr>
              <a:t>To be used by BART to charge their all-electric buses that are scheduled to be in service later this year.</a:t>
            </a:r>
          </a:p>
          <a:p>
            <a:pPr marL="457200" indent="-457200">
              <a:lnSpc>
                <a:spcPct val="110000"/>
              </a:lnSpc>
              <a:buFont typeface="Wingdings" panose="05000000000000000000" pitchFamily="2" charset="2"/>
              <a:buChar char="§"/>
            </a:pPr>
            <a:r>
              <a:rPr lang="en-US" sz="4500" dirty="0">
                <a:latin typeface="Arial" panose="020B0604020202020204" pitchFamily="34" charset="0"/>
              </a:rPr>
              <a:t>BART worked with Bayfield County to have the charger located in a visible area that could have point-of-sale capability for public use. </a:t>
            </a:r>
          </a:p>
        </p:txBody>
      </p:sp>
      <p:pic>
        <p:nvPicPr>
          <p:cNvPr id="25" name="Picture 24" descr="A picture containing text, tree&#10;&#10;Description automatically generated">
            <a:extLst>
              <a:ext uri="{FF2B5EF4-FFF2-40B4-BE49-F238E27FC236}">
                <a16:creationId xmlns:a16="http://schemas.microsoft.com/office/drawing/2014/main" id="{D00DE109-CA84-416C-992A-466C15A2D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046448" y="1835671"/>
            <a:ext cx="5021385" cy="3766039"/>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822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26fFhmPUQHSnmh4swRM1V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URIxP0esSR2A6F0P8EK0k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q6TAOqaSfW._8tRu0xhx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5KN7OPiTe6xGMRM4vsc.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jmz.L.gISa6Q6JCHJKpT9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Xcel Energy Template">
  <a:themeElements>
    <a:clrScheme name="Custom 2">
      <a:dk1>
        <a:srgbClr val="0C0C0C"/>
      </a:dk1>
      <a:lt1>
        <a:sysClr val="window" lastClr="FFFFFF"/>
      </a:lt1>
      <a:dk2>
        <a:srgbClr val="0C0C0C"/>
      </a:dk2>
      <a:lt2>
        <a:srgbClr val="E7E6E6"/>
      </a:lt2>
      <a:accent1>
        <a:srgbClr val="0C0C0C"/>
      </a:accent1>
      <a:accent2>
        <a:srgbClr val="00A2C5"/>
      </a:accent2>
      <a:accent3>
        <a:srgbClr val="EE1B2E"/>
      </a:accent3>
      <a:accent4>
        <a:srgbClr val="004B45"/>
      </a:accent4>
      <a:accent5>
        <a:srgbClr val="F9C606"/>
      </a:accent5>
      <a:accent6>
        <a:srgbClr val="7F7F7F"/>
      </a:accent6>
      <a:hlink>
        <a:srgbClr val="EE1B2E"/>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2"/>
        </a:solidFill>
        <a:ln>
          <a:noFill/>
        </a:ln>
      </a:spPr>
      <a:bodyPr lIns="45720" rIns="45720" rtlCol="0" anchor="ctr"/>
      <a:lstStyle>
        <a:defPPr algn="ctr">
          <a:lnSpc>
            <a:spcPct val="85000"/>
          </a:lnSpc>
          <a:defRPr sz="1800" dirty="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cap="rnd">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cap="all" dirty="0" smtClean="0"/>
        </a:defPPr>
      </a:lstStyle>
    </a:txDef>
  </a:objectDefaults>
  <a:extraClrSchemeLst/>
  <a:custClrLst>
    <a:custClr name="Custom Color 1">
      <a:srgbClr val="562450"/>
    </a:custClr>
    <a:custClr name="Custom Color 2">
      <a:srgbClr val="00558B"/>
    </a:custClr>
    <a:custClr name="Custom Color 3">
      <a:srgbClr val="F58021"/>
    </a:custClr>
  </a:custClrLst>
  <a:extLst>
    <a:ext uri="{05A4C25C-085E-4340-85A3-A5531E510DB2}">
      <thm15:themeFamily xmlns:thm15="http://schemas.microsoft.com/office/thememl/2012/main" name="Xcel Energy PowerPoint Template 2020.pptx" id="{2EC45761-DFB9-451B-83C5-F641786523EC}" vid="{9DD647B2-C9AB-4BF5-B1B3-85750A4503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5F98FB8869054891F5D6A21E897401" ma:contentTypeVersion="13" ma:contentTypeDescription="Create a new document." ma:contentTypeScope="" ma:versionID="bb06e1355d5638a54e05d484927853c1">
  <xsd:schema xmlns:xsd="http://www.w3.org/2001/XMLSchema" xmlns:xs="http://www.w3.org/2001/XMLSchema" xmlns:p="http://schemas.microsoft.com/office/2006/metadata/properties" xmlns:ns2="85957321-0ac9-4a3e-8439-7e0aefa5a093" xmlns:ns3="86cd1f00-b86d-4f5e-a923-6e6274cde1cf" targetNamespace="http://schemas.microsoft.com/office/2006/metadata/properties" ma:root="true" ma:fieldsID="99432cc1bb4b112dda0e37af18bdaf05" ns2:_="" ns3:_="">
    <xsd:import namespace="85957321-0ac9-4a3e-8439-7e0aefa5a093"/>
    <xsd:import namespace="86cd1f00-b86d-4f5e-a923-6e6274cde1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957321-0ac9-4a3e-8439-7e0aefa5a0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cd1f00-b86d-4f5e-a923-6e6274cde1c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410F53-C082-480A-9419-B6B84C39FC34}">
  <ds:schemaRefs>
    <ds:schemaRef ds:uri="http://schemas.microsoft.com/sharepoint/v3/contenttype/forms"/>
  </ds:schemaRefs>
</ds:datastoreItem>
</file>

<file path=customXml/itemProps2.xml><?xml version="1.0" encoding="utf-8"?>
<ds:datastoreItem xmlns:ds="http://schemas.openxmlformats.org/officeDocument/2006/customXml" ds:itemID="{66DDFABE-ADAA-4378-A8D3-6E4CAFF5FBAF}">
  <ds:schemaRefs>
    <ds:schemaRef ds:uri="http://schemas.openxmlformats.org/package/2006/metadata/core-properties"/>
    <ds:schemaRef ds:uri="35082ab2-cacb-41e0-a710-15919c453589"/>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 ds:uri="e235ea6b-c107-43ab-9690-5f5415629e9a"/>
    <ds:schemaRef ds:uri="http://www.w3.org/XML/1998/namespace"/>
    <ds:schemaRef ds:uri="http://purl.org/dc/terms/"/>
  </ds:schemaRefs>
</ds:datastoreItem>
</file>

<file path=customXml/itemProps3.xml><?xml version="1.0" encoding="utf-8"?>
<ds:datastoreItem xmlns:ds="http://schemas.openxmlformats.org/officeDocument/2006/customXml" ds:itemID="{4E006A48-CDA6-4F72-BE86-448441F1E7CA}"/>
</file>

<file path=docProps/app.xml><?xml version="1.0" encoding="utf-8"?>
<Properties xmlns="http://schemas.openxmlformats.org/officeDocument/2006/extended-properties" xmlns:vt="http://schemas.openxmlformats.org/officeDocument/2006/docPropsVTypes">
  <TotalTime>205</TotalTime>
  <Words>1351</Words>
  <Application>Microsoft Office PowerPoint</Application>
  <PresentationFormat>Widescreen</PresentationFormat>
  <Paragraphs>167</Paragraphs>
  <Slides>10</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7" baseType="lpstr">
      <vt:lpstr>Arial</vt:lpstr>
      <vt:lpstr>Calibri</vt:lpstr>
      <vt:lpstr>Georgia Pro</vt:lpstr>
      <vt:lpstr>Symbol</vt:lpstr>
      <vt:lpstr>Wingdings</vt:lpstr>
      <vt:lpstr>Xcel Energy Template</vt:lpstr>
      <vt:lpstr>think-cell Slide</vt:lpstr>
      <vt:lpstr>Transportation Electrification Vision and Strategy</vt:lpstr>
      <vt:lpstr>PowerPoint Presentation</vt:lpstr>
      <vt:lpstr>EVs Fit Xcel Energy’s Strategic Priorities</vt:lpstr>
      <vt:lpstr>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 service programs</dc:title>
  <dc:creator>Coon, Sarah A</dc:creator>
  <cp:lastModifiedBy>Callinan, Neal</cp:lastModifiedBy>
  <cp:revision>19</cp:revision>
  <dcterms:created xsi:type="dcterms:W3CDTF">2021-04-14T15:04:52Z</dcterms:created>
  <dcterms:modified xsi:type="dcterms:W3CDTF">2021-11-15T23:16:08Z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0x0101008D5F98FB8869054891F5D6A21E897401</vt:lpwstr>
  </property>
</Properties>
</file>