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664" r:id="rId5"/>
    <p:sldMasterId id="2147483686" r:id="rId6"/>
    <p:sldMasterId id="2147483688" r:id="rId7"/>
    <p:sldMasterId id="2147483690" r:id="rId8"/>
    <p:sldMasterId id="2147483682" r:id="rId9"/>
    <p:sldMasterId id="2147483655" r:id="rId10"/>
    <p:sldMasterId id="2147483672" r:id="rId11"/>
  </p:sldMasterIdLst>
  <p:notesMasterIdLst>
    <p:notesMasterId r:id="rId28"/>
  </p:notesMasterIdLst>
  <p:handoutMasterIdLst>
    <p:handoutMasterId r:id="rId29"/>
  </p:handoutMasterIdLst>
  <p:sldIdLst>
    <p:sldId id="293" r:id="rId12"/>
    <p:sldId id="334" r:id="rId13"/>
    <p:sldId id="330" r:id="rId14"/>
    <p:sldId id="331" r:id="rId15"/>
    <p:sldId id="329" r:id="rId16"/>
    <p:sldId id="322" r:id="rId17"/>
    <p:sldId id="325" r:id="rId18"/>
    <p:sldId id="339" r:id="rId19"/>
    <p:sldId id="336" r:id="rId20"/>
    <p:sldId id="311" r:id="rId21"/>
    <p:sldId id="324" r:id="rId22"/>
    <p:sldId id="337" r:id="rId23"/>
    <p:sldId id="338" r:id="rId24"/>
    <p:sldId id="313" r:id="rId25"/>
    <p:sldId id="335" r:id="rId26"/>
    <p:sldId id="327" r:id="rId27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nsenbrenner, Lee J - DOT" initials="SLJ-D" lastIdx="5" clrIdx="0">
    <p:extLst>
      <p:ext uri="{19B8F6BF-5375-455C-9EA6-DF929625EA0E}">
        <p15:presenceInfo xmlns:p15="http://schemas.microsoft.com/office/powerpoint/2012/main" userId="S::lee.sensenbrenner@dot.wi.gov::998b6c89-e6d1-4ebe-9e11-ad5d6e6355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B1"/>
    <a:srgbClr val="00416A"/>
    <a:srgbClr val="D8B846"/>
    <a:srgbClr val="004680"/>
    <a:srgbClr val="1E384B"/>
    <a:srgbClr val="FFD966"/>
    <a:srgbClr val="802F2D"/>
    <a:srgbClr val="E6E6E6"/>
    <a:srgbClr val="004C97"/>
    <a:srgbClr val="D8B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122" autoAdjust="0"/>
  </p:normalViewPr>
  <p:slideViewPr>
    <p:cSldViewPr snapToGrid="0">
      <p:cViewPr varScale="1">
        <p:scale>
          <a:sx n="50" d="100"/>
          <a:sy n="50" d="100"/>
        </p:scale>
        <p:origin x="142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nickelbine, Mark J - DOT" userId="ad647763-a9ea-45b2-9e44-b66d9374a0e2" providerId="ADAL" clId="{F3DCF1AF-1C49-4492-A2C6-519168979A7E}"/>
    <pc:docChg chg="modSld">
      <pc:chgData name="Knickelbine, Mark J - DOT" userId="ad647763-a9ea-45b2-9e44-b66d9374a0e2" providerId="ADAL" clId="{F3DCF1AF-1C49-4492-A2C6-519168979A7E}" dt="2021-11-15T20:36:47.845" v="44" actId="6549"/>
      <pc:docMkLst>
        <pc:docMk/>
      </pc:docMkLst>
      <pc:sldChg chg="modNotesTx">
        <pc:chgData name="Knickelbine, Mark J - DOT" userId="ad647763-a9ea-45b2-9e44-b66d9374a0e2" providerId="ADAL" clId="{F3DCF1AF-1C49-4492-A2C6-519168979A7E}" dt="2021-11-15T20:34:45.252" v="0" actId="6549"/>
        <pc:sldMkLst>
          <pc:docMk/>
          <pc:sldMk cId="3089869606" sldId="293"/>
        </pc:sldMkLst>
      </pc:sldChg>
      <pc:sldChg chg="modNotesTx">
        <pc:chgData name="Knickelbine, Mark J - DOT" userId="ad647763-a9ea-45b2-9e44-b66d9374a0e2" providerId="ADAL" clId="{F3DCF1AF-1C49-4492-A2C6-519168979A7E}" dt="2021-11-15T20:35:32.543" v="9" actId="6549"/>
        <pc:sldMkLst>
          <pc:docMk/>
          <pc:sldMk cId="3713291196" sldId="311"/>
        </pc:sldMkLst>
      </pc:sldChg>
      <pc:sldChg chg="modNotesTx">
        <pc:chgData name="Knickelbine, Mark J - DOT" userId="ad647763-a9ea-45b2-9e44-b66d9374a0e2" providerId="ADAL" clId="{F3DCF1AF-1C49-4492-A2C6-519168979A7E}" dt="2021-11-15T20:36:33.532" v="42" actId="6549"/>
        <pc:sldMkLst>
          <pc:docMk/>
          <pc:sldMk cId="3528722823" sldId="313"/>
        </pc:sldMkLst>
      </pc:sldChg>
      <pc:sldChg chg="modNotesTx">
        <pc:chgData name="Knickelbine, Mark J - DOT" userId="ad647763-a9ea-45b2-9e44-b66d9374a0e2" providerId="ADAL" clId="{F3DCF1AF-1C49-4492-A2C6-519168979A7E}" dt="2021-11-15T20:35:09.660" v="5" actId="6549"/>
        <pc:sldMkLst>
          <pc:docMk/>
          <pc:sldMk cId="851075467" sldId="322"/>
        </pc:sldMkLst>
      </pc:sldChg>
      <pc:sldChg chg="modNotesTx">
        <pc:chgData name="Knickelbine, Mark J - DOT" userId="ad647763-a9ea-45b2-9e44-b66d9374a0e2" providerId="ADAL" clId="{F3DCF1AF-1C49-4492-A2C6-519168979A7E}" dt="2021-11-15T20:35:16.453" v="6" actId="6549"/>
        <pc:sldMkLst>
          <pc:docMk/>
          <pc:sldMk cId="325057788" sldId="325"/>
        </pc:sldMkLst>
      </pc:sldChg>
      <pc:sldChg chg="modNotesTx">
        <pc:chgData name="Knickelbine, Mark J - DOT" userId="ad647763-a9ea-45b2-9e44-b66d9374a0e2" providerId="ADAL" clId="{F3DCF1AF-1C49-4492-A2C6-519168979A7E}" dt="2021-11-15T20:36:47.845" v="44" actId="6549"/>
        <pc:sldMkLst>
          <pc:docMk/>
          <pc:sldMk cId="792970827" sldId="327"/>
        </pc:sldMkLst>
      </pc:sldChg>
      <pc:sldChg chg="modNotesTx">
        <pc:chgData name="Knickelbine, Mark J - DOT" userId="ad647763-a9ea-45b2-9e44-b66d9374a0e2" providerId="ADAL" clId="{F3DCF1AF-1C49-4492-A2C6-519168979A7E}" dt="2021-11-15T20:35:06.268" v="4" actId="6549"/>
        <pc:sldMkLst>
          <pc:docMk/>
          <pc:sldMk cId="1322966385" sldId="329"/>
        </pc:sldMkLst>
      </pc:sldChg>
      <pc:sldChg chg="modNotesTx">
        <pc:chgData name="Knickelbine, Mark J - DOT" userId="ad647763-a9ea-45b2-9e44-b66d9374a0e2" providerId="ADAL" clId="{F3DCF1AF-1C49-4492-A2C6-519168979A7E}" dt="2021-11-15T20:34:57.763" v="2" actId="6549"/>
        <pc:sldMkLst>
          <pc:docMk/>
          <pc:sldMk cId="4164773230" sldId="330"/>
        </pc:sldMkLst>
      </pc:sldChg>
      <pc:sldChg chg="modNotesTx">
        <pc:chgData name="Knickelbine, Mark J - DOT" userId="ad647763-a9ea-45b2-9e44-b66d9374a0e2" providerId="ADAL" clId="{F3DCF1AF-1C49-4492-A2C6-519168979A7E}" dt="2021-11-15T20:35:01.156" v="3" actId="6549"/>
        <pc:sldMkLst>
          <pc:docMk/>
          <pc:sldMk cId="3011739127" sldId="331"/>
        </pc:sldMkLst>
      </pc:sldChg>
      <pc:sldChg chg="modNotesTx">
        <pc:chgData name="Knickelbine, Mark J - DOT" userId="ad647763-a9ea-45b2-9e44-b66d9374a0e2" providerId="ADAL" clId="{F3DCF1AF-1C49-4492-A2C6-519168979A7E}" dt="2021-11-15T20:34:53.969" v="1" actId="6549"/>
        <pc:sldMkLst>
          <pc:docMk/>
          <pc:sldMk cId="3924457430" sldId="334"/>
        </pc:sldMkLst>
      </pc:sldChg>
      <pc:sldChg chg="modNotesTx">
        <pc:chgData name="Knickelbine, Mark J - DOT" userId="ad647763-a9ea-45b2-9e44-b66d9374a0e2" providerId="ADAL" clId="{F3DCF1AF-1C49-4492-A2C6-519168979A7E}" dt="2021-11-15T20:36:41.108" v="43" actId="6549"/>
        <pc:sldMkLst>
          <pc:docMk/>
          <pc:sldMk cId="102227575" sldId="335"/>
        </pc:sldMkLst>
      </pc:sldChg>
      <pc:sldChg chg="modSp mod modNotesTx">
        <pc:chgData name="Knickelbine, Mark J - DOT" userId="ad647763-a9ea-45b2-9e44-b66d9374a0e2" providerId="ADAL" clId="{F3DCF1AF-1C49-4492-A2C6-519168979A7E}" dt="2021-11-15T20:35:58.024" v="39" actId="20577"/>
        <pc:sldMkLst>
          <pc:docMk/>
          <pc:sldMk cId="1417326396" sldId="336"/>
        </pc:sldMkLst>
        <pc:spChg chg="mod">
          <ac:chgData name="Knickelbine, Mark J - DOT" userId="ad647763-a9ea-45b2-9e44-b66d9374a0e2" providerId="ADAL" clId="{F3DCF1AF-1C49-4492-A2C6-519168979A7E}" dt="2021-11-15T20:35:58.024" v="39" actId="20577"/>
          <ac:spMkLst>
            <pc:docMk/>
            <pc:sldMk cId="1417326396" sldId="336"/>
            <ac:spMk id="3" creationId="{00000000-0000-0000-0000-000000000000}"/>
          </ac:spMkLst>
        </pc:spChg>
      </pc:sldChg>
      <pc:sldChg chg="modNotesTx">
        <pc:chgData name="Knickelbine, Mark J - DOT" userId="ad647763-a9ea-45b2-9e44-b66d9374a0e2" providerId="ADAL" clId="{F3DCF1AF-1C49-4492-A2C6-519168979A7E}" dt="2021-11-15T20:36:20.320" v="40" actId="6549"/>
        <pc:sldMkLst>
          <pc:docMk/>
          <pc:sldMk cId="2566033520" sldId="337"/>
        </pc:sldMkLst>
      </pc:sldChg>
      <pc:sldChg chg="modNotesTx">
        <pc:chgData name="Knickelbine, Mark J - DOT" userId="ad647763-a9ea-45b2-9e44-b66d9374a0e2" providerId="ADAL" clId="{F3DCF1AF-1C49-4492-A2C6-519168979A7E}" dt="2021-11-15T20:36:28.039" v="41" actId="6549"/>
        <pc:sldMkLst>
          <pc:docMk/>
          <pc:sldMk cId="732543437" sldId="338"/>
        </pc:sldMkLst>
      </pc:sldChg>
      <pc:sldChg chg="modNotesTx">
        <pc:chgData name="Knickelbine, Mark J - DOT" userId="ad647763-a9ea-45b2-9e44-b66d9374a0e2" providerId="ADAL" clId="{F3DCF1AF-1C49-4492-A2C6-519168979A7E}" dt="2021-11-15T20:35:21.107" v="7" actId="6549"/>
        <pc:sldMkLst>
          <pc:docMk/>
          <pc:sldMk cId="1308176766" sldId="339"/>
        </pc:sldMkLst>
      </pc:sldChg>
    </pc:docChg>
  </pc:docChgLst>
  <pc:docChgLst>
    <pc:chgData name="Debby Jackson" userId="786ef32d-bac1-414a-8350-9b15e88efe81" providerId="ADAL" clId="{4FAB0035-69C6-4C33-B55F-A984002966AB}"/>
    <pc:docChg chg="modSld">
      <pc:chgData name="Debby Jackson" userId="786ef32d-bac1-414a-8350-9b15e88efe81" providerId="ADAL" clId="{4FAB0035-69C6-4C33-B55F-A984002966AB}" dt="2021-11-24T14:06:05.602" v="27" actId="20577"/>
      <pc:docMkLst>
        <pc:docMk/>
      </pc:docMkLst>
      <pc:sldChg chg="modSp mod">
        <pc:chgData name="Debby Jackson" userId="786ef32d-bac1-414a-8350-9b15e88efe81" providerId="ADAL" clId="{4FAB0035-69C6-4C33-B55F-A984002966AB}" dt="2021-11-24T14:06:05.602" v="27" actId="20577"/>
        <pc:sldMkLst>
          <pc:docMk/>
          <pc:sldMk cId="2566033520" sldId="337"/>
        </pc:sldMkLst>
        <pc:spChg chg="mod">
          <ac:chgData name="Debby Jackson" userId="786ef32d-bac1-414a-8350-9b15e88efe81" providerId="ADAL" clId="{4FAB0035-69C6-4C33-B55F-A984002966AB}" dt="2021-11-24T14:06:05.602" v="27" actId="20577"/>
          <ac:spMkLst>
            <pc:docMk/>
            <pc:sldMk cId="2566033520" sldId="337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57F26A6-6478-434A-8130-8B46218BE89F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 dirty="0"/>
              <a:t>Wisconsin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F4D8AD4-E8FC-485C-BDDB-1134A2B67D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27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184054B-77F8-42CB-99ED-993D29461DD2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 dirty="0"/>
              <a:t>Wisconsin 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75C5B2A-C6C1-46CD-8323-5F37F4106C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704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9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07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76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75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02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21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43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14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5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7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3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19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0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35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logos and multiple lin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17704C9-2248-40AD-8B76-4C21771460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5296"/>
            <a:ext cx="10972800" cy="23258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800"/>
              </a:lnSpc>
              <a:spcBef>
                <a:spcPts val="0"/>
              </a:spcBef>
              <a:buNone/>
              <a:defRPr sz="5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Presentation title line 1</a:t>
            </a:r>
            <a:br>
              <a:rPr lang="en-US"/>
            </a:br>
            <a:r>
              <a:rPr lang="en-US"/>
              <a:t>Line 2 optional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7155724-E905-445E-AC3A-818472EA3C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354708"/>
            <a:ext cx="10972800" cy="176204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9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Name of conference or event</a:t>
            </a:r>
            <a:br>
              <a:rPr lang="en-US"/>
            </a:br>
            <a:r>
              <a:rPr lang="en-US"/>
              <a:t>Location, City, State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A0048D5-6AFE-4260-8627-CDED70F438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48668"/>
            <a:ext cx="10972800" cy="661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0" dirty="0">
                <a:solidFill>
                  <a:srgbClr val="FFD96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Title of presenter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4D34EF8-7796-4C9C-B15B-CCB1C63239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022831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700" b="1" dirty="0">
                <a:solidFill>
                  <a:srgbClr val="FFD96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6B2D8AE-8AD5-42F4-B90C-94190CD83F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276416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500" b="1" dirty="0">
                <a:solidFill>
                  <a:srgbClr val="FFD96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DEBFB67-53D0-49D1-9AA3-20F0462282D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8021" y="5261311"/>
            <a:ext cx="1371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WisDOT Logo here</a:t>
            </a:r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6DC4AE82-0302-431F-A0ED-13D1C791795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71672" y="5261311"/>
            <a:ext cx="1371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Logo 2 here</a:t>
            </a:r>
          </a:p>
        </p:txBody>
      </p:sp>
    </p:spTree>
    <p:extLst>
      <p:ext uri="{BB962C8B-B14F-4D97-AF65-F5344CB8AC3E}">
        <p14:creationId xmlns:p14="http://schemas.microsoft.com/office/powerpoint/2010/main" val="277308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Example: subhead and bullets</a:t>
            </a:r>
            <a:br>
              <a:rPr lang="en-US"/>
            </a:br>
            <a:r>
              <a:rPr lang="en-US"/>
              <a:t>Click here to edit headline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here to edit subhead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0"/>
            <a:ext cx="10972800" cy="2991775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220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here to edit bullet 1</a:t>
            </a:r>
          </a:p>
          <a:p>
            <a:pPr lvl="1"/>
            <a:r>
              <a:rPr lang="en-US"/>
              <a:t>Click here to edit bullet 2</a:t>
            </a:r>
          </a:p>
          <a:p>
            <a:pPr lvl="2"/>
            <a:r>
              <a:rPr lang="en-US"/>
              <a:t>Click here to edit bullet 3</a:t>
            </a:r>
          </a:p>
          <a:p>
            <a:pPr lvl="3"/>
            <a:r>
              <a:rPr lang="en-US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303585178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Example: subhead and paragraph</a:t>
            </a:r>
            <a:br>
              <a:rPr lang="en-US"/>
            </a:br>
            <a:r>
              <a:rPr lang="en-US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1"/>
            <a:ext cx="10972800" cy="3055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61343205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35419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38807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4927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dot logo and titl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E22464-4249-47EE-8C46-E5FB0B52F4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4284621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6500"/>
              </a:lnSpc>
              <a:defRPr sz="6300" b="1" baseline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ts val="6200"/>
              </a:lnSpc>
            </a:pPr>
            <a:r>
              <a:rPr lang="en-US"/>
              <a:t>Presentation title line 1</a:t>
            </a:r>
            <a:br>
              <a:rPr lang="en-US"/>
            </a:br>
            <a:r>
              <a:rPr lang="en-US"/>
              <a:t>Line 2 optional</a:t>
            </a:r>
          </a:p>
        </p:txBody>
      </p:sp>
    </p:spTree>
    <p:extLst>
      <p:ext uri="{BB962C8B-B14F-4D97-AF65-F5344CB8AC3E}">
        <p14:creationId xmlns:p14="http://schemas.microsoft.com/office/powerpoint/2010/main" val="391746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dot logo with multiple line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B5A80C0-2936-4233-A672-2BB6377C0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130359"/>
            <a:ext cx="10972800" cy="23258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800"/>
              </a:lnSpc>
              <a:spcBef>
                <a:spcPts val="0"/>
              </a:spcBef>
              <a:buNone/>
              <a:defRPr sz="5800" b="1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Presentation title line 1</a:t>
            </a:r>
            <a:br>
              <a:rPr lang="en-US"/>
            </a:br>
            <a:r>
              <a:rPr lang="en-US"/>
              <a:t>Line 2 optional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66BE8CF-B468-4EF8-860F-7D4ACD853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901403"/>
            <a:ext cx="10972800" cy="176204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900" b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Name of conference or event</a:t>
            </a:r>
            <a:br>
              <a:rPr lang="en-US"/>
            </a:br>
            <a:r>
              <a:rPr lang="en-US"/>
              <a:t>Location, City, State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5359CCF-BDFE-4AA7-B8BB-1EB162C39C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153731"/>
            <a:ext cx="10972800" cy="661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0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Title of presenter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8BD4242-B30B-4DB6-A404-D48B80B58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618166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700" b="1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3EAC5F1-D1DF-4F46-97A9-85313AA11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793927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500" b="1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178429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logos and titl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7110A8B-7108-4A0C-8CC1-6278CCCCAB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3962" y="736979"/>
            <a:ext cx="9797823" cy="2398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6300"/>
              </a:lnSpc>
              <a:spcBef>
                <a:spcPts val="0"/>
              </a:spcBef>
              <a:buNone/>
              <a:defRPr sz="6300" b="1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Presentation title line 1</a:t>
            </a:r>
            <a:br>
              <a:rPr lang="en-US"/>
            </a:br>
            <a:r>
              <a:rPr lang="en-US"/>
              <a:t>Line 2 optional</a:t>
            </a:r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32D95146-FFF7-4DF0-B690-C64B5707C4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60325" y="3428999"/>
            <a:ext cx="22860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Double click to insert WisDOT Logo here</a:t>
            </a:r>
          </a:p>
        </p:txBody>
      </p:sp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A73017B4-5D4C-4EEB-ACC3-9EA2965B7E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78104" y="3429001"/>
            <a:ext cx="22860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Double click to insert Logo 2 here</a:t>
            </a:r>
          </a:p>
        </p:txBody>
      </p:sp>
    </p:spTree>
    <p:extLst>
      <p:ext uri="{BB962C8B-B14F-4D97-AF65-F5344CB8AC3E}">
        <p14:creationId xmlns:p14="http://schemas.microsoft.com/office/powerpoint/2010/main" val="72947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logos with multiple line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DC6563F-0BC4-4AE4-BBC7-8196010DCF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5296"/>
            <a:ext cx="10972800" cy="23258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800"/>
              </a:lnSpc>
              <a:spcBef>
                <a:spcPts val="0"/>
              </a:spcBef>
              <a:buNone/>
              <a:defRPr sz="5800" b="1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Presentation title line 1</a:t>
            </a:r>
            <a:br>
              <a:rPr lang="en-US"/>
            </a:br>
            <a:r>
              <a:rPr lang="en-US"/>
              <a:t>Line 2 optional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424E048F-47F0-4494-B13A-01D097EF78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354708"/>
            <a:ext cx="10972800" cy="176204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900" b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Name of conference or event</a:t>
            </a:r>
            <a:br>
              <a:rPr lang="en-US"/>
            </a:br>
            <a:r>
              <a:rPr lang="en-US"/>
              <a:t>Location, City, State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11F70289-AF48-4465-B230-1DFEBB651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48668"/>
            <a:ext cx="10972800" cy="661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0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Title of presenter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F768F66-6E09-42B6-A911-437D5C39C0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276416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500" b="1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6FEAFA72-CAD3-4587-A7A7-A80189E7B4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022831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700" b="1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C07CA59B-9353-45E9-A39A-295CBC8254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8021" y="5081200"/>
            <a:ext cx="1371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WisDOT Logo here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E3DF7654-DDF7-4EE9-BE10-F938037531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71672" y="5081200"/>
            <a:ext cx="1371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Logo 2 here</a:t>
            </a:r>
          </a:p>
        </p:txBody>
      </p:sp>
    </p:spTree>
    <p:extLst>
      <p:ext uri="{BB962C8B-B14F-4D97-AF65-F5344CB8AC3E}">
        <p14:creationId xmlns:p14="http://schemas.microsoft.com/office/powerpoint/2010/main" val="418723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Example: picture and bullets</a:t>
            </a:r>
            <a:br>
              <a:rPr lang="en-US"/>
            </a:br>
            <a:r>
              <a:rPr lang="en-US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59" y="2743200"/>
            <a:ext cx="5427299" cy="308055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20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here to edit bullet 1</a:t>
            </a:r>
          </a:p>
          <a:p>
            <a:pPr lvl="1"/>
            <a:r>
              <a:rPr lang="en-US"/>
              <a:t>Click here to edit bullet 2</a:t>
            </a:r>
          </a:p>
          <a:p>
            <a:pPr lvl="2"/>
            <a:r>
              <a:rPr lang="en-US"/>
              <a:t>Click here to edit bullet 3</a:t>
            </a:r>
          </a:p>
          <a:p>
            <a:pPr lvl="3"/>
            <a:r>
              <a:rPr lang="en-US"/>
              <a:t>Click here to edit bullet 4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329264" y="2743200"/>
            <a:ext cx="5237896" cy="3080551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34565257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Example: bullets only</a:t>
            </a:r>
            <a:br>
              <a:rPr lang="en-US"/>
            </a:br>
            <a:r>
              <a:rPr lang="en-US"/>
              <a:t>Click here to edit headline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4360" y="2286000"/>
            <a:ext cx="10972800" cy="34933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220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here to edit bullet 1</a:t>
            </a:r>
          </a:p>
          <a:p>
            <a:pPr lvl="1"/>
            <a:r>
              <a:rPr lang="en-US"/>
              <a:t>Click here to edit bullet 2</a:t>
            </a:r>
          </a:p>
          <a:p>
            <a:pPr lvl="2"/>
            <a:r>
              <a:rPr lang="en-US"/>
              <a:t>Click here to edit bullet 3</a:t>
            </a:r>
          </a:p>
          <a:p>
            <a:pPr lvl="3"/>
            <a:r>
              <a:rPr lang="en-US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45712549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Example: picture or graph only</a:t>
            </a:r>
            <a:br>
              <a:rPr lang="en-US"/>
            </a:br>
            <a:r>
              <a:rPr lang="en-US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here to edit subhead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" y="2743200"/>
            <a:ext cx="10972800" cy="3187083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6085521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7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1E55E5-42DA-4CD3-B807-BB79F70BBB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2563" cy="6890273"/>
          </a:xfrm>
          <a:prstGeom prst="rect">
            <a:avLst/>
          </a:prstGeom>
        </p:spPr>
      </p:pic>
      <p:sp>
        <p:nvSpPr>
          <p:cNvPr id="3" name="bottom-blue-band">
            <a:extLst>
              <a:ext uri="{FF2B5EF4-FFF2-40B4-BE49-F238E27FC236}">
                <a16:creationId xmlns:a16="http://schemas.microsoft.com/office/drawing/2014/main" id="{3FD157BE-396F-4442-A841-88226B27E6D7}"/>
              </a:ext>
            </a:extLst>
          </p:cNvPr>
          <p:cNvSpPr/>
          <p:nvPr userDrawn="1"/>
        </p:nvSpPr>
        <p:spPr>
          <a:xfrm>
            <a:off x="-1" y="-1"/>
            <a:ext cx="12252560" cy="6890273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8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tom-blue-band">
            <a:extLst>
              <a:ext uri="{FF2B5EF4-FFF2-40B4-BE49-F238E27FC236}">
                <a16:creationId xmlns:a16="http://schemas.microsoft.com/office/drawing/2014/main" id="{832469CB-5E78-4509-A575-3C6C8E0887F5}"/>
              </a:ext>
            </a:extLst>
          </p:cNvPr>
          <p:cNvSpPr/>
          <p:nvPr userDrawn="1"/>
        </p:nvSpPr>
        <p:spPr>
          <a:xfrm>
            <a:off x="-1" y="-1"/>
            <a:ext cx="12252560" cy="6890273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6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slow"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tom-gray-band">
            <a:extLst>
              <a:ext uri="{FF2B5EF4-FFF2-40B4-BE49-F238E27FC236}">
                <a16:creationId xmlns:a16="http://schemas.microsoft.com/office/drawing/2014/main" id="{90960825-3252-43F0-A755-670ABD161C1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9144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739E91-6C5E-48DE-B11E-A3403681A5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718073"/>
            <a:ext cx="3200400" cy="32004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564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ttom-gray-band">
            <a:extLst>
              <a:ext uri="{FF2B5EF4-FFF2-40B4-BE49-F238E27FC236}">
                <a16:creationId xmlns:a16="http://schemas.microsoft.com/office/drawing/2014/main" id="{792AF2F4-EB2A-4703-9255-84109C7FEFB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1024B5-58D6-4BAB-827C-0BBE167D74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03521"/>
            <a:ext cx="1600200" cy="16002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7749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ttom-gray-band">
            <a:extLst>
              <a:ext uri="{FF2B5EF4-FFF2-40B4-BE49-F238E27FC236}">
                <a16:creationId xmlns:a16="http://schemas.microsoft.com/office/drawing/2014/main" id="{2A9F5B3C-B025-418C-A3E7-6F635E97671E}"/>
              </a:ext>
            </a:extLst>
          </p:cNvPr>
          <p:cNvSpPr>
            <a:spLocks noChangeAspect="1"/>
          </p:cNvSpPr>
          <p:nvPr userDrawn="1"/>
        </p:nvSpPr>
        <p:spPr>
          <a:xfrm>
            <a:off x="-8878" y="-9939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558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ottom-gray-band">
            <a:extLst>
              <a:ext uri="{FF2B5EF4-FFF2-40B4-BE49-F238E27FC236}">
                <a16:creationId xmlns:a16="http://schemas.microsoft.com/office/drawing/2014/main" id="{D51A15C8-6024-4F01-A045-F8F892FB4E2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9940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376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ottom-gray-band">
            <a:extLst>
              <a:ext uri="{FF2B5EF4-FFF2-40B4-BE49-F238E27FC236}">
                <a16:creationId xmlns:a16="http://schemas.microsoft.com/office/drawing/2014/main" id="{91F5F483-CA5D-4C55-A53A-FA2A6E9F715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9144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bottom-gray-band">
            <a:extLst>
              <a:ext uri="{FF2B5EF4-FFF2-40B4-BE49-F238E27FC236}">
                <a16:creationId xmlns:a16="http://schemas.microsoft.com/office/drawing/2014/main" id="{28703C23-698D-4A63-AC95-A55044E9E48B}"/>
              </a:ext>
            </a:extLst>
          </p:cNvPr>
          <p:cNvSpPr/>
          <p:nvPr userDrawn="1"/>
        </p:nvSpPr>
        <p:spPr>
          <a:xfrm>
            <a:off x="-8878" y="6083629"/>
            <a:ext cx="12200878" cy="777240"/>
          </a:xfrm>
          <a:prstGeom prst="rect">
            <a:avLst/>
          </a:prstGeom>
          <a:solidFill>
            <a:srgbClr val="7B7B7B">
              <a:alpha val="2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red-blue-dot-logo">
            <a:extLst>
              <a:ext uri="{FF2B5EF4-FFF2-40B4-BE49-F238E27FC236}">
                <a16:creationId xmlns:a16="http://schemas.microsoft.com/office/drawing/2014/main" id="{44F0CF3F-708A-4352-9917-BB12635CCAC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63238"/>
            <a:ext cx="621792" cy="621792"/>
          </a:xfrm>
          <a:prstGeom prst="rect">
            <a:avLst/>
          </a:prstGeom>
          <a:effectLst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8AE4FA9-BDC3-44E1-9274-AF8E81703EB3}"/>
              </a:ext>
            </a:extLst>
          </p:cNvPr>
          <p:cNvGrpSpPr/>
          <p:nvPr userDrawn="1"/>
        </p:nvGrpSpPr>
        <p:grpSpPr>
          <a:xfrm>
            <a:off x="1143000" y="6308269"/>
            <a:ext cx="4722902" cy="396708"/>
            <a:chOff x="310896" y="6308269"/>
            <a:chExt cx="4722902" cy="396708"/>
          </a:xfrm>
        </p:grpSpPr>
        <p:pic>
          <p:nvPicPr>
            <p:cNvPr id="9" name="ship">
              <a:extLst>
                <a:ext uri="{FF2B5EF4-FFF2-40B4-BE49-F238E27FC236}">
                  <a16:creationId xmlns:a16="http://schemas.microsoft.com/office/drawing/2014/main" id="{1A5C3283-931A-4876-8388-2ADB26596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864" y="6339218"/>
              <a:ext cx="741092" cy="365759"/>
            </a:xfrm>
            <a:prstGeom prst="rect">
              <a:avLst/>
            </a:prstGeom>
            <a:noFill/>
          </p:spPr>
        </p:pic>
        <p:pic>
          <p:nvPicPr>
            <p:cNvPr id="10" name="car">
              <a:extLst>
                <a:ext uri="{FF2B5EF4-FFF2-40B4-BE49-F238E27FC236}">
                  <a16:creationId xmlns:a16="http://schemas.microsoft.com/office/drawing/2014/main" id="{7DA00706-A050-4BF5-9107-6066A89C3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3574" y="6387992"/>
              <a:ext cx="420340" cy="244561"/>
            </a:xfrm>
            <a:prstGeom prst="rect">
              <a:avLst/>
            </a:prstGeom>
            <a:noFill/>
          </p:spPr>
        </p:pic>
        <p:pic>
          <p:nvPicPr>
            <p:cNvPr id="11" name="bike">
              <a:extLst>
                <a:ext uri="{FF2B5EF4-FFF2-40B4-BE49-F238E27FC236}">
                  <a16:creationId xmlns:a16="http://schemas.microsoft.com/office/drawing/2014/main" id="{A16439BD-DF25-4B02-B797-B39A2520C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594" y="6317534"/>
              <a:ext cx="348178" cy="315019"/>
            </a:xfrm>
            <a:prstGeom prst="rect">
              <a:avLst/>
            </a:prstGeom>
            <a:noFill/>
          </p:spPr>
        </p:pic>
        <p:pic>
          <p:nvPicPr>
            <p:cNvPr id="12" name="pedestrian">
              <a:extLst>
                <a:ext uri="{FF2B5EF4-FFF2-40B4-BE49-F238E27FC236}">
                  <a16:creationId xmlns:a16="http://schemas.microsoft.com/office/drawing/2014/main" id="{37E33E3E-0EB9-4630-9E4C-BDC804128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96" y="6308269"/>
              <a:ext cx="281616" cy="324284"/>
            </a:xfrm>
            <a:prstGeom prst="rect">
              <a:avLst/>
            </a:prstGeom>
            <a:noFill/>
          </p:spPr>
        </p:pic>
        <p:pic>
          <p:nvPicPr>
            <p:cNvPr id="13" name="plane">
              <a:extLst>
                <a:ext uri="{FF2B5EF4-FFF2-40B4-BE49-F238E27FC236}">
                  <a16:creationId xmlns:a16="http://schemas.microsoft.com/office/drawing/2014/main" id="{03DAF370-0D43-4944-832C-81AF6EE1C4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7977" y="6449321"/>
              <a:ext cx="555821" cy="162259"/>
            </a:xfrm>
            <a:prstGeom prst="rect">
              <a:avLst/>
            </a:prstGeom>
            <a:noFill/>
          </p:spPr>
        </p:pic>
        <p:pic>
          <p:nvPicPr>
            <p:cNvPr id="14" name="rail">
              <a:extLst>
                <a:ext uri="{FF2B5EF4-FFF2-40B4-BE49-F238E27FC236}">
                  <a16:creationId xmlns:a16="http://schemas.microsoft.com/office/drawing/2014/main" id="{B8A42044-AB8E-4C9E-8661-20DF8ED4B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71" y="6330726"/>
              <a:ext cx="518766" cy="301827"/>
            </a:xfrm>
            <a:prstGeom prst="rect">
              <a:avLst/>
            </a:prstGeom>
            <a:noFill/>
          </p:spPr>
        </p:pic>
        <p:pic>
          <p:nvPicPr>
            <p:cNvPr id="15" name="bus">
              <a:extLst>
                <a:ext uri="{FF2B5EF4-FFF2-40B4-BE49-F238E27FC236}">
                  <a16:creationId xmlns:a16="http://schemas.microsoft.com/office/drawing/2014/main" id="{CC990D97-241C-4147-A723-0FF0BDF0B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052" y="6322500"/>
              <a:ext cx="444657" cy="319106"/>
            </a:xfrm>
            <a:prstGeom prst="rect">
              <a:avLst/>
            </a:prstGeom>
            <a:noFill/>
          </p:spPr>
        </p:pic>
        <p:pic>
          <p:nvPicPr>
            <p:cNvPr id="16" name="semi">
              <a:extLst>
                <a:ext uri="{FF2B5EF4-FFF2-40B4-BE49-F238E27FC236}">
                  <a16:creationId xmlns:a16="http://schemas.microsoft.com/office/drawing/2014/main" id="{AB83D851-E459-4767-AFB8-046F5769F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21021" y="6387992"/>
              <a:ext cx="808490" cy="24456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1723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61" r:id="rId3"/>
    <p:sldLayoutId id="2147483658" r:id="rId4"/>
    <p:sldLayoutId id="2147483659" r:id="rId5"/>
    <p:sldLayoutId id="2147483663" r:id="rId6"/>
  </p:sldLayoutIdLst>
  <p:transition spd="slow"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ttom-gray-band">
            <a:extLst>
              <a:ext uri="{FF2B5EF4-FFF2-40B4-BE49-F238E27FC236}">
                <a16:creationId xmlns:a16="http://schemas.microsoft.com/office/drawing/2014/main" id="{E013839C-D24C-4F7D-B128-E207CE572FAE}"/>
              </a:ext>
            </a:extLst>
          </p:cNvPr>
          <p:cNvSpPr>
            <a:spLocks noChangeAspect="1"/>
          </p:cNvSpPr>
          <p:nvPr userDrawn="1"/>
        </p:nvSpPr>
        <p:spPr>
          <a:xfrm>
            <a:off x="-8878" y="-9939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739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slow"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BC737C-DCA7-4361-B2C5-B05218539A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457885"/>
            <a:ext cx="10972800" cy="1562926"/>
          </a:xfrm>
        </p:spPr>
        <p:txBody>
          <a:bodyPr/>
          <a:lstStyle/>
          <a:p>
            <a:r>
              <a:rPr lang="en-US" dirty="0"/>
              <a:t>Transportation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312E3-5156-4B9E-B937-4C1AB70E05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Transportation Development Association of Wisconsin</a:t>
            </a:r>
          </a:p>
          <a:p>
            <a:r>
              <a:rPr lang="en-US" dirty="0"/>
              <a:t>Annual Meeting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3B3AD-C458-4D3E-B96F-D591240285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 Narrow"/>
              </a:rPr>
              <a:t>Secretary</a:t>
            </a:r>
            <a:r>
              <a:rPr lang="en-US">
                <a:latin typeface="Arial Narrow"/>
              </a:rPr>
              <a:t>, Wisconsin </a:t>
            </a:r>
            <a:r>
              <a:rPr lang="en-US" dirty="0">
                <a:latin typeface="Arial Narrow"/>
              </a:rPr>
              <a:t>Department of Transportation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724201-0414-4DCF-BFF5-919E92CBC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 Narrow"/>
              </a:rPr>
              <a:t>November 16, 2021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C8FF7A-0404-439B-ABEB-28B9833278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350671"/>
            <a:ext cx="10972800" cy="736600"/>
          </a:xfrm>
        </p:spPr>
        <p:txBody>
          <a:bodyPr/>
          <a:lstStyle/>
          <a:p>
            <a:r>
              <a:rPr lang="en-US" dirty="0"/>
              <a:t>Craig Thompson</a:t>
            </a:r>
          </a:p>
        </p:txBody>
      </p:sp>
    </p:spTree>
    <p:extLst>
      <p:ext uri="{BB962C8B-B14F-4D97-AF65-F5344CB8AC3E}">
        <p14:creationId xmlns:p14="http://schemas.microsoft.com/office/powerpoint/2010/main" val="308986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212" y="805649"/>
            <a:ext cx="10972800" cy="457200"/>
          </a:xfrm>
        </p:spPr>
        <p:txBody>
          <a:bodyPr/>
          <a:lstStyle/>
          <a:p>
            <a:r>
              <a:rPr lang="en-US" sz="3900" dirty="0"/>
              <a:t> Infrastructure Investment and Jobs 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1828425" y="2413416"/>
            <a:ext cx="6206304" cy="3080551"/>
          </a:xfrm>
        </p:spPr>
        <p:txBody>
          <a:bodyPr/>
          <a:lstStyle/>
          <a:p>
            <a:r>
              <a:rPr lang="en-US" sz="3200" dirty="0"/>
              <a:t>$5.2 billion for federal aid highway-apportioned programs</a:t>
            </a:r>
          </a:p>
          <a:p>
            <a:pPr lvl="1"/>
            <a:r>
              <a:rPr lang="en-US" dirty="0"/>
              <a:t>$1.1 billion in new funding over five years</a:t>
            </a:r>
          </a:p>
          <a:p>
            <a:r>
              <a:rPr lang="en-US" dirty="0"/>
              <a:t>$225 million for bridge replacement and repairs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Picture 8" descr="A picture containing ceramic ware&#10;&#10;Description automatically generated">
            <a:extLst>
              <a:ext uri="{FF2B5EF4-FFF2-40B4-BE49-F238E27FC236}">
                <a16:creationId xmlns:a16="http://schemas.microsoft.com/office/drawing/2014/main" id="{6D5E52FF-F7ED-43F0-8BEE-0360C59F3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67" y="2105493"/>
            <a:ext cx="2647013" cy="26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9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94360"/>
            <a:ext cx="10972800" cy="1071602"/>
          </a:xfrm>
        </p:spPr>
        <p:txBody>
          <a:bodyPr/>
          <a:lstStyle/>
          <a:p>
            <a:pPr>
              <a:lnSpc>
                <a:spcPts val="4800"/>
              </a:lnSpc>
            </a:pPr>
            <a:br>
              <a:rPr lang="en-US" sz="4800" dirty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40" y="577049"/>
            <a:ext cx="1097280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900" dirty="0"/>
              <a:t>Transit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63880" y="1527282"/>
            <a:ext cx="5427299" cy="3080551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$594.7 million in federal-aid transit formula funding over the next five years</a:t>
            </a:r>
          </a:p>
          <a:p>
            <a:pPr marR="0" lvl="1">
              <a:spcAft>
                <a:spcPts val="0"/>
              </a:spcAft>
            </a:pPr>
            <a:r>
              <a:rPr lang="en-US" sz="3100" dirty="0"/>
              <a:t>Increases about 30% in the first year and about 2% each subsequent year</a:t>
            </a:r>
          </a:p>
          <a:p>
            <a:pPr marR="0" lvl="1">
              <a:spcAft>
                <a:spcPts val="800"/>
              </a:spcAft>
            </a:pPr>
            <a:r>
              <a:rPr lang="en-US" sz="3100" dirty="0"/>
              <a:t>Funds will permit the state’s transit systems to improve and expand public transportation.</a:t>
            </a:r>
          </a:p>
          <a:p>
            <a:pPr lvl="1"/>
            <a:r>
              <a:rPr lang="en-US" sz="3100" dirty="0"/>
              <a:t>d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494ED-7EBB-4056-B706-DB84367A8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214" y="1967171"/>
            <a:ext cx="5425910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94360"/>
            <a:ext cx="10972800" cy="1071602"/>
          </a:xfrm>
        </p:spPr>
        <p:txBody>
          <a:bodyPr/>
          <a:lstStyle/>
          <a:p>
            <a:pPr>
              <a:lnSpc>
                <a:spcPts val="4800"/>
              </a:lnSpc>
            </a:pPr>
            <a:br>
              <a:rPr lang="en-US" sz="4800" dirty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40" y="577049"/>
            <a:ext cx="1097280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900" dirty="0"/>
              <a:t>Electric Vehicles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63880" y="1527282"/>
            <a:ext cx="5427299" cy="3080551"/>
          </a:xfrm>
        </p:spPr>
        <p:txBody>
          <a:bodyPr/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$15.7 million per year</a:t>
            </a:r>
          </a:p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$78.6 million </a:t>
            </a: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five years</a:t>
            </a:r>
            <a:endParaRPr lang="en-US" sz="3600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DDC35DB-203E-4100-A7F7-FED40CCD3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90" y="1415321"/>
            <a:ext cx="2996159" cy="29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3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94360"/>
            <a:ext cx="10972800" cy="1071602"/>
          </a:xfrm>
        </p:spPr>
        <p:txBody>
          <a:bodyPr/>
          <a:lstStyle/>
          <a:p>
            <a:pPr>
              <a:lnSpc>
                <a:spcPts val="4800"/>
              </a:lnSpc>
            </a:pPr>
            <a:br>
              <a:rPr lang="en-US" sz="4800" dirty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40" y="577049"/>
            <a:ext cx="1097280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900" dirty="0"/>
              <a:t>Airports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63880" y="1527282"/>
            <a:ext cx="5427299" cy="3080551"/>
          </a:xfrm>
        </p:spPr>
        <p:txBody>
          <a:bodyPr/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$66.7M to $74.4M per year</a:t>
            </a:r>
          </a:p>
          <a:p>
            <a:r>
              <a:rPr 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Potential to double federal funding for Wisconsin airports</a:t>
            </a:r>
            <a:endParaRPr lang="en-US" sz="3600" dirty="0"/>
          </a:p>
        </p:txBody>
      </p:sp>
      <p:pic>
        <p:nvPicPr>
          <p:cNvPr id="6" name="Picture 5" descr="A picture containing outdoor, sky, plane, airplane&#10;&#10;Description automatically generated">
            <a:extLst>
              <a:ext uri="{FF2B5EF4-FFF2-40B4-BE49-F238E27FC236}">
                <a16:creationId xmlns:a16="http://schemas.microsoft.com/office/drawing/2014/main" id="{495DA63F-C13E-4376-9CEA-CCF72EE14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82" y="1527282"/>
            <a:ext cx="4821578" cy="324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2020 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232" y="1562541"/>
            <a:ext cx="10972800" cy="457200"/>
          </a:xfrm>
        </p:spPr>
        <p:txBody>
          <a:bodyPr/>
          <a:lstStyle/>
          <a:p>
            <a:r>
              <a:rPr lang="en-US" sz="3900" dirty="0"/>
              <a:t>Rail, Harbors, Highway Safety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3500" dirty="0"/>
              <a:t>Highway safety</a:t>
            </a:r>
          </a:p>
          <a:p>
            <a:r>
              <a:rPr lang="en-US" sz="3500" dirty="0"/>
              <a:t>Rail crossings and infrastructure</a:t>
            </a:r>
          </a:p>
          <a:p>
            <a:r>
              <a:rPr lang="en-US" sz="3500" dirty="0"/>
              <a:t>Harbors and ferry boats</a:t>
            </a:r>
          </a:p>
          <a:p>
            <a:pPr marL="0" indent="0">
              <a:buNone/>
            </a:pPr>
            <a:endParaRPr lang="en-US" sz="35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96A7D66-ED2E-444E-BC41-8195CFEB26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r="2178"/>
          <a:stretch>
            <a:fillRect/>
          </a:stretch>
        </p:blipFill>
        <p:spPr>
          <a:xfrm>
            <a:off x="8805428" y="2168621"/>
            <a:ext cx="2956604" cy="173886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BBD96A-3A50-4E6D-BB1D-A461D5B8B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824" y="2979805"/>
            <a:ext cx="2741573" cy="2165059"/>
          </a:xfrm>
          <a:prstGeom prst="rect">
            <a:avLst/>
          </a:prstGeom>
        </p:spPr>
      </p:pic>
      <p:pic>
        <p:nvPicPr>
          <p:cNvPr id="8" name="Picture 7" descr="A picture containing text, sky, outdoor, tree&#10;&#10;Description automatically generated">
            <a:extLst>
              <a:ext uri="{FF2B5EF4-FFF2-40B4-BE49-F238E27FC236}">
                <a16:creationId xmlns:a16="http://schemas.microsoft.com/office/drawing/2014/main" id="{F36565C9-C144-44CF-AAB3-E619217708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456" y="3975009"/>
            <a:ext cx="328254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94360"/>
            <a:ext cx="10972800" cy="214884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Next Steps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94360" y="1888724"/>
            <a:ext cx="10588302" cy="3080551"/>
          </a:xfrm>
        </p:spPr>
        <p:txBody>
          <a:bodyPr/>
          <a:lstStyle/>
          <a:p>
            <a:r>
              <a:rPr lang="en-US" sz="3500" dirty="0"/>
              <a:t>Congress must appropriate the funds authorized in IIJA</a:t>
            </a:r>
          </a:p>
          <a:p>
            <a:r>
              <a:rPr lang="en-US" sz="3500" dirty="0"/>
              <a:t>Increased funding in current biennium requires WisDOT to create a new federal expenditure plan</a:t>
            </a:r>
          </a:p>
          <a:p>
            <a:r>
              <a:rPr lang="en-US" sz="3500" dirty="0"/>
              <a:t>In future years, program funding will be part of the biennial budget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2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483432-127A-433C-9710-E3FCC0576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873" y="777658"/>
            <a:ext cx="3052254" cy="3052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B1ABB5-DE24-40A2-BA4A-F32F15BE912B}"/>
              </a:ext>
            </a:extLst>
          </p:cNvPr>
          <p:cNvSpPr txBox="1"/>
          <p:nvPr/>
        </p:nvSpPr>
        <p:spPr>
          <a:xfrm>
            <a:off x="3632548" y="4017803"/>
            <a:ext cx="5135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416A"/>
                </a:solidFill>
                <a:latin typeface="Arial Narrow" panose="020B0606020202030204" pitchFamily="34" charset="0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929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601833F-E5C4-42C5-B334-549FC043B676}"/>
              </a:ext>
            </a:extLst>
          </p:cNvPr>
          <p:cNvSpPr txBox="1">
            <a:spLocks/>
          </p:cNvSpPr>
          <p:nvPr/>
        </p:nvSpPr>
        <p:spPr>
          <a:xfrm>
            <a:off x="443624" y="-276514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500" b="1" kern="1200" baseline="0">
                <a:solidFill>
                  <a:srgbClr val="00416A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80FBA-FCA9-44AB-9C1A-3732DC1EE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77" y="1348259"/>
            <a:ext cx="6026047" cy="4519535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069B9ED-DF0B-464A-9A60-1CFF94DC5EEE}"/>
              </a:ext>
            </a:extLst>
          </p:cNvPr>
          <p:cNvSpPr txBox="1">
            <a:spLocks/>
          </p:cNvSpPr>
          <p:nvPr/>
        </p:nvSpPr>
        <p:spPr>
          <a:xfrm>
            <a:off x="443624" y="1348259"/>
            <a:ext cx="5833699" cy="38323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rgbClr val="00416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 baseline="0">
                <a:solidFill>
                  <a:srgbClr val="802F2D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416A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 baseline="0">
                <a:solidFill>
                  <a:srgbClr val="802F2D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Narrow"/>
              </a:rPr>
              <a:t>Years of underinvestment</a:t>
            </a:r>
            <a:endParaRPr lang="en-US" sz="3200" dirty="0">
              <a:latin typeface="Arial Narrow"/>
            </a:endParaRPr>
          </a:p>
          <a:p>
            <a:endParaRPr lang="en-US" sz="3200" dirty="0">
              <a:latin typeface="Arial Narrow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5A3224-5E50-498F-8842-5C902ABF57D9}"/>
              </a:ext>
            </a:extLst>
          </p:cNvPr>
          <p:cNvSpPr txBox="1">
            <a:spLocks/>
          </p:cNvSpPr>
          <p:nvPr/>
        </p:nvSpPr>
        <p:spPr>
          <a:xfrm>
            <a:off x="609600" y="-426416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500" b="1" kern="1200" baseline="0">
                <a:solidFill>
                  <a:srgbClr val="00416A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r>
              <a:rPr lang="en-US" sz="4800" dirty="0"/>
              <a:t>Mission: Stop the decline</a:t>
            </a:r>
          </a:p>
        </p:txBody>
      </p:sp>
    </p:spTree>
    <p:extLst>
      <p:ext uri="{BB962C8B-B14F-4D97-AF65-F5344CB8AC3E}">
        <p14:creationId xmlns:p14="http://schemas.microsoft.com/office/powerpoint/2010/main" val="39244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98985"/>
            <a:ext cx="10972800" cy="1270528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Delays before 2019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93724" y="1669513"/>
            <a:ext cx="5427299" cy="3080551"/>
          </a:xfrm>
        </p:spPr>
        <p:txBody>
          <a:bodyPr/>
          <a:lstStyle/>
          <a:p>
            <a:r>
              <a:rPr lang="en-US" sz="3500" dirty="0"/>
              <a:t>Stopped work/rescinded ROD on I-94 East-West</a:t>
            </a:r>
          </a:p>
          <a:p>
            <a:r>
              <a:rPr lang="en-US" sz="3500" dirty="0"/>
              <a:t>Stopped work on STH-15 (enumerated for construction)</a:t>
            </a:r>
          </a:p>
          <a:p>
            <a:r>
              <a:rPr lang="en-US" sz="3500" dirty="0"/>
              <a:t>I-43 not enumerated until SFY-2020</a:t>
            </a:r>
          </a:p>
          <a:p>
            <a:endParaRPr lang="en-US" sz="3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C2F32E-D081-465B-96B8-A8ED6F8161BD}"/>
              </a:ext>
            </a:extLst>
          </p:cNvPr>
          <p:cNvSpPr txBox="1"/>
          <p:nvPr/>
        </p:nvSpPr>
        <p:spPr>
          <a:xfrm>
            <a:off x="6170978" y="1669513"/>
            <a:ext cx="5777345" cy="437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Cancelled I-39/90 Major Highway Study (Madison – WI Dells)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Slowed work on other Major Highway Study projects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802F2D"/>
                </a:solidFill>
                <a:latin typeface="Arial Narrow" panose="020B0606020202030204" pitchFamily="34" charset="0"/>
              </a:rPr>
              <a:t>US 51 – Stoughton to McFarland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802F2D"/>
                </a:solidFill>
                <a:latin typeface="Arial Narrow" panose="020B0606020202030204" pitchFamily="34" charset="0"/>
              </a:rPr>
              <a:t>US 51 – Beltline to STH 19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endParaRPr lang="en-US" sz="3500" dirty="0">
              <a:solidFill>
                <a:srgbClr val="00416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7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98985"/>
            <a:ext cx="10972800" cy="1270528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Progress after 2019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58977D9-77D9-41B5-ADF0-88E296B5231E}"/>
              </a:ext>
            </a:extLst>
          </p:cNvPr>
          <p:cNvSpPr txBox="1">
            <a:spLocks/>
          </p:cNvSpPr>
          <p:nvPr/>
        </p:nvSpPr>
        <p:spPr>
          <a:xfrm>
            <a:off x="12948458" y="6459786"/>
            <a:ext cx="13120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138686-6713-47A2-BF64-238D63AF1DC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A65CC7-9E42-4BC4-88A3-C8E150100F34}"/>
              </a:ext>
            </a:extLst>
          </p:cNvPr>
          <p:cNvSpPr txBox="1">
            <a:spLocks/>
          </p:cNvSpPr>
          <p:nvPr/>
        </p:nvSpPr>
        <p:spPr>
          <a:xfrm>
            <a:off x="1953235" y="1535953"/>
            <a:ext cx="8136843" cy="1238784"/>
          </a:xfrm>
          <a:prstGeom prst="rect">
            <a:avLst/>
          </a:prstGeom>
        </p:spPr>
        <p:txBody>
          <a:bodyPr vert="horz" lIns="0" tIns="34290" rIns="0" bIns="3429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8000" dirty="0">
                <a:solidFill>
                  <a:srgbClr val="00416A"/>
                </a:solidFill>
              </a:rPr>
              <a:t>Enumerated I-43 and I-41</a:t>
            </a:r>
          </a:p>
          <a:p>
            <a:pPr lvl="2"/>
            <a:r>
              <a:rPr lang="en-US" sz="8000" dirty="0">
                <a:solidFill>
                  <a:srgbClr val="00416A"/>
                </a:solidFill>
              </a:rPr>
              <a:t> ~ $500 million planned for FY-22 and FY-23 (I-43)</a:t>
            </a:r>
          </a:p>
          <a:p>
            <a:pPr lvl="2"/>
            <a:r>
              <a:rPr lang="en-US" sz="8000" dirty="0">
                <a:solidFill>
                  <a:srgbClr val="00416A"/>
                </a:solidFill>
              </a:rPr>
              <a:t>Restarted work to finish design and ready STH-15 construction</a:t>
            </a:r>
          </a:p>
          <a:p>
            <a:pPr lvl="4"/>
            <a:r>
              <a:rPr lang="en-US" sz="8000" dirty="0">
                <a:solidFill>
                  <a:srgbClr val="00416A"/>
                </a:solidFill>
              </a:rPr>
              <a:t>Successfully advanced letting start by 1-year; project is now under construction</a:t>
            </a:r>
          </a:p>
          <a:p>
            <a:pPr lvl="4"/>
            <a:r>
              <a:rPr lang="en-US" sz="8000" dirty="0">
                <a:solidFill>
                  <a:srgbClr val="00416A"/>
                </a:solidFill>
              </a:rPr>
              <a:t>Mainline open to traffic expected in November 2024</a:t>
            </a:r>
          </a:p>
          <a:p>
            <a:pPr marL="384048" lvl="2" indent="0">
              <a:buNone/>
            </a:pP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2C7C1D-9434-4038-A445-288DDE2C0E9A}"/>
              </a:ext>
            </a:extLst>
          </p:cNvPr>
          <p:cNvSpPr txBox="1">
            <a:spLocks/>
          </p:cNvSpPr>
          <p:nvPr/>
        </p:nvSpPr>
        <p:spPr>
          <a:xfrm>
            <a:off x="1953236" y="3176806"/>
            <a:ext cx="8136843" cy="711206"/>
          </a:xfrm>
          <a:prstGeom prst="rect">
            <a:avLst/>
          </a:prstGeom>
        </p:spPr>
        <p:txBody>
          <a:bodyPr vert="horz" lIns="0" tIns="34290" rIns="0" bIns="3429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8000" dirty="0">
                <a:solidFill>
                  <a:srgbClr val="00416A"/>
                </a:solidFill>
              </a:rPr>
              <a:t>Restarted work in earnest on other Major Highway Study projects</a:t>
            </a:r>
          </a:p>
          <a:p>
            <a:pPr lvl="6"/>
            <a:r>
              <a:rPr lang="en-US" sz="8000" dirty="0">
                <a:solidFill>
                  <a:srgbClr val="00416A"/>
                </a:solidFill>
              </a:rPr>
              <a:t>US 51 – Stoughton to McFarland</a:t>
            </a:r>
          </a:p>
          <a:p>
            <a:pPr lvl="6"/>
            <a:r>
              <a:rPr lang="en-US" sz="8000" dirty="0">
                <a:solidFill>
                  <a:srgbClr val="00416A"/>
                </a:solidFill>
              </a:rPr>
              <a:t>US 51 – Beltline to STH 19</a:t>
            </a:r>
          </a:p>
          <a:p>
            <a:pPr marL="384048" lvl="2" indent="0">
              <a:buNone/>
            </a:pPr>
            <a:endParaRPr lang="en-US" sz="7200" dirty="0">
              <a:solidFill>
                <a:srgbClr val="00416A"/>
              </a:solidFill>
            </a:endParaRPr>
          </a:p>
          <a:p>
            <a:pPr lvl="6">
              <a:buFont typeface="Wingdings" panose="05000000000000000000" pitchFamily="2" charset="2"/>
              <a:buChar char="§"/>
            </a:pPr>
            <a:endParaRPr lang="en-US" sz="6000" dirty="0">
              <a:solidFill>
                <a:srgbClr val="FF0000"/>
              </a:solidFill>
            </a:endParaRPr>
          </a:p>
          <a:p>
            <a:pPr lvl="6">
              <a:buFont typeface="Wingdings" panose="05000000000000000000" pitchFamily="2" charset="2"/>
              <a:buChar char="§"/>
            </a:pP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AADFDA-C5E2-4085-82DA-F70B078C0AC0}"/>
              </a:ext>
            </a:extLst>
          </p:cNvPr>
          <p:cNvSpPr txBox="1">
            <a:spLocks/>
          </p:cNvSpPr>
          <p:nvPr/>
        </p:nvSpPr>
        <p:spPr>
          <a:xfrm>
            <a:off x="1953236" y="3532409"/>
            <a:ext cx="9751964" cy="970374"/>
          </a:xfrm>
          <a:prstGeom prst="rect">
            <a:avLst/>
          </a:prstGeom>
        </p:spPr>
        <p:txBody>
          <a:bodyPr vert="horz" lIns="0" tIns="34290" rIns="0" bIns="3429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Ø"/>
            </a:pPr>
            <a:endParaRPr lang="en-US" sz="6000" dirty="0">
              <a:solidFill>
                <a:srgbClr val="FF0000"/>
              </a:solidFill>
            </a:endParaRPr>
          </a:p>
          <a:p>
            <a:pPr marL="562356" lvl="4" indent="0">
              <a:buNone/>
            </a:pPr>
            <a:endParaRPr lang="en-US" sz="7200" dirty="0">
              <a:solidFill>
                <a:srgbClr val="FF0000"/>
              </a:solidFill>
            </a:endParaRPr>
          </a:p>
          <a:p>
            <a:pPr lvl="2"/>
            <a:r>
              <a:rPr lang="en-US" sz="8000" dirty="0">
                <a:solidFill>
                  <a:srgbClr val="00416A"/>
                </a:solidFill>
              </a:rPr>
              <a:t>I-39/90/94 WI River Bridges - Obtained TPC Approval to Construct ($146 million estimate)</a:t>
            </a:r>
          </a:p>
          <a:p>
            <a:pPr lvl="2"/>
            <a:r>
              <a:rPr lang="en-US" sz="8000" dirty="0">
                <a:solidFill>
                  <a:srgbClr val="00416A"/>
                </a:solidFill>
              </a:rPr>
              <a:t> US-51 Stoughton to McFarland – Obtained TPC Approval to Construct ($203 million estimate)</a:t>
            </a:r>
          </a:p>
          <a:p>
            <a:pPr lvl="2"/>
            <a:r>
              <a:rPr lang="en-US" sz="8000" dirty="0">
                <a:solidFill>
                  <a:srgbClr val="00416A"/>
                </a:solidFill>
              </a:rPr>
              <a:t> I-39/90 Madison to Wisconsin Dells - Restarted Major Highway Environmental Study Project</a:t>
            </a:r>
          </a:p>
          <a:p>
            <a:pPr lvl="2"/>
            <a:r>
              <a:rPr lang="en-US" sz="8000" dirty="0">
                <a:solidFill>
                  <a:srgbClr val="00416A"/>
                </a:solidFill>
              </a:rPr>
              <a:t>I-94 East-West –Work Started to Reinstate the ROD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7200" dirty="0">
              <a:solidFill>
                <a:srgbClr val="FF0000"/>
              </a:solidFill>
            </a:endParaRPr>
          </a:p>
          <a:p>
            <a:pPr marL="384048" lvl="2" indent="0">
              <a:buNone/>
            </a:pPr>
            <a:endParaRPr lang="en-US" sz="7200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" name="Title 13">
            <a:extLst>
              <a:ext uri="{FF2B5EF4-FFF2-40B4-BE49-F238E27FC236}">
                <a16:creationId xmlns:a16="http://schemas.microsoft.com/office/drawing/2014/main" id="{56E82583-9A1E-47C5-871F-EAFF76365E02}"/>
              </a:ext>
            </a:extLst>
          </p:cNvPr>
          <p:cNvSpPr txBox="1">
            <a:spLocks/>
          </p:cNvSpPr>
          <p:nvPr/>
        </p:nvSpPr>
        <p:spPr>
          <a:xfrm>
            <a:off x="2324100" y="5193823"/>
            <a:ext cx="9455442" cy="662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173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4"/>
      <p:bldP spid="9" grpId="0" uiExpand="1" build="p" bldLvl="4"/>
      <p:bldP spid="11" grpId="0" uiExpand="1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98985"/>
            <a:ext cx="10972800" cy="1270528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2020 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258" y="1520556"/>
            <a:ext cx="10972800" cy="457200"/>
          </a:xfrm>
        </p:spPr>
        <p:txBody>
          <a:bodyPr/>
          <a:lstStyle/>
          <a:p>
            <a:r>
              <a:rPr lang="en-US" sz="3900" dirty="0"/>
              <a:t>Staying On Track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94359" y="2294471"/>
            <a:ext cx="5427299" cy="3080551"/>
          </a:xfrm>
        </p:spPr>
        <p:txBody>
          <a:bodyPr/>
          <a:lstStyle/>
          <a:p>
            <a:r>
              <a:rPr lang="en-US" sz="3500" dirty="0"/>
              <a:t>Competed 375 construction projects statewide, most of which are new</a:t>
            </a:r>
          </a:p>
          <a:p>
            <a:r>
              <a:rPr lang="en-US" sz="3500" dirty="0"/>
              <a:t>Innovative programs allowed WisDOT to finish many projects under budget and ahead of schedule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8F47B12-AC0C-4F53-8C09-6460F55B9EB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4" b="24344"/>
          <a:stretch>
            <a:fillRect/>
          </a:stretch>
        </p:blipFill>
        <p:spPr>
          <a:xfrm>
            <a:off x="6329363" y="2743200"/>
            <a:ext cx="5237162" cy="2944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29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94360"/>
            <a:ext cx="10972800" cy="1071602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2021-2023 Budget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40" y="1437362"/>
            <a:ext cx="1097280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900" dirty="0"/>
              <a:t>Continuing our Commitment to </a:t>
            </a:r>
          </a:p>
          <a:p>
            <a:pPr>
              <a:spcAft>
                <a:spcPts val="600"/>
              </a:spcAft>
            </a:pPr>
            <a:r>
              <a:rPr lang="en-US" sz="3900" dirty="0"/>
              <a:t>Fix What We Have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 lIns="91440" tIns="45720" rIns="91440" bIns="45720" anchor="t"/>
          <a:lstStyle/>
          <a:p>
            <a:r>
              <a:rPr lang="en-US" sz="3500" dirty="0">
                <a:latin typeface="Arial Narrow"/>
              </a:rPr>
              <a:t>Increases for local roads</a:t>
            </a:r>
          </a:p>
          <a:p>
            <a:pPr lvl="1"/>
            <a:r>
              <a:rPr lang="en-US" sz="3100" dirty="0">
                <a:latin typeface="Arial Narrow"/>
              </a:rPr>
              <a:t>$72 million increase for SHR</a:t>
            </a:r>
          </a:p>
          <a:p>
            <a:pPr lvl="1"/>
            <a:r>
              <a:rPr lang="en-US" sz="3100" dirty="0">
                <a:latin typeface="Arial Narrow"/>
              </a:rPr>
              <a:t>GTA up two percent in both 2022 and 2023</a:t>
            </a:r>
          </a:p>
          <a:p>
            <a:pPr lvl="1"/>
            <a:r>
              <a:rPr lang="en-US" sz="3100" dirty="0">
                <a:latin typeface="Arial Narrow"/>
              </a:rPr>
              <a:t>$100 M in LRIP Discretionary Funds</a:t>
            </a:r>
          </a:p>
          <a:p>
            <a:pPr marL="0" indent="0">
              <a:buNone/>
            </a:pPr>
            <a:r>
              <a:rPr lang="en-US" sz="3500" dirty="0">
                <a:latin typeface="Arial Narrow"/>
              </a:rPr>
              <a:t>	</a:t>
            </a:r>
            <a:endParaRPr lang="en-US" sz="3200" dirty="0">
              <a:latin typeface="Arial Narrow"/>
            </a:endParaRPr>
          </a:p>
        </p:txBody>
      </p:sp>
      <p:pic>
        <p:nvPicPr>
          <p:cNvPr id="6" name="Picture 5" descr="A picture containing outdoor, tree, sky, power shovel&#10;&#10;Description automatically generated">
            <a:extLst>
              <a:ext uri="{FF2B5EF4-FFF2-40B4-BE49-F238E27FC236}">
                <a16:creationId xmlns:a16="http://schemas.microsoft.com/office/drawing/2014/main" id="{E1BD757B-EEEB-4CED-922B-B03286D7C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44" y="2508964"/>
            <a:ext cx="5453168" cy="347639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510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94360"/>
            <a:ext cx="10972800" cy="214884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I-94 East West Corridor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3500" dirty="0"/>
              <a:t>Project enumerated</a:t>
            </a:r>
          </a:p>
          <a:p>
            <a:r>
              <a:rPr lang="en-US" sz="3500" dirty="0"/>
              <a:t>Supplemental EIS started</a:t>
            </a:r>
          </a:p>
          <a:p>
            <a:r>
              <a:rPr lang="en-US" sz="3500" dirty="0"/>
              <a:t>Focus on community engagement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2A3C07-C86E-419D-8FB3-91681A4B7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45" y="2090498"/>
            <a:ext cx="5972595" cy="349441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50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94360"/>
            <a:ext cx="10972800" cy="214884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Passenger Rail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94360" y="2743200"/>
            <a:ext cx="5000206" cy="3080551"/>
          </a:xfrm>
        </p:spPr>
        <p:txBody>
          <a:bodyPr/>
          <a:lstStyle/>
          <a:p>
            <a:r>
              <a:rPr lang="en-US" sz="3500" dirty="0"/>
              <a:t>Twin Cities – Milwaukee – Chicago service expands</a:t>
            </a:r>
          </a:p>
          <a:p>
            <a:r>
              <a:rPr lang="en-US" sz="3500" dirty="0"/>
              <a:t>Extension of Hiawatha service on Empire Builder route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endParaRPr lang="en-US" sz="3200" dirty="0"/>
          </a:p>
        </p:txBody>
      </p:sp>
      <p:pic>
        <p:nvPicPr>
          <p:cNvPr id="5" name="Picture 4" descr="A couple of trains parked next to each other&#10;&#10;Description automatically generated with low confidence">
            <a:extLst>
              <a:ext uri="{FF2B5EF4-FFF2-40B4-BE49-F238E27FC236}">
                <a16:creationId xmlns:a16="http://schemas.microsoft.com/office/drawing/2014/main" id="{3DDFDFC0-CFC4-498C-92AF-AFE3B806A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05" y="2160037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7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Federal Legislative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057400"/>
            <a:ext cx="10972800" cy="457200"/>
          </a:xfrm>
        </p:spPr>
        <p:txBody>
          <a:bodyPr/>
          <a:lstStyle/>
          <a:p>
            <a:r>
              <a:rPr lang="en-US" sz="3900" dirty="0"/>
              <a:t>Infrastructure Investment and Jobs 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3200" dirty="0"/>
              <a:t>$1.2 trillion authorization bill</a:t>
            </a:r>
          </a:p>
          <a:p>
            <a:r>
              <a:rPr lang="en-US" dirty="0"/>
              <a:t>Most historic since the development of the Interstate system</a:t>
            </a:r>
            <a:endParaRPr lang="en-US" sz="32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D1AA31A-3D4D-4B13-B28B-92542AB1B52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8" b="7828"/>
          <a:stretch>
            <a:fillRect/>
          </a:stretch>
        </p:blipFill>
        <p:spPr>
          <a:xfrm>
            <a:off x="6329363" y="2743200"/>
            <a:ext cx="5237162" cy="2944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73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itle slide - blue - option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slide - gray - option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slide - gray -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slide - gray - optio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slide - gray - option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idescreen gra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lank gra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5F98FB8869054891F5D6A21E897401" ma:contentTypeVersion="13" ma:contentTypeDescription="Create a new document." ma:contentTypeScope="" ma:versionID="bb06e1355d5638a54e05d484927853c1">
  <xsd:schema xmlns:xsd="http://www.w3.org/2001/XMLSchema" xmlns:xs="http://www.w3.org/2001/XMLSchema" xmlns:p="http://schemas.microsoft.com/office/2006/metadata/properties" xmlns:ns2="85957321-0ac9-4a3e-8439-7e0aefa5a093" xmlns:ns3="86cd1f00-b86d-4f5e-a923-6e6274cde1cf" targetNamespace="http://schemas.microsoft.com/office/2006/metadata/properties" ma:root="true" ma:fieldsID="99432cc1bb4b112dda0e37af18bdaf05" ns2:_="" ns3:_="">
    <xsd:import namespace="85957321-0ac9-4a3e-8439-7e0aefa5a093"/>
    <xsd:import namespace="86cd1f00-b86d-4f5e-a923-6e6274cde1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57321-0ac9-4a3e-8439-7e0aefa5a0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d1f00-b86d-4f5e-a923-6e6274cde1c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98C0E6-5184-45C1-BA84-4B4270C9ED43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86cd1f00-b86d-4f5e-a923-6e6274cde1cf"/>
    <ds:schemaRef ds:uri="85957321-0ac9-4a3e-8439-7e0aefa5a093"/>
  </ds:schemaRefs>
</ds:datastoreItem>
</file>

<file path=customXml/itemProps2.xml><?xml version="1.0" encoding="utf-8"?>
<ds:datastoreItem xmlns:ds="http://schemas.openxmlformats.org/officeDocument/2006/customXml" ds:itemID="{01B04C44-2D50-429B-A09E-905FE0722D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27FCF9-A090-487B-9533-1A480AA2C7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957321-0ac9-4a3e-8439-7e0aefa5a093"/>
    <ds:schemaRef ds:uri="86cd1f00-b86d-4f5e-a923-6e6274cde1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13436</TotalTime>
  <Words>623</Words>
  <Application>Microsoft Office PowerPoint</Application>
  <PresentationFormat>Widescreen</PresentationFormat>
  <Paragraphs>137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Symbol</vt:lpstr>
      <vt:lpstr>Wingdings</vt:lpstr>
      <vt:lpstr>1_Title slide - blue - option 4</vt:lpstr>
      <vt:lpstr>blank blue</vt:lpstr>
      <vt:lpstr>Title slide - gray - option 1</vt:lpstr>
      <vt:lpstr>Title slide - gray - option 2</vt:lpstr>
      <vt:lpstr>Title slide - gray - option 3</vt:lpstr>
      <vt:lpstr>Title slide - gray - option 4</vt:lpstr>
      <vt:lpstr>Widescreen gray</vt:lpstr>
      <vt:lpstr>blank gray</vt:lpstr>
      <vt:lpstr>PowerPoint Presentation</vt:lpstr>
      <vt:lpstr>PowerPoint Presentation</vt:lpstr>
      <vt:lpstr>Delays before 2019 </vt:lpstr>
      <vt:lpstr>Progress after 2019 </vt:lpstr>
      <vt:lpstr>2020 Highlights</vt:lpstr>
      <vt:lpstr>2021-2023 Budget </vt:lpstr>
      <vt:lpstr>I-94 East West Corridor  </vt:lpstr>
      <vt:lpstr>Passenger Rail  </vt:lpstr>
      <vt:lpstr>Federal Legislative Update</vt:lpstr>
      <vt:lpstr>PowerPoint Presentation</vt:lpstr>
      <vt:lpstr> </vt:lpstr>
      <vt:lpstr> </vt:lpstr>
      <vt:lpstr> </vt:lpstr>
      <vt:lpstr>2020 Highlights</vt:lpstr>
      <vt:lpstr>Next Steps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WisDOT PowerPoint Presentation Template</dc:title>
  <dc:creator>KIRKPATRICK, MARY K</dc:creator>
  <cp:lastModifiedBy>Debby Jackson</cp:lastModifiedBy>
  <cp:revision>10</cp:revision>
  <cp:lastPrinted>2017-04-24T18:33:41Z</cp:lastPrinted>
  <dcterms:created xsi:type="dcterms:W3CDTF">2017-03-24T16:34:12Z</dcterms:created>
  <dcterms:modified xsi:type="dcterms:W3CDTF">2021-11-24T14:06:09Z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0x0101008D5F98FB8869054891F5D6A21E897401</vt:lpwstr>
  </property>
  <property fmtid="{D5CDD505-2E9C-101B-9397-08002B2CF9AE}" pid="3" name="MyDOTNavigation">
    <vt:lpwstr>365;#Forms, TAMs and Documents|627cc5b7-e4be-4e64-a1b6-713fb58cd8c3</vt:lpwstr>
  </property>
  <property fmtid="{D5CDD505-2E9C-101B-9397-08002B2CF9AE}" pid="4" name="MyDOTKeywords">
    <vt:lpwstr>308;#Power Point|91c5ccfe-5412-4d60-ad95-adf113dd6163</vt:lpwstr>
  </property>
</Properties>
</file>