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5"/>
  </p:notesMasterIdLst>
  <p:sldIdLst>
    <p:sldId id="256" r:id="rId5"/>
    <p:sldId id="360" r:id="rId6"/>
    <p:sldId id="361" r:id="rId7"/>
    <p:sldId id="357" r:id="rId8"/>
    <p:sldId id="358" r:id="rId9"/>
    <p:sldId id="354" r:id="rId10"/>
    <p:sldId id="355" r:id="rId11"/>
    <p:sldId id="312" r:id="rId12"/>
    <p:sldId id="325" r:id="rId13"/>
    <p:sldId id="302" r:id="rId14"/>
    <p:sldId id="331" r:id="rId15"/>
    <p:sldId id="344" r:id="rId16"/>
    <p:sldId id="273" r:id="rId17"/>
    <p:sldId id="276" r:id="rId18"/>
    <p:sldId id="272" r:id="rId19"/>
    <p:sldId id="278" r:id="rId20"/>
    <p:sldId id="277" r:id="rId21"/>
    <p:sldId id="287" r:id="rId22"/>
    <p:sldId id="280" r:id="rId23"/>
    <p:sldId id="359" r:id="rId2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4000" b="0" i="1" u="none" strike="noStrike" cap="none" spc="39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1pPr>
    <a:lvl2pPr marL="0" marR="0" indent="342900" algn="l" defTabSz="825500" rtl="0" fontAlgn="auto" latinLnBrk="0" hangingPunct="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4000" b="0" i="1" u="none" strike="noStrike" cap="none" spc="39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2pPr>
    <a:lvl3pPr marL="0" marR="0" indent="685800" algn="l" defTabSz="825500" rtl="0" fontAlgn="auto" latinLnBrk="0" hangingPunct="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4000" b="0" i="1" u="none" strike="noStrike" cap="none" spc="39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3pPr>
    <a:lvl4pPr marL="0" marR="0" indent="1028700" algn="l" defTabSz="825500" rtl="0" fontAlgn="auto" latinLnBrk="0" hangingPunct="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4000" b="0" i="1" u="none" strike="noStrike" cap="none" spc="39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4pPr>
    <a:lvl5pPr marL="0" marR="0" indent="1371600" algn="l" defTabSz="825500" rtl="0" fontAlgn="auto" latinLnBrk="0" hangingPunct="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4000" b="0" i="1" u="none" strike="noStrike" cap="none" spc="39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5pPr>
    <a:lvl6pPr marL="0" marR="0" indent="1714500" algn="l" defTabSz="825500" rtl="0" fontAlgn="auto" latinLnBrk="0" hangingPunct="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4000" b="0" i="1" u="none" strike="noStrike" cap="none" spc="39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6pPr>
    <a:lvl7pPr marL="0" marR="0" indent="2057400" algn="l" defTabSz="825500" rtl="0" fontAlgn="auto" latinLnBrk="0" hangingPunct="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4000" b="0" i="1" u="none" strike="noStrike" cap="none" spc="39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7pPr>
    <a:lvl8pPr marL="0" marR="0" indent="2400300" algn="l" defTabSz="825500" rtl="0" fontAlgn="auto" latinLnBrk="0" hangingPunct="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4000" b="0" i="1" u="none" strike="noStrike" cap="none" spc="39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8pPr>
    <a:lvl9pPr marL="0" marR="0" indent="2743200" algn="l" defTabSz="825500" rtl="0" fontAlgn="auto" latinLnBrk="0" hangingPunct="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4000" b="0" i="1" u="none" strike="noStrike" cap="none" spc="39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9pPr>
  </p:defaultTextStyle>
  <p:extLst>
    <p:ext uri="{521415D9-36F7-43E2-AB2F-B90AF26B5E84}">
      <p14:sectionLst xmlns:p14="http://schemas.microsoft.com/office/powerpoint/2010/main">
        <p14:section name="Default Section" id="{78962B68-4890-4C18-91FB-6E5684F531D3}">
          <p14:sldIdLst>
            <p14:sldId id="256"/>
            <p14:sldId id="360"/>
            <p14:sldId id="361"/>
            <p14:sldId id="357"/>
            <p14:sldId id="358"/>
            <p14:sldId id="354"/>
            <p14:sldId id="355"/>
            <p14:sldId id="312"/>
            <p14:sldId id="325"/>
            <p14:sldId id="302"/>
            <p14:sldId id="331"/>
            <p14:sldId id="344"/>
            <p14:sldId id="273"/>
            <p14:sldId id="276"/>
            <p14:sldId id="272"/>
            <p14:sldId id="278"/>
            <p14:sldId id="277"/>
            <p14:sldId id="287"/>
            <p14:sldId id="280"/>
            <p14:sldId id="359"/>
          </p14:sldIdLst>
        </p14:section>
        <p14:section name="Untitled Section" id="{F9029A32-2E63-418F-8A52-213FC5EE91D4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son, Don" initials="PD" lastIdx="3" clrIdx="0">
    <p:extLst>
      <p:ext uri="{19B8F6BF-5375-455C-9EA6-DF929625EA0E}">
        <p15:presenceInfo xmlns:p15="http://schemas.microsoft.com/office/powerpoint/2012/main" userId="S::dpeterson@mge.com::a5ee3717-6360-4ae3-97e6-5e65f3ac0100" providerId="AD"/>
      </p:ext>
    </p:extLst>
  </p:cmAuthor>
  <p:cmAuthor id="2" name="Toso, Dave" initials="TD" lastIdx="2" clrIdx="1">
    <p:extLst>
      <p:ext uri="{19B8F6BF-5375-455C-9EA6-DF929625EA0E}">
        <p15:presenceInfo xmlns:p15="http://schemas.microsoft.com/office/powerpoint/2012/main" userId="S::dtoso@mge.com::78b00313-2e02-462e-9488-22b326acc015" providerId="AD"/>
      </p:ext>
    </p:extLst>
  </p:cmAuthor>
  <p:cmAuthor id="3" name="Brueck, Dana" initials="BD" lastIdx="34" clrIdx="2">
    <p:extLst>
      <p:ext uri="{19B8F6BF-5375-455C-9EA6-DF929625EA0E}">
        <p15:presenceInfo xmlns:p15="http://schemas.microsoft.com/office/powerpoint/2012/main" userId="S::dbrueck@mge.com::6438db34-f3ac-4c7f-af46-200ef49b53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BCBCB">
              <a:alpha val="25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36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EBEBE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-522454"/>
              <a:satOff val="1153"/>
              <a:lumOff val="13444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Iowan Old Style"/>
          <a:ea typeface="Iowan Old Style"/>
          <a:cs typeface="Iowan Old Style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508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FFFDEF"/>
              </a:solidFill>
              <a:prstDash val="solid"/>
              <a:miter lim="400000"/>
            </a:ln>
          </a:left>
          <a:right>
            <a:ln w="12700" cap="flat">
              <a:solidFill>
                <a:srgbClr val="FFFDEF"/>
              </a:solidFill>
              <a:prstDash val="solid"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BCBCB">
              <a:alpha val="36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wholeTbl>
    <a:band2H>
      <a:tcTxStyle/>
      <a:tcStyle>
        <a:tcBdr/>
        <a:fill>
          <a:solidFill>
            <a:srgbClr val="AEAEAE">
              <a:alpha val="25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797B8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C5C5C"/>
              </a:solidFill>
              <a:prstDash val="solid"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3314" autoAdjust="0"/>
  </p:normalViewPr>
  <p:slideViewPr>
    <p:cSldViewPr snapToGrid="0" snapToObjects="1">
      <p:cViewPr varScale="1">
        <p:scale>
          <a:sx n="37" d="100"/>
          <a:sy n="37" d="100"/>
        </p:scale>
        <p:origin x="1044" y="-1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37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1-11-08T16:32:35.904" idx="27">
    <p:pos x="10" y="10"/>
    <p:text>Are you sure you want to put a timeframe on the buses? I took it off.</p:text>
    <p:extLst>
      <p:ext uri="{C676402C-5697-4E1C-873F-D02D1690AC5C}">
        <p15:threadingInfo xmlns:p15="http://schemas.microsoft.com/office/powerpoint/2012/main" timeZoneBias="360"/>
      </p:ext>
    </p:extLst>
  </p:cm>
  <p:cm authorId="3" dt="2021-11-08T16:32:49.470" idx="28">
    <p:pos x="106" y="106"/>
    <p:text>I'd instead add what we provided... support, charging, techinical expertise...</p:text>
    <p:extLst>
      <p:ext uri="{C676402C-5697-4E1C-873F-D02D1690AC5C}">
        <p15:threadingInfo xmlns:p15="http://schemas.microsoft.com/office/powerpoint/2012/main" timeZoneBias="3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07" name="Shape 10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857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First some background on charging trends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0297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58% of all-electrics are Teslas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44% of EV are Teslas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3139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6824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212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803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1100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0830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30 EVs in our fleet right now, including vehicles with electric powered auxiliary equipment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788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Awarded FTA low- or no-emission funding opportunity</a:t>
            </a:r>
          </a:p>
          <a:p>
            <a:pPr lvl="1"/>
            <a:r>
              <a:rPr lang="en-US" dirty="0"/>
              <a:t>$1.3 million for three Proterra buses, </a:t>
            </a:r>
            <a:br>
              <a:rPr lang="en-US" dirty="0"/>
            </a:br>
            <a:r>
              <a:rPr lang="en-US" dirty="0"/>
              <a:t>three charging stations</a:t>
            </a:r>
          </a:p>
          <a:p>
            <a:pPr lvl="1"/>
            <a:r>
              <a:rPr lang="en-US" dirty="0"/>
              <a:t>MGE contributed local match for charging </a:t>
            </a:r>
            <a:br>
              <a:rPr lang="en-US" dirty="0"/>
            </a:br>
            <a:r>
              <a:rPr lang="en-US" dirty="0"/>
              <a:t>infrastructure and is providing </a:t>
            </a:r>
            <a:br>
              <a:rPr lang="en-US" dirty="0"/>
            </a:br>
            <a:r>
              <a:rPr lang="en-US" dirty="0"/>
              <a:t>technical assistance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0727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124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Commission framework – managed charging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Move charging when capacity or renewables are available – make better use of the distribution system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Charge Ahead pilot – move more than 92% of energy to off-peak won’t be the need to curtail on peak days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8920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823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Commission framework – managed charging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Move charging when capacity or renewables are available – make better use of the distribution system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Charge Ahead pilot – move more than 92% of energy to off-peak won’t be the need to curtail on peak days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11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Commission framework – managed charging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Move charging when capacity or renewables are available – make better use of the distribution system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Charge Ahead pilot – move more than 92% of energy to off-peak won’t be the need to curtail on peak days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96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Commission framework – managed charging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Move charging when capacity or renewables are available – make better use of the distribution system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Charge Ahead pilot – move more than 92% of energy to off-peak won’t be the need to curtail on peak days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108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Commission framework – managed charging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Move charging when capacity or renewables are available – make better use of the distribution system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Charge Ahead pilot – move more than 92% of energy to off-peak won’t be the need to curtail on peak days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103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Commission framework – managed charging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Move charging when capacity or renewables are available – make better use of the distribution system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Charge Ahead pilot – move more than 92% of energy to off-peak won’t be the need to curtail on peak days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367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355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887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C49C0A04-14C8-5844-A48B-2D8A63B57D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517" r="65348" b="14929"/>
          <a:stretch/>
        </p:blipFill>
        <p:spPr>
          <a:xfrm>
            <a:off x="16062587" y="-859516"/>
            <a:ext cx="9156566" cy="15471618"/>
          </a:xfrm>
          <a:prstGeom prst="rect">
            <a:avLst/>
          </a:prstGeom>
        </p:spPr>
      </p:pic>
      <p:sp>
        <p:nvSpPr>
          <p:cNvPr id="61" name="Line"/>
          <p:cNvSpPr>
            <a:spLocks noGrp="1"/>
          </p:cNvSpPr>
          <p:nvPr>
            <p:ph type="body" sz="quarter" idx="13"/>
          </p:nvPr>
        </p:nvSpPr>
        <p:spPr>
          <a:xfrm>
            <a:off x="1016000" y="2222500"/>
            <a:ext cx="22352000" cy="5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35002632-F00F-824E-AF6B-7B4E9CBC8E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492" y="1055679"/>
            <a:ext cx="2178812" cy="1126199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D8FCB4FA-8B9E-244A-92E6-2F82F8E36A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5353" b="25278"/>
          <a:stretch/>
        </p:blipFill>
        <p:spPr>
          <a:xfrm>
            <a:off x="14626235" y="-952061"/>
            <a:ext cx="11543894" cy="14897933"/>
          </a:xfrm>
          <a:prstGeom prst="rect">
            <a:avLst/>
          </a:prstGeom>
          <a:ln w="38100" cap="rnd">
            <a:noFill/>
            <a:custDash>
              <a:ds d="100000" sp="200000"/>
            </a:custDash>
            <a:round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  <p:sp>
        <p:nvSpPr>
          <p:cNvPr id="11" name="Line"/>
          <p:cNvSpPr>
            <a:spLocks noGrp="1"/>
          </p:cNvSpPr>
          <p:nvPr>
            <p:ph type="body" sz="quarter" idx="13"/>
          </p:nvPr>
        </p:nvSpPr>
        <p:spPr>
          <a:xfrm>
            <a:off x="1016000" y="7874000"/>
            <a:ext cx="22351997" cy="6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1016000" y="1016000"/>
            <a:ext cx="22352000" cy="70739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7100">
                <a:solidFill>
                  <a:srgbClr val="5C5C5C"/>
                </a:solidFill>
                <a:latin typeface="Impact" panose="020B080603090205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016000" y="7975600"/>
            <a:ext cx="22352000" cy="4597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1054100">
              <a:lnSpc>
                <a:spcPct val="70000"/>
              </a:lnSpc>
              <a:spcBef>
                <a:spcPts val="1100"/>
              </a:spcBef>
              <a:buSzTx/>
              <a:buFontTx/>
              <a:buNone/>
              <a:defRPr sz="7000"/>
            </a:lvl1pPr>
            <a:lvl2pPr marL="0" indent="0" algn="ctr" defTabSz="1054100">
              <a:lnSpc>
                <a:spcPct val="70000"/>
              </a:lnSpc>
              <a:spcBef>
                <a:spcPts val="1100"/>
              </a:spcBef>
              <a:buSzTx/>
              <a:buFontTx/>
              <a:buNone/>
              <a:defRPr sz="7000"/>
            </a:lvl2pPr>
            <a:lvl3pPr marL="0" indent="0" algn="ctr" defTabSz="1054100">
              <a:lnSpc>
                <a:spcPct val="70000"/>
              </a:lnSpc>
              <a:spcBef>
                <a:spcPts val="1100"/>
              </a:spcBef>
              <a:buSzTx/>
              <a:buFontTx/>
              <a:buNone/>
              <a:defRPr sz="7000"/>
            </a:lvl3pPr>
            <a:lvl4pPr marL="0" indent="0" algn="ctr" defTabSz="1054100">
              <a:lnSpc>
                <a:spcPct val="70000"/>
              </a:lnSpc>
              <a:spcBef>
                <a:spcPts val="1100"/>
              </a:spcBef>
              <a:buSzTx/>
              <a:buFontTx/>
              <a:buNone/>
              <a:defRPr sz="7000"/>
            </a:lvl4pPr>
            <a:lvl5pPr marL="0" indent="0" algn="ctr" defTabSz="1054100">
              <a:lnSpc>
                <a:spcPct val="70000"/>
              </a:lnSpc>
              <a:spcBef>
                <a:spcPts val="1100"/>
              </a:spcBef>
              <a:buSzTx/>
              <a:buFontTx/>
              <a:buNone/>
              <a:defRPr sz="7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44467" y="12922250"/>
            <a:ext cx="419089" cy="469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782344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016000" y="1016000"/>
            <a:ext cx="22352000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016000" y="2540000"/>
            <a:ext cx="22352000" cy="1016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48899" y="12928600"/>
            <a:ext cx="419089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spcBef>
                <a:spcPts val="0"/>
              </a:spcBef>
              <a:defRPr sz="2500" i="0" spc="0">
                <a:solidFill>
                  <a:srgbClr val="747676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8" r:id="rId2"/>
    <p:sldLayoutId id="2147483659" r:id="rId3"/>
  </p:sldLayoutIdLst>
  <p:transition spd="med"/>
  <p:txStyles>
    <p:titleStyle>
      <a:lvl1pPr marL="0" marR="0" indent="0" algn="l" defTabSz="825500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7500" b="0" i="0" u="none" strike="noStrike" cap="all" spc="0" baseline="0">
          <a:solidFill>
            <a:srgbClr val="747676"/>
          </a:solidFill>
          <a:uFillTx/>
          <a:latin typeface="Impact" panose="020B0806030902050204" pitchFamily="34" charset="0"/>
          <a:ea typeface="+mn-ea"/>
          <a:cs typeface="+mn-cs"/>
          <a:sym typeface="DIN Condensed"/>
        </a:defRPr>
      </a:lvl1pPr>
      <a:lvl2pPr marL="0" marR="0" indent="342900" algn="l" defTabSz="825500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7500" b="0" i="0" u="none" strike="noStrike" cap="all" spc="0" baseline="0"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2pPr>
      <a:lvl3pPr marL="0" marR="0" indent="685800" algn="l" defTabSz="825500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7500" b="0" i="0" u="none" strike="noStrike" cap="all" spc="0" baseline="0"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3pPr>
      <a:lvl4pPr marL="0" marR="0" indent="1028700" algn="l" defTabSz="825500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7500" b="0" i="0" u="none" strike="noStrike" cap="all" spc="0" baseline="0"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4pPr>
      <a:lvl5pPr marL="0" marR="0" indent="1371600" algn="l" defTabSz="825500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7500" b="0" i="0" u="none" strike="noStrike" cap="all" spc="0" baseline="0"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5pPr>
      <a:lvl6pPr marL="0" marR="0" indent="1714500" algn="l" defTabSz="825500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7500" b="0" i="0" u="none" strike="noStrike" cap="all" spc="0" baseline="0"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6pPr>
      <a:lvl7pPr marL="0" marR="0" indent="2057400" algn="l" defTabSz="825500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7500" b="0" i="0" u="none" strike="noStrike" cap="all" spc="0" baseline="0"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7pPr>
      <a:lvl8pPr marL="0" marR="0" indent="2400300" algn="l" defTabSz="825500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7500" b="0" i="0" u="none" strike="noStrike" cap="all" spc="0" baseline="0"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8pPr>
      <a:lvl9pPr marL="0" marR="0" indent="2743200" algn="l" defTabSz="825500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7500" b="0" i="0" u="none" strike="noStrike" cap="all" spc="0" baseline="0"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9pPr>
    </p:titleStyle>
    <p:bodyStyle>
      <a:lvl1pPr marL="776111" marR="0" indent="-776111" algn="l" defTabSz="825500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75000"/>
        <a:buFont typeface="Zapf Dingbats"/>
        <a:buChar char="➤"/>
        <a:tabLst/>
        <a:defRPr sz="5500" b="0" i="0" u="none" strike="noStrike" cap="none" spc="0" baseline="0">
          <a:solidFill>
            <a:srgbClr val="48A09C"/>
          </a:solidFill>
          <a:uFillTx/>
          <a:latin typeface="Avenir Next"/>
          <a:ea typeface="Avenir Next"/>
          <a:cs typeface="Avenir Next"/>
          <a:sym typeface="Avenir Next"/>
        </a:defRPr>
      </a:lvl1pPr>
      <a:lvl2pPr marL="1411111" marR="0" indent="-776111" algn="l" defTabSz="825500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75000"/>
        <a:buFont typeface="Zapf Dingbats"/>
        <a:buChar char="➤"/>
        <a:tabLst/>
        <a:defRPr sz="5500" b="0" i="0" u="none" strike="noStrike" cap="none" spc="0" baseline="0">
          <a:solidFill>
            <a:srgbClr val="48A09C"/>
          </a:solidFill>
          <a:uFillTx/>
          <a:latin typeface="Avenir Next"/>
          <a:ea typeface="Avenir Next"/>
          <a:cs typeface="Avenir Next"/>
          <a:sym typeface="Avenir Next"/>
        </a:defRPr>
      </a:lvl2pPr>
      <a:lvl3pPr marL="2046111" marR="0" indent="-776111" algn="l" defTabSz="825500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75000"/>
        <a:buFont typeface="Zapf Dingbats"/>
        <a:buChar char="➤"/>
        <a:tabLst/>
        <a:defRPr sz="5500" b="0" i="0" u="none" strike="noStrike" cap="none" spc="0" baseline="0">
          <a:solidFill>
            <a:srgbClr val="48A09C"/>
          </a:solidFill>
          <a:uFillTx/>
          <a:latin typeface="Avenir Next"/>
          <a:ea typeface="Avenir Next"/>
          <a:cs typeface="Avenir Next"/>
          <a:sym typeface="Avenir Next"/>
        </a:defRPr>
      </a:lvl3pPr>
      <a:lvl4pPr marL="2681111" marR="0" indent="-776111" algn="l" defTabSz="825500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75000"/>
        <a:buFont typeface="Zapf Dingbats"/>
        <a:buChar char="➤"/>
        <a:tabLst/>
        <a:defRPr sz="5500" b="0" i="0" u="none" strike="noStrike" cap="none" spc="0" baseline="0">
          <a:solidFill>
            <a:srgbClr val="48A09C"/>
          </a:solidFill>
          <a:uFillTx/>
          <a:latin typeface="Avenir Next"/>
          <a:ea typeface="Avenir Next"/>
          <a:cs typeface="Avenir Next"/>
          <a:sym typeface="Avenir Next"/>
        </a:defRPr>
      </a:lvl4pPr>
      <a:lvl5pPr marL="3316111" marR="0" indent="-776111" algn="l" defTabSz="825500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75000"/>
        <a:buFont typeface="Zapf Dingbats"/>
        <a:buChar char="➤"/>
        <a:tabLst/>
        <a:defRPr sz="5500" b="0" i="0" u="none" strike="noStrike" cap="none" spc="0" baseline="0">
          <a:solidFill>
            <a:srgbClr val="48A09C"/>
          </a:solidFill>
          <a:uFillTx/>
          <a:latin typeface="Avenir Next"/>
          <a:ea typeface="Avenir Next"/>
          <a:cs typeface="Avenir Next"/>
          <a:sym typeface="Avenir Next"/>
        </a:defRPr>
      </a:lvl5pPr>
      <a:lvl6pPr marL="3951111" marR="0" indent="-776111" algn="l" defTabSz="825500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75000"/>
        <a:buFont typeface="Zapf Dingbats"/>
        <a:buChar char="➤"/>
        <a:tabLst/>
        <a:defRPr sz="5500" b="0" i="0" u="none" strike="noStrike" cap="none" spc="0" baseline="0">
          <a:solidFill>
            <a:srgbClr val="48A09C"/>
          </a:solidFill>
          <a:uFillTx/>
          <a:latin typeface="Avenir Next"/>
          <a:ea typeface="Avenir Next"/>
          <a:cs typeface="Avenir Next"/>
          <a:sym typeface="Avenir Next"/>
        </a:defRPr>
      </a:lvl6pPr>
      <a:lvl7pPr marL="4586111" marR="0" indent="-776111" algn="l" defTabSz="825500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75000"/>
        <a:buFont typeface="Zapf Dingbats"/>
        <a:buChar char="➤"/>
        <a:tabLst/>
        <a:defRPr sz="5500" b="0" i="0" u="none" strike="noStrike" cap="none" spc="0" baseline="0">
          <a:solidFill>
            <a:srgbClr val="48A09C"/>
          </a:solidFill>
          <a:uFillTx/>
          <a:latin typeface="Avenir Next"/>
          <a:ea typeface="Avenir Next"/>
          <a:cs typeface="Avenir Next"/>
          <a:sym typeface="Avenir Next"/>
        </a:defRPr>
      </a:lvl7pPr>
      <a:lvl8pPr marL="5221111" marR="0" indent="-776111" algn="l" defTabSz="825500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75000"/>
        <a:buFont typeface="Zapf Dingbats"/>
        <a:buChar char="➤"/>
        <a:tabLst/>
        <a:defRPr sz="5500" b="0" i="0" u="none" strike="noStrike" cap="none" spc="0" baseline="0">
          <a:solidFill>
            <a:srgbClr val="48A09C"/>
          </a:solidFill>
          <a:uFillTx/>
          <a:latin typeface="Avenir Next"/>
          <a:ea typeface="Avenir Next"/>
          <a:cs typeface="Avenir Next"/>
          <a:sym typeface="Avenir Next"/>
        </a:defRPr>
      </a:lvl8pPr>
      <a:lvl9pPr marL="5856111" marR="0" indent="-776111" algn="l" defTabSz="825500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75000"/>
        <a:buFont typeface="Zapf Dingbats"/>
        <a:buChar char="➤"/>
        <a:tabLst/>
        <a:defRPr sz="5500" b="0" i="0" u="none" strike="noStrike" cap="none" spc="0" baseline="0">
          <a:solidFill>
            <a:srgbClr val="48A09C"/>
          </a:solidFill>
          <a:uFillTx/>
          <a:latin typeface="Avenir Next"/>
          <a:ea typeface="Avenir Next"/>
          <a:cs typeface="Avenir Next"/>
          <a:sym typeface="Avenir Next"/>
        </a:defRPr>
      </a:lvl9pPr>
    </p:bodyStyle>
    <p:otherStyle>
      <a:lvl1pPr marL="0" marR="0" indent="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advancing our 2030 framework"/>
          <p:cNvSpPr txBox="1">
            <a:spLocks noGrp="1"/>
          </p:cNvSpPr>
          <p:nvPr>
            <p:ph type="ctrTitle"/>
          </p:nvPr>
        </p:nvSpPr>
        <p:spPr>
          <a:xfrm>
            <a:off x="-1241" y="7735230"/>
            <a:ext cx="24386482" cy="161286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8000" dirty="0"/>
              <a:t>TDA annual Meeting – electric vehicles</a:t>
            </a:r>
            <a:endParaRPr sz="8000" dirty="0">
              <a:latin typeface="Impact" panose="020B0806030902050204" pitchFamily="34" charset="0"/>
            </a:endParaRPr>
          </a:p>
        </p:txBody>
      </p:sp>
      <p:sp>
        <p:nvSpPr>
          <p:cNvPr id="110" name="John Q. Hammond"/>
          <p:cNvSpPr txBox="1">
            <a:spLocks noGrp="1"/>
          </p:cNvSpPr>
          <p:nvPr>
            <p:ph type="subTitle" sz="half" idx="1"/>
          </p:nvPr>
        </p:nvSpPr>
        <p:spPr>
          <a:xfrm>
            <a:off x="1016000" y="10074042"/>
            <a:ext cx="22352000" cy="4597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Debbie Branson</a:t>
            </a:r>
          </a:p>
          <a:p>
            <a:r>
              <a:rPr lang="en-US" sz="5000" dirty="0"/>
              <a:t>Madison Gas and Electric</a:t>
            </a:r>
            <a:endParaRPr sz="5000" dirty="0"/>
          </a:p>
        </p:txBody>
      </p:sp>
      <p:pic>
        <p:nvPicPr>
          <p:cNvPr id="111" name="net zero color-01.png" descr="net zero color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6759" y="528155"/>
            <a:ext cx="15190482" cy="7024589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770CD489-3282-8F40-A064-27DAD30C44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772" y="11869396"/>
            <a:ext cx="2798420" cy="14464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Line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 </a:t>
            </a:r>
            <a:endParaRPr dirty="0"/>
          </a:p>
        </p:txBody>
      </p:sp>
      <p:sp>
        <p:nvSpPr>
          <p:cNvPr id="139" name="Page of bulle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92479">
              <a:spcBef>
                <a:spcPts val="3100"/>
              </a:spcBef>
              <a:defRPr sz="7200"/>
            </a:lvl1pPr>
          </a:lstStyle>
          <a:p>
            <a:r>
              <a:rPr lang="en-US" dirty="0"/>
              <a:t>Charging trends</a:t>
            </a:r>
            <a:endParaRPr dirty="0">
              <a:latin typeface="Impact" panose="020B0806030902050204" pitchFamily="34" charset="0"/>
            </a:endParaRPr>
          </a:p>
        </p:txBody>
      </p:sp>
      <p:sp>
        <p:nvSpPr>
          <p:cNvPr id="140" name="Feature rich…"/>
          <p:cNvSpPr txBox="1">
            <a:spLocks noGrp="1"/>
          </p:cNvSpPr>
          <p:nvPr>
            <p:ph type="body" idx="1"/>
          </p:nvPr>
        </p:nvSpPr>
        <p:spPr>
          <a:xfrm>
            <a:off x="1016000" y="2286824"/>
            <a:ext cx="22352000" cy="101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Customers have more charging options	</a:t>
            </a:r>
          </a:p>
          <a:p>
            <a:pPr lvl="1"/>
            <a:r>
              <a:rPr lang="en-US" dirty="0"/>
              <a:t>Lower cost 240-Volt cords are available through auto manufacturers</a:t>
            </a:r>
          </a:p>
          <a:p>
            <a:pPr lvl="1"/>
            <a:r>
              <a:rPr lang="en-US" dirty="0"/>
              <a:t>Dealership and retailers like Amazon sell stations</a:t>
            </a:r>
          </a:p>
          <a:p>
            <a:pPr lvl="2"/>
            <a:r>
              <a:rPr lang="en-US" dirty="0"/>
              <a:t>Chevy will coordinate installation for Bolt buyers</a:t>
            </a:r>
          </a:p>
          <a:p>
            <a:r>
              <a:rPr lang="en-US" dirty="0"/>
              <a:t>Vehicle telematic software allows MGE to view and manage charging</a:t>
            </a:r>
          </a:p>
          <a:p>
            <a:pPr lvl="1"/>
            <a:r>
              <a:rPr lang="en-US" dirty="0"/>
              <a:t>No charging station required</a:t>
            </a:r>
          </a:p>
          <a:p>
            <a:pPr marL="6350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635000" indent="-635000"/>
            <a:endParaRPr lang="en-US" dirty="0"/>
          </a:p>
        </p:txBody>
      </p:sp>
      <p:pic>
        <p:nvPicPr>
          <p:cNvPr id="141" name="net zero color-01.png" descr="net zero color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47" y="12009965"/>
            <a:ext cx="2984363" cy="138007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107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Line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 </a:t>
            </a:r>
            <a:endParaRPr dirty="0"/>
          </a:p>
        </p:txBody>
      </p:sp>
      <p:sp>
        <p:nvSpPr>
          <p:cNvPr id="139" name="Page of bulle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92479">
              <a:spcBef>
                <a:spcPts val="3100"/>
              </a:spcBef>
              <a:defRPr sz="7200"/>
            </a:lvl1pPr>
          </a:lstStyle>
          <a:p>
            <a:r>
              <a:rPr lang="en-US" dirty="0">
                <a:latin typeface="Impact" panose="020B0806030902050204" pitchFamily="34" charset="0"/>
              </a:rPr>
              <a:t>Charge Ahead Project </a:t>
            </a:r>
            <a:endParaRPr dirty="0">
              <a:latin typeface="Impact" panose="020B0806030902050204" pitchFamily="34" charset="0"/>
            </a:endParaRPr>
          </a:p>
        </p:txBody>
      </p:sp>
      <p:sp>
        <p:nvSpPr>
          <p:cNvPr id="140" name="Feature rich…"/>
          <p:cNvSpPr txBox="1">
            <a:spLocks noGrp="1"/>
          </p:cNvSpPr>
          <p:nvPr>
            <p:ph type="body" idx="1"/>
          </p:nvPr>
        </p:nvSpPr>
        <p:spPr>
          <a:xfrm>
            <a:off x="1016000" y="2222505"/>
            <a:ext cx="22352000" cy="1116753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MGE launched Charge Ahead demonstration project in March 2021</a:t>
            </a:r>
          </a:p>
          <a:p>
            <a:pPr lvl="1"/>
            <a:r>
              <a:rPr lang="en-US" dirty="0"/>
              <a:t>Recruited 16 Tesla drivers </a:t>
            </a:r>
          </a:p>
          <a:p>
            <a:pPr lvl="1"/>
            <a:r>
              <a:rPr lang="en-US" dirty="0"/>
              <a:t>MGE evaluated using a software platform to manage charging through the vehicles on-board modem</a:t>
            </a:r>
          </a:p>
          <a:p>
            <a:pPr lvl="2"/>
            <a:r>
              <a:rPr lang="en-US" dirty="0"/>
              <a:t>Customers provided a need-by time </a:t>
            </a:r>
            <a:br>
              <a:rPr lang="en-US" dirty="0"/>
            </a:br>
            <a:r>
              <a:rPr lang="en-US" dirty="0"/>
              <a:t>and software optimized charging</a:t>
            </a:r>
          </a:p>
          <a:p>
            <a:pPr lvl="3"/>
            <a:r>
              <a:rPr lang="en-US" dirty="0"/>
              <a:t>“Set it and forget it” approach will appeal to </a:t>
            </a:r>
            <a:br>
              <a:rPr lang="en-US" dirty="0"/>
            </a:br>
            <a:r>
              <a:rPr lang="en-US" dirty="0"/>
              <a:t>customers, particularly mainstream vehicle owners</a:t>
            </a:r>
          </a:p>
          <a:p>
            <a:pPr lvl="3"/>
            <a:r>
              <a:rPr lang="en-US" dirty="0"/>
              <a:t>Allows insight into the battery state of charge and helps ensure a full battery when needed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635000" indent="-635000"/>
            <a:endParaRPr lang="en-US" dirty="0"/>
          </a:p>
        </p:txBody>
      </p:sp>
      <p:pic>
        <p:nvPicPr>
          <p:cNvPr id="141" name="net zero color-01.png" descr="net zero color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47" y="12009965"/>
            <a:ext cx="2984363" cy="13800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6" name="Picture 2" descr="Design Your Model Y | Tesla">
            <a:extLst>
              <a:ext uri="{FF2B5EF4-FFF2-40B4-BE49-F238E27FC236}">
                <a16:creationId xmlns:a16="http://schemas.microsoft.com/office/drawing/2014/main" id="{FB0837D5-4A14-4DAA-A544-BFD7F5C55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5818" y="5449304"/>
            <a:ext cx="7969137" cy="415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63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Line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 </a:t>
            </a:r>
            <a:endParaRPr dirty="0"/>
          </a:p>
        </p:txBody>
      </p:sp>
      <p:sp>
        <p:nvSpPr>
          <p:cNvPr id="139" name="Page of bulle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92479">
              <a:spcBef>
                <a:spcPts val="3100"/>
              </a:spcBef>
              <a:defRPr sz="7200"/>
            </a:lvl1pPr>
          </a:lstStyle>
          <a:p>
            <a:r>
              <a:rPr lang="en-US" dirty="0"/>
              <a:t>Charge Ahead project</a:t>
            </a:r>
            <a:endParaRPr dirty="0">
              <a:latin typeface="Impact" panose="020B0806030902050204" pitchFamily="34" charset="0"/>
            </a:endParaRPr>
          </a:p>
        </p:txBody>
      </p:sp>
      <p:sp>
        <p:nvSpPr>
          <p:cNvPr id="140" name="Feature rich…"/>
          <p:cNvSpPr txBox="1">
            <a:spLocks noGrp="1"/>
          </p:cNvSpPr>
          <p:nvPr>
            <p:ph type="body" idx="1"/>
          </p:nvPr>
        </p:nvSpPr>
        <p:spPr>
          <a:xfrm>
            <a:off x="1016000" y="2539999"/>
            <a:ext cx="22352000" cy="1603372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Rewarded customers for allowing MGE to optimize charging</a:t>
            </a:r>
          </a:p>
          <a:p>
            <a:r>
              <a:rPr lang="en-US" dirty="0"/>
              <a:t>Approximately 95% of charging loads were shifted to off-peak hours</a:t>
            </a:r>
          </a:p>
          <a:p>
            <a:r>
              <a:rPr lang="en-US" dirty="0"/>
              <a:t>Customer survey results</a:t>
            </a:r>
          </a:p>
          <a:p>
            <a:pPr lvl="1"/>
            <a:r>
              <a:rPr lang="en-US" dirty="0"/>
              <a:t>Most want to help manage the grid, interested in new technology</a:t>
            </a:r>
          </a:p>
          <a:p>
            <a:pPr lvl="1"/>
            <a:r>
              <a:rPr lang="en-US" dirty="0"/>
              <a:t>90% found managed charging convenient</a:t>
            </a:r>
          </a:p>
          <a:p>
            <a:pPr lvl="1"/>
            <a:r>
              <a:rPr lang="en-US" dirty="0"/>
              <a:t>90% confident vehicle would be charged and ready</a:t>
            </a:r>
          </a:p>
          <a:p>
            <a:r>
              <a:rPr lang="en-US" dirty="0"/>
              <a:t>Expanding Charge Ahead to evaluate different charging scenarios</a:t>
            </a:r>
          </a:p>
          <a:p>
            <a:pPr lvl="1"/>
            <a:r>
              <a:rPr lang="en-US" dirty="0"/>
              <a:t>Shift charging to times when renewables are available</a:t>
            </a:r>
          </a:p>
          <a:p>
            <a:pPr marL="635000" indent="-635000"/>
            <a:endParaRPr lang="en-US" dirty="0"/>
          </a:p>
        </p:txBody>
      </p:sp>
      <p:pic>
        <p:nvPicPr>
          <p:cNvPr id="141" name="net zero color-01.png" descr="net zero color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094" y="12218771"/>
            <a:ext cx="2984363" cy="138007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7175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Line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 </a:t>
            </a:r>
            <a:endParaRPr dirty="0"/>
          </a:p>
        </p:txBody>
      </p:sp>
      <p:sp>
        <p:nvSpPr>
          <p:cNvPr id="139" name="Page of bulle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92479">
              <a:spcBef>
                <a:spcPts val="3100"/>
              </a:spcBef>
              <a:defRPr sz="7200"/>
            </a:lvl1pPr>
          </a:lstStyle>
          <a:p>
            <a:r>
              <a:rPr lang="en-US" dirty="0"/>
              <a:t>Apartment EV charging</a:t>
            </a:r>
            <a:endParaRPr dirty="0">
              <a:latin typeface="Impact" panose="020B0806030902050204" pitchFamily="34" charset="0"/>
            </a:endParaRPr>
          </a:p>
        </p:txBody>
      </p:sp>
      <p:sp>
        <p:nvSpPr>
          <p:cNvPr id="140" name="Feature rich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More than 50% of residents are renters (80% of charging happens at home)</a:t>
            </a:r>
          </a:p>
          <a:p>
            <a:r>
              <a:rPr lang="en-US" dirty="0"/>
              <a:t>MGE provides a non-network Level 2 charging station to apartment property owners</a:t>
            </a:r>
          </a:p>
          <a:p>
            <a:pPr lvl="1"/>
            <a:r>
              <a:rPr lang="en-US" dirty="0"/>
              <a:t>Developer responsible for installation</a:t>
            </a:r>
          </a:p>
          <a:p>
            <a:pPr lvl="1"/>
            <a:r>
              <a:rPr lang="en-US" dirty="0"/>
              <a:t>Required to survey residents</a:t>
            </a:r>
          </a:p>
          <a:p>
            <a:r>
              <a:rPr lang="en-US" dirty="0"/>
              <a:t>Stations installed at 37 properties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Garver Point, Galaxie, Factory District, The Lyric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87% of residents support the installation of EV charging stations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/>
          </a:p>
          <a:p>
            <a:pPr marL="635000" indent="-635000"/>
            <a:endParaRPr lang="en-US" dirty="0"/>
          </a:p>
        </p:txBody>
      </p:sp>
      <p:pic>
        <p:nvPicPr>
          <p:cNvPr id="141" name="net zero color-01.png" descr="net zero color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094" y="12218771"/>
            <a:ext cx="2984363" cy="1380070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2" descr="Image result for ovation 309">
            <a:extLst>
              <a:ext uri="{FF2B5EF4-FFF2-40B4-BE49-F238E27FC236}">
                <a16:creationId xmlns:a16="http://schemas.microsoft.com/office/drawing/2014/main" id="{0D0FCF1F-4C38-4D9B-AB8A-859DF77B7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3774" y="4770321"/>
            <a:ext cx="7940096" cy="446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88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Line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 </a:t>
            </a:r>
            <a:endParaRPr dirty="0"/>
          </a:p>
        </p:txBody>
      </p:sp>
      <p:sp>
        <p:nvSpPr>
          <p:cNvPr id="139" name="Page of bulle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92479">
              <a:spcBef>
                <a:spcPts val="3100"/>
              </a:spcBef>
              <a:defRPr sz="7200"/>
            </a:lvl1pPr>
          </a:lstStyle>
          <a:p>
            <a:r>
              <a:rPr lang="en-US" dirty="0"/>
              <a:t>Workplace Charging</a:t>
            </a:r>
            <a:endParaRPr dirty="0">
              <a:latin typeface="Impact" panose="020B0806030902050204" pitchFamily="34" charset="0"/>
            </a:endParaRPr>
          </a:p>
        </p:txBody>
      </p:sp>
      <p:sp>
        <p:nvSpPr>
          <p:cNvPr id="140" name="Feature rich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MGE provides a non-network Level 2 charging station to businesses</a:t>
            </a:r>
          </a:p>
          <a:p>
            <a:pPr lvl="1"/>
            <a:r>
              <a:rPr lang="en-US" dirty="0"/>
              <a:t>Developer provides infrastructure to power stations</a:t>
            </a:r>
          </a:p>
          <a:p>
            <a:pPr marL="635000" indent="-635000"/>
            <a:r>
              <a:rPr lang="en-US" dirty="0"/>
              <a:t>Stations installed at 22 locations</a:t>
            </a:r>
          </a:p>
          <a:p>
            <a:pPr marL="1270000" lvl="1" indent="-635000"/>
            <a:r>
              <a:rPr lang="en-US" dirty="0"/>
              <a:t>Large and small businesses interested</a:t>
            </a:r>
          </a:p>
          <a:p>
            <a:r>
              <a:rPr lang="en-US" dirty="0"/>
              <a:t>59% support their employer installing on-site charging </a:t>
            </a:r>
          </a:p>
          <a:p>
            <a:r>
              <a:rPr lang="en-US" dirty="0"/>
              <a:t>51% are more likely to consider an EV if their employer </a:t>
            </a:r>
            <a:br>
              <a:rPr lang="en-US" dirty="0"/>
            </a:br>
            <a:r>
              <a:rPr lang="en-US" dirty="0"/>
              <a:t>offers workplace charging</a:t>
            </a:r>
          </a:p>
          <a:p>
            <a:r>
              <a:rPr lang="en-US" dirty="0"/>
              <a:t>MGE offers on-site charging for employees</a:t>
            </a:r>
          </a:p>
          <a:p>
            <a:pPr marL="0" indent="0">
              <a:buNone/>
            </a:pPr>
            <a:endParaRPr lang="en-US" dirty="0"/>
          </a:p>
          <a:p>
            <a:pPr marL="635000" indent="-635000"/>
            <a:endParaRPr lang="en-US" dirty="0"/>
          </a:p>
        </p:txBody>
      </p:sp>
      <p:pic>
        <p:nvPicPr>
          <p:cNvPr id="141" name="net zero color-01.png" descr="net zero color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094" y="12218771"/>
            <a:ext cx="2984363" cy="138007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C3C1EB-4CD4-4DE9-8E5A-4D48BDD48C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5" r="11539"/>
          <a:stretch/>
        </p:blipFill>
        <p:spPr>
          <a:xfrm>
            <a:off x="19181871" y="4191921"/>
            <a:ext cx="4746567" cy="685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92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Line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 </a:t>
            </a:r>
            <a:endParaRPr dirty="0"/>
          </a:p>
        </p:txBody>
      </p:sp>
      <p:sp>
        <p:nvSpPr>
          <p:cNvPr id="139" name="Page of bulle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92479">
              <a:spcBef>
                <a:spcPts val="3100"/>
              </a:spcBef>
              <a:defRPr sz="7200"/>
            </a:lvl1pPr>
          </a:lstStyle>
          <a:p>
            <a:r>
              <a:rPr lang="en-US" dirty="0"/>
              <a:t>Public Charging</a:t>
            </a:r>
            <a:endParaRPr dirty="0">
              <a:latin typeface="Impact" panose="020B0806030902050204" pitchFamily="34" charset="0"/>
            </a:endParaRPr>
          </a:p>
        </p:txBody>
      </p:sp>
      <p:sp>
        <p:nvSpPr>
          <p:cNvPr id="140" name="Feature rich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Plenty of opportunities to charge on the go</a:t>
            </a:r>
          </a:p>
          <a:p>
            <a:r>
              <a:rPr lang="en-US" dirty="0"/>
              <a:t>MGE owns and operates 45 public charging stations</a:t>
            </a:r>
          </a:p>
          <a:p>
            <a:pPr lvl="1"/>
            <a:r>
              <a:rPr lang="en-US" dirty="0"/>
              <a:t>Five DC fast chargers</a:t>
            </a:r>
          </a:p>
          <a:p>
            <a:r>
              <a:rPr lang="en-US" dirty="0"/>
              <a:t>100% powered by wind energy</a:t>
            </a:r>
          </a:p>
          <a:p>
            <a:r>
              <a:rPr lang="en-US" dirty="0"/>
              <a:t>L2 stations cost $2/hour; fast chargers </a:t>
            </a:r>
            <a:br>
              <a:rPr lang="en-US" dirty="0"/>
            </a:br>
            <a:r>
              <a:rPr lang="en-US" dirty="0"/>
              <a:t>cost $5/hour</a:t>
            </a:r>
          </a:p>
          <a:p>
            <a:r>
              <a:rPr lang="en-US" dirty="0"/>
              <a:t>EV Owners Group members get a 50% discount </a:t>
            </a:r>
            <a:br>
              <a:rPr lang="en-US" dirty="0"/>
            </a:br>
            <a:endParaRPr lang="en-US" dirty="0"/>
          </a:p>
          <a:p>
            <a:pPr marL="635000" indent="-635000"/>
            <a:endParaRPr lang="en-US" dirty="0"/>
          </a:p>
        </p:txBody>
      </p:sp>
      <p:pic>
        <p:nvPicPr>
          <p:cNvPr id="141" name="net zero color-01.png" descr="net zero color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094" y="12218771"/>
            <a:ext cx="2984363" cy="138007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 descr="A parking meter on the side of a street&#10;&#10;Description automatically generated with low confidence">
            <a:extLst>
              <a:ext uri="{FF2B5EF4-FFF2-40B4-BE49-F238E27FC236}">
                <a16:creationId xmlns:a16="http://schemas.microsoft.com/office/drawing/2014/main" id="{61868C08-59F4-46E7-B163-057F342B8A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14"/>
          <a:stretch/>
        </p:blipFill>
        <p:spPr>
          <a:xfrm>
            <a:off x="16002952" y="4842163"/>
            <a:ext cx="7833794" cy="599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5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Line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 </a:t>
            </a:r>
            <a:endParaRPr dirty="0"/>
          </a:p>
        </p:txBody>
      </p:sp>
      <p:sp>
        <p:nvSpPr>
          <p:cNvPr id="139" name="Page of bulle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92479">
              <a:spcBef>
                <a:spcPts val="3100"/>
              </a:spcBef>
              <a:defRPr sz="7200"/>
            </a:lvl1pPr>
          </a:lstStyle>
          <a:p>
            <a:r>
              <a:rPr lang="en-US" dirty="0"/>
              <a:t>Fast Charging hub</a:t>
            </a:r>
            <a:endParaRPr dirty="0">
              <a:latin typeface="Impact" panose="020B0806030902050204" pitchFamily="34" charset="0"/>
            </a:endParaRPr>
          </a:p>
        </p:txBody>
      </p:sp>
      <p:sp>
        <p:nvSpPr>
          <p:cNvPr id="140" name="Feature rich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635000" lvl="0" indent="-635000"/>
            <a:r>
              <a:rPr lang="en-US" dirty="0"/>
              <a:t>Site dedicated to electric vehicle charging – 16 stalls on the corner of </a:t>
            </a:r>
            <a:br>
              <a:rPr lang="en-US" dirty="0"/>
            </a:br>
            <a:r>
              <a:rPr lang="en-US" dirty="0"/>
              <a:t>East Washington Avenue and South Livingston Street</a:t>
            </a:r>
          </a:p>
          <a:p>
            <a:pPr marL="635000" lvl="0" indent="-635000"/>
            <a:r>
              <a:rPr lang="en-US" dirty="0"/>
              <a:t>MGE installing high-speed chargers up to 350 kW</a:t>
            </a:r>
          </a:p>
          <a:p>
            <a:pPr marL="1270000" lvl="1" indent="-635000"/>
            <a:r>
              <a:rPr lang="en-US" dirty="0"/>
              <a:t>Tesla installing eight 250-kW Superchargers</a:t>
            </a:r>
          </a:p>
          <a:p>
            <a:pPr marL="635000" indent="-635000"/>
            <a:r>
              <a:rPr lang="en-US" dirty="0"/>
              <a:t>Taxi and ride-sharing services going electric – Green Cab, Uber</a:t>
            </a:r>
          </a:p>
          <a:p>
            <a:pPr marL="635000" indent="-635000"/>
            <a:r>
              <a:rPr lang="en-US" dirty="0"/>
              <a:t>Options for people who don't have a way to charge at home</a:t>
            </a:r>
          </a:p>
          <a:p>
            <a:pPr marL="635000" indent="-635000"/>
            <a:r>
              <a:rPr lang="en-US" dirty="0"/>
              <a:t>Prepare for fleets wanting to charge inter-city</a:t>
            </a:r>
          </a:p>
          <a:p>
            <a:pPr marL="635000" indent="-635000"/>
            <a:r>
              <a:rPr lang="en-US" dirty="0"/>
              <a:t>Opening in 2021</a:t>
            </a:r>
          </a:p>
          <a:p>
            <a:pPr marL="635000" indent="-635000"/>
            <a:endParaRPr lang="en-US" dirty="0"/>
          </a:p>
        </p:txBody>
      </p:sp>
      <p:pic>
        <p:nvPicPr>
          <p:cNvPr id="141" name="net zero color-01.png" descr="net zero color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094" y="12218771"/>
            <a:ext cx="2984363" cy="138007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9632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Line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 </a:t>
            </a:r>
            <a:endParaRPr dirty="0"/>
          </a:p>
        </p:txBody>
      </p:sp>
      <p:sp>
        <p:nvSpPr>
          <p:cNvPr id="139" name="Page of bulle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92479">
              <a:spcBef>
                <a:spcPts val="3100"/>
              </a:spcBef>
              <a:defRPr sz="7200"/>
            </a:lvl1pPr>
          </a:lstStyle>
          <a:p>
            <a:r>
              <a:rPr lang="en-US" dirty="0"/>
              <a:t>Fleet Vehicle Charging</a:t>
            </a:r>
            <a:endParaRPr dirty="0">
              <a:latin typeface="Impact" panose="020B0806030902050204" pitchFamily="34" charset="0"/>
            </a:endParaRPr>
          </a:p>
        </p:txBody>
      </p:sp>
      <p:sp>
        <p:nvSpPr>
          <p:cNvPr id="140" name="Feature rich…"/>
          <p:cNvSpPr txBox="1">
            <a:spLocks noGrp="1"/>
          </p:cNvSpPr>
          <p:nvPr>
            <p:ph type="body" idx="1"/>
          </p:nvPr>
        </p:nvSpPr>
        <p:spPr>
          <a:xfrm>
            <a:off x="1016000" y="2413005"/>
            <a:ext cx="22352000" cy="101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MGE fleet programs and services</a:t>
            </a:r>
          </a:p>
          <a:p>
            <a:pPr lvl="1"/>
            <a:r>
              <a:rPr lang="en-US" dirty="0"/>
              <a:t>EV Fleet Analysis (no cost)</a:t>
            </a:r>
          </a:p>
          <a:p>
            <a:pPr lvl="1"/>
            <a:r>
              <a:rPr lang="en-US" dirty="0"/>
              <a:t>Assist with charger installation</a:t>
            </a:r>
          </a:p>
          <a:p>
            <a:r>
              <a:rPr lang="en-US" dirty="0"/>
              <a:t>Electric Vehicle Fleet Rate – Reduction in demand</a:t>
            </a:r>
            <a:br>
              <a:rPr lang="en-US" dirty="0"/>
            </a:br>
            <a:r>
              <a:rPr lang="en-US" dirty="0"/>
              <a:t>charges over 4-year period</a:t>
            </a:r>
          </a:p>
          <a:p>
            <a:r>
              <a:rPr lang="en-US" dirty="0"/>
              <a:t>LovEV website</a:t>
            </a:r>
          </a:p>
          <a:p>
            <a:r>
              <a:rPr lang="en-US" dirty="0"/>
              <a:t>MGE is targeting a goal of 100% all-electric or plug-in hybrid light-duty vehicles by 2030</a:t>
            </a:r>
          </a:p>
          <a:p>
            <a:pPr lvl="1"/>
            <a:r>
              <a:rPr lang="en-US" dirty="0"/>
              <a:t>Getting first-hand experience to better support our customers transitioning to EVs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141" name="net zero color-01.png" descr="net zero color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335930"/>
            <a:ext cx="2984363" cy="1380070"/>
          </a:xfrm>
          <a:prstGeom prst="rect">
            <a:avLst/>
          </a:prstGeom>
          <a:ln w="12700">
            <a:miter lim="400000"/>
          </a:ln>
        </p:spPr>
      </p:pic>
      <p:pic>
        <p:nvPicPr>
          <p:cNvPr id="4098" name="Picture 2" descr="Electric vehicles may be a good fit for your fleet ">
            <a:extLst>
              <a:ext uri="{FF2B5EF4-FFF2-40B4-BE49-F238E27FC236}">
                <a16:creationId xmlns:a16="http://schemas.microsoft.com/office/drawing/2014/main" id="{50110C50-06F0-4CA3-B9DC-6EC089E50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4290" y="2845492"/>
            <a:ext cx="7820892" cy="521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46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Line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 </a:t>
            </a:r>
            <a:endParaRPr dirty="0"/>
          </a:p>
        </p:txBody>
      </p:sp>
      <p:sp>
        <p:nvSpPr>
          <p:cNvPr id="139" name="Page of bulle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92479">
              <a:spcBef>
                <a:spcPts val="3100"/>
              </a:spcBef>
              <a:defRPr sz="7200"/>
            </a:lvl1pPr>
          </a:lstStyle>
          <a:p>
            <a:r>
              <a:rPr lang="en-US" dirty="0"/>
              <a:t>Partnerships</a:t>
            </a:r>
            <a:endParaRPr dirty="0">
              <a:latin typeface="Impact" panose="020B0806030902050204" pitchFamily="34" charset="0"/>
            </a:endParaRPr>
          </a:p>
        </p:txBody>
      </p:sp>
      <p:sp>
        <p:nvSpPr>
          <p:cNvPr id="140" name="Feature rich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City of Madison Fleet Services</a:t>
            </a:r>
          </a:p>
          <a:p>
            <a:pPr lvl="1"/>
            <a:r>
              <a:rPr lang="en-US" dirty="0"/>
              <a:t>Received OEI grant to purchase 20 Chevy Bolts</a:t>
            </a:r>
          </a:p>
          <a:p>
            <a:pPr lvl="2"/>
            <a:r>
              <a:rPr lang="en-US" dirty="0"/>
              <a:t>MGE provided funding to purchase charging stations</a:t>
            </a:r>
          </a:p>
          <a:p>
            <a:pPr lvl="1"/>
            <a:r>
              <a:rPr lang="en-US" dirty="0"/>
              <a:t>Electric Kenworth semi – scheduled for 2022</a:t>
            </a:r>
          </a:p>
          <a:p>
            <a:r>
              <a:rPr lang="en-US" dirty="0"/>
              <a:t>City of Madison Fire Department</a:t>
            </a:r>
          </a:p>
          <a:p>
            <a:pPr lvl="1"/>
            <a:r>
              <a:rPr lang="en-US" dirty="0"/>
              <a:t>MGE provided DC fast charger; studying charging </a:t>
            </a:r>
            <a:br>
              <a:rPr lang="en-US" dirty="0"/>
            </a:br>
            <a:r>
              <a:rPr lang="en-US" dirty="0"/>
              <a:t>patterns and bill impact</a:t>
            </a:r>
          </a:p>
          <a:p>
            <a:r>
              <a:rPr lang="en-US" dirty="0"/>
              <a:t>City of Madison Metro Transit</a:t>
            </a:r>
          </a:p>
          <a:p>
            <a:pPr lvl="1"/>
            <a:r>
              <a:rPr lang="en-US" dirty="0"/>
              <a:t>3 electric buses ordered; MGE provided support, charging, technical expertise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41" name="net zero color-01.png" descr="net zero color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8242" y="12335930"/>
            <a:ext cx="2984363" cy="138007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4" name="Picture 2" descr="MGE tests electric fire truck">
            <a:extLst>
              <a:ext uri="{FF2B5EF4-FFF2-40B4-BE49-F238E27FC236}">
                <a16:creationId xmlns:a16="http://schemas.microsoft.com/office/drawing/2014/main" id="{D460C41B-3F78-4D31-B798-F2F8CC2DF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7589" y="5766954"/>
            <a:ext cx="6781793" cy="452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74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Line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 </a:t>
            </a:r>
            <a:endParaRPr dirty="0"/>
          </a:p>
        </p:txBody>
      </p:sp>
      <p:sp>
        <p:nvSpPr>
          <p:cNvPr id="139" name="Page of bulle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92479">
              <a:spcBef>
                <a:spcPts val="3100"/>
              </a:spcBef>
              <a:defRPr sz="7200"/>
            </a:lvl1pPr>
          </a:lstStyle>
          <a:p>
            <a:r>
              <a:rPr lang="en-US" dirty="0"/>
              <a:t>EV Resources</a:t>
            </a:r>
            <a:endParaRPr dirty="0">
              <a:latin typeface="Impact" panose="020B0806030902050204" pitchFamily="34" charset="0"/>
            </a:endParaRPr>
          </a:p>
        </p:txBody>
      </p:sp>
      <p:sp>
        <p:nvSpPr>
          <p:cNvPr id="140" name="Feature rich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>
                <a:latin typeface="MetaNormalLF-Roman"/>
              </a:rPr>
              <a:t>Explore My EV </a:t>
            </a:r>
            <a:r>
              <a:rPr lang="en-US" b="1" dirty="0">
                <a:latin typeface="MetaNormalLF-Roman"/>
              </a:rPr>
              <a:t>mge.com/ExploreMyEV </a:t>
            </a:r>
            <a:r>
              <a:rPr lang="en-US" dirty="0">
                <a:latin typeface="MetaNormalLF-Roman"/>
              </a:rPr>
              <a:t>– online tool for comparing EVs to gas vehicles</a:t>
            </a:r>
          </a:p>
          <a:p>
            <a:r>
              <a:rPr lang="en-US" dirty="0">
                <a:latin typeface="MetaNormalLF-Roman"/>
              </a:rPr>
              <a:t>EV Rider </a:t>
            </a:r>
            <a:r>
              <a:rPr lang="en-US" b="1" dirty="0">
                <a:latin typeface="MetaNormalLF-Roman"/>
              </a:rPr>
              <a:t>mge2050.com/EVRider</a:t>
            </a:r>
            <a:r>
              <a:rPr lang="en-US" dirty="0">
                <a:latin typeface="MetaNormalLF-Roman"/>
              </a:rPr>
              <a:t> – easy to understand information on EVs, feature videos, short articles and interviews with experts</a:t>
            </a:r>
          </a:p>
          <a:p>
            <a:r>
              <a:rPr lang="en-US" dirty="0">
                <a:latin typeface="MetaNormalLF-Roman"/>
              </a:rPr>
              <a:t>EV web site </a:t>
            </a:r>
            <a:r>
              <a:rPr lang="en-US" b="1" dirty="0">
                <a:latin typeface="MetaNormalLF-Roman"/>
              </a:rPr>
              <a:t>mge.com/LovEV – </a:t>
            </a:r>
            <a:r>
              <a:rPr lang="en-US" dirty="0">
                <a:latin typeface="MetaNormalLF-Roman"/>
              </a:rPr>
              <a:t>information about models, driving range, costs, emissions and charging   </a:t>
            </a:r>
            <a:endParaRPr lang="en-US" b="1" dirty="0">
              <a:latin typeface="MetaNormalLF-Roman"/>
            </a:endParaRPr>
          </a:p>
          <a:p>
            <a:r>
              <a:rPr lang="en-US" dirty="0"/>
              <a:t>EV Owners Group – 50% discount at MGE public charging stations</a:t>
            </a:r>
          </a:p>
          <a:p>
            <a:r>
              <a:rPr lang="en-US" dirty="0"/>
              <a:t>EV Fleet Analysis – use vehicle telematics to determine if EVs are a good fit, total cost of ownership</a:t>
            </a:r>
          </a:p>
          <a:p>
            <a:endParaRPr lang="en-US" dirty="0"/>
          </a:p>
          <a:p>
            <a:pPr marL="635000" indent="-635000"/>
            <a:endParaRPr lang="en-US" dirty="0"/>
          </a:p>
        </p:txBody>
      </p:sp>
      <p:pic>
        <p:nvPicPr>
          <p:cNvPr id="141" name="net zero color-01.png" descr="net zero color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094" y="12218771"/>
            <a:ext cx="2984363" cy="138007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6" descr="EV Rider logo">
            <a:extLst>
              <a:ext uri="{FF2B5EF4-FFF2-40B4-BE49-F238E27FC236}">
                <a16:creationId xmlns:a16="http://schemas.microsoft.com/office/drawing/2014/main" id="{5EC91D2F-47A1-48C1-A4F2-9ED000AE5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2476" y="10569575"/>
            <a:ext cx="47625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83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Line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 </a:t>
            </a:r>
            <a:endParaRPr dirty="0"/>
          </a:p>
        </p:txBody>
      </p:sp>
      <p:sp>
        <p:nvSpPr>
          <p:cNvPr id="139" name="Page of bulle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92479">
              <a:spcBef>
                <a:spcPts val="3100"/>
              </a:spcBef>
              <a:defRPr sz="7200"/>
            </a:lvl1pPr>
          </a:lstStyle>
          <a:p>
            <a:r>
              <a:rPr lang="en-US" dirty="0"/>
              <a:t>Agenda</a:t>
            </a:r>
            <a:endParaRPr lang="en-US" dirty="0">
              <a:latin typeface="Impact" panose="020B0806030902050204" pitchFamily="34" charset="0"/>
            </a:endParaRPr>
          </a:p>
        </p:txBody>
      </p:sp>
      <p:sp>
        <p:nvSpPr>
          <p:cNvPr id="140" name="Feature rich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lvl="1"/>
            <a:r>
              <a:rPr lang="en-US" dirty="0"/>
              <a:t>Electric Vehicle Trends</a:t>
            </a:r>
          </a:p>
          <a:p>
            <a:pPr lvl="1"/>
            <a:r>
              <a:rPr lang="en-US" dirty="0"/>
              <a:t>MGE Charging Solutions</a:t>
            </a:r>
          </a:p>
          <a:p>
            <a:pPr lvl="1"/>
            <a:r>
              <a:rPr lang="en-US" dirty="0"/>
              <a:t>MGE Partnerships</a:t>
            </a:r>
          </a:p>
          <a:p>
            <a:pPr lvl="1"/>
            <a:r>
              <a:rPr lang="en-US" dirty="0"/>
              <a:t>MGE EV Resources</a:t>
            </a:r>
          </a:p>
          <a:p>
            <a:pPr lvl="1"/>
            <a:r>
              <a:rPr lang="en-US" dirty="0"/>
              <a:t>Questions</a:t>
            </a:r>
          </a:p>
          <a:p>
            <a:pPr lvl="1"/>
            <a:endParaRPr lang="en-US" dirty="0"/>
          </a:p>
          <a:p>
            <a:pPr marL="6350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635000" indent="-635000"/>
            <a:endParaRPr lang="en-US" dirty="0"/>
          </a:p>
        </p:txBody>
      </p:sp>
      <p:pic>
        <p:nvPicPr>
          <p:cNvPr id="141" name="net zero color-01.png" descr="net zero color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094" y="12218771"/>
            <a:ext cx="2984363" cy="138007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405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Line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 </a:t>
            </a:r>
            <a:endParaRPr dirty="0"/>
          </a:p>
        </p:txBody>
      </p:sp>
      <p:sp>
        <p:nvSpPr>
          <p:cNvPr id="139" name="Page of bulle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92479">
              <a:spcBef>
                <a:spcPts val="3100"/>
              </a:spcBef>
              <a:defRPr sz="7200"/>
            </a:lvl1pPr>
          </a:lstStyle>
          <a:p>
            <a:r>
              <a:rPr lang="en-US" dirty="0"/>
              <a:t>Questions?</a:t>
            </a:r>
            <a:endParaRPr dirty="0">
              <a:latin typeface="Impact" panose="020B0806030902050204" pitchFamily="34" charset="0"/>
            </a:endParaRPr>
          </a:p>
        </p:txBody>
      </p:sp>
      <p:sp>
        <p:nvSpPr>
          <p:cNvPr id="140" name="Feature rich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8000" b="1" dirty="0"/>
              <a:t>Thank you.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400" dirty="0"/>
              <a:t>Debbie Branson</a:t>
            </a:r>
          </a:p>
          <a:p>
            <a:pPr marL="0" indent="0" algn="ctr">
              <a:buNone/>
            </a:pPr>
            <a:r>
              <a:rPr lang="en-US" sz="5400" dirty="0"/>
              <a:t>Madison Gas and Electric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635000" indent="-635000"/>
            <a:endParaRPr lang="en-US" dirty="0"/>
          </a:p>
        </p:txBody>
      </p:sp>
      <p:pic>
        <p:nvPicPr>
          <p:cNvPr id="141" name="net zero color-01.png" descr="net zero color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094" y="12218771"/>
            <a:ext cx="2984363" cy="138007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6" descr="EV Rider logo">
            <a:extLst>
              <a:ext uri="{FF2B5EF4-FFF2-40B4-BE49-F238E27FC236}">
                <a16:creationId xmlns:a16="http://schemas.microsoft.com/office/drawing/2014/main" id="{5EC91D2F-47A1-48C1-A4F2-9ED000AE5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2476" y="10569575"/>
            <a:ext cx="47625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58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Line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 </a:t>
            </a:r>
            <a:endParaRPr dirty="0"/>
          </a:p>
        </p:txBody>
      </p:sp>
      <p:sp>
        <p:nvSpPr>
          <p:cNvPr id="139" name="Page of bulle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92479">
              <a:spcBef>
                <a:spcPts val="3100"/>
              </a:spcBef>
              <a:defRPr sz="7200"/>
            </a:lvl1pPr>
          </a:lstStyle>
          <a:p>
            <a:r>
              <a:rPr lang="en-US" dirty="0"/>
              <a:t>Electric Vehicle trends</a:t>
            </a:r>
            <a:endParaRPr lang="en-US" dirty="0">
              <a:latin typeface="Impact" panose="020B0806030902050204" pitchFamily="34" charset="0"/>
            </a:endParaRPr>
          </a:p>
        </p:txBody>
      </p:sp>
      <p:sp>
        <p:nvSpPr>
          <p:cNvPr id="140" name="Feature rich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In Dane County, 70% increase in EV sales from 2020 to 2021</a:t>
            </a:r>
          </a:p>
          <a:p>
            <a:pPr lvl="1"/>
            <a:r>
              <a:rPr lang="en-US" dirty="0"/>
              <a:t>EV sales growing faster than gasoline vehicle sales</a:t>
            </a:r>
          </a:p>
          <a:p>
            <a:pPr lvl="2"/>
            <a:r>
              <a:rPr lang="en-US" dirty="0"/>
              <a:t>National EV registrations increased 46% from third quarter 2020 to first quarter 2021; ICE registrations only increased 4%</a:t>
            </a:r>
          </a:p>
          <a:p>
            <a:pPr lvl="1"/>
            <a:r>
              <a:rPr lang="en-US" dirty="0"/>
              <a:t>More models available – pickups, SUVs</a:t>
            </a:r>
          </a:p>
          <a:p>
            <a:pPr lvl="1"/>
            <a:r>
              <a:rPr lang="en-US" dirty="0"/>
              <a:t>Longer range – more than 300 miles, future models more than 400</a:t>
            </a:r>
          </a:p>
          <a:p>
            <a:pPr lvl="1"/>
            <a:r>
              <a:rPr lang="en-US" dirty="0"/>
              <a:t>Lower fuel and maintenance costs</a:t>
            </a:r>
          </a:p>
          <a:p>
            <a:pPr lvl="1"/>
            <a:r>
              <a:rPr lang="en-US" dirty="0"/>
              <a:t>Fun to drive</a:t>
            </a:r>
          </a:p>
          <a:p>
            <a:r>
              <a:rPr lang="en-US" dirty="0"/>
              <a:t>EVs expected to reach price parity 2025 to 2028</a:t>
            </a:r>
          </a:p>
          <a:p>
            <a:pPr lvl="1"/>
            <a:endParaRPr lang="en-US" dirty="0"/>
          </a:p>
          <a:p>
            <a:pPr marL="6350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635000" indent="-635000"/>
            <a:endParaRPr lang="en-US" dirty="0"/>
          </a:p>
        </p:txBody>
      </p:sp>
      <p:pic>
        <p:nvPicPr>
          <p:cNvPr id="141" name="net zero color-01.png" descr="net zero color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094" y="12218771"/>
            <a:ext cx="2984363" cy="138007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284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Line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 </a:t>
            </a:r>
            <a:endParaRPr dirty="0"/>
          </a:p>
        </p:txBody>
      </p:sp>
      <p:sp>
        <p:nvSpPr>
          <p:cNvPr id="139" name="Page of bulle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92479">
              <a:spcBef>
                <a:spcPts val="3100"/>
              </a:spcBef>
              <a:defRPr sz="7200"/>
            </a:lvl1pPr>
          </a:lstStyle>
          <a:p>
            <a:r>
              <a:rPr lang="en-US" dirty="0"/>
              <a:t>Electric vehicle Trends</a:t>
            </a:r>
            <a:endParaRPr lang="en-US" dirty="0">
              <a:latin typeface="Impact" panose="020B0806030902050204" pitchFamily="34" charset="0"/>
            </a:endParaRPr>
          </a:p>
        </p:txBody>
      </p:sp>
      <p:sp>
        <p:nvSpPr>
          <p:cNvPr id="140" name="Feature rich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The right mix of public charging is important</a:t>
            </a:r>
          </a:p>
          <a:p>
            <a:pPr lvl="1"/>
            <a:r>
              <a:rPr lang="en-US" dirty="0"/>
              <a:t>Level 2 stations were critical early on – smaller batteries, shorter range</a:t>
            </a:r>
          </a:p>
          <a:p>
            <a:pPr lvl="1"/>
            <a:r>
              <a:rPr lang="en-US" dirty="0"/>
              <a:t>Today, MGE Level 2 stations are used less than 2% of the time</a:t>
            </a:r>
          </a:p>
          <a:p>
            <a:pPr lvl="2"/>
            <a:r>
              <a:rPr lang="en-US" dirty="0"/>
              <a:t>MGE owns 45 public charging stations; EV charging hub opening 2021</a:t>
            </a:r>
          </a:p>
          <a:p>
            <a:pPr lvl="2"/>
            <a:r>
              <a:rPr lang="en-US" dirty="0"/>
              <a:t>99 public charging stations in Madison area; more businesses investing in charging infrastructure</a:t>
            </a:r>
          </a:p>
          <a:p>
            <a:pPr lvl="1"/>
            <a:r>
              <a:rPr lang="en-US" dirty="0"/>
              <a:t>DC fast charging important for local and statewide EV adoption</a:t>
            </a:r>
          </a:p>
          <a:p>
            <a:pPr lvl="2"/>
            <a:r>
              <a:rPr lang="en-US" dirty="0"/>
              <a:t>Enable long-distance travel</a:t>
            </a:r>
          </a:p>
          <a:p>
            <a:pPr lvl="2"/>
            <a:r>
              <a:rPr lang="en-US" dirty="0"/>
              <a:t>Surveys show that lack of charging for travel is a barrier to EV adoption</a:t>
            </a:r>
          </a:p>
          <a:p>
            <a:pPr lvl="1"/>
            <a:endParaRPr lang="en-US" dirty="0"/>
          </a:p>
          <a:p>
            <a:pPr marL="635000" indent="-635000"/>
            <a:endParaRPr lang="en-US" dirty="0"/>
          </a:p>
        </p:txBody>
      </p:sp>
      <p:pic>
        <p:nvPicPr>
          <p:cNvPr id="141" name="net zero color-01.png" descr="net zero color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094" y="12218771"/>
            <a:ext cx="2984363" cy="138007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3456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Line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 </a:t>
            </a:r>
            <a:endParaRPr dirty="0"/>
          </a:p>
        </p:txBody>
      </p:sp>
      <p:sp>
        <p:nvSpPr>
          <p:cNvPr id="139" name="Page of bulle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92479">
              <a:spcBef>
                <a:spcPts val="3100"/>
              </a:spcBef>
              <a:defRPr sz="7200"/>
            </a:lvl1pPr>
          </a:lstStyle>
          <a:p>
            <a:r>
              <a:rPr lang="en-US" dirty="0"/>
              <a:t>Electric Vehicle Trends</a:t>
            </a:r>
            <a:endParaRPr lang="en-US" dirty="0">
              <a:latin typeface="Impact" panose="020B0806030902050204" pitchFamily="34" charset="0"/>
            </a:endParaRPr>
          </a:p>
        </p:txBody>
      </p:sp>
      <p:sp>
        <p:nvSpPr>
          <p:cNvPr id="140" name="Feature rich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Apartment developers very interested in providing charging to residents</a:t>
            </a:r>
          </a:p>
          <a:p>
            <a:pPr lvl="1"/>
            <a:r>
              <a:rPr lang="en-US" dirty="0"/>
              <a:t>Amenities to recruit and to keep residents</a:t>
            </a:r>
          </a:p>
          <a:p>
            <a:pPr lvl="1"/>
            <a:r>
              <a:rPr lang="en-US" dirty="0"/>
              <a:t>EV Ordinance requires charging infrastructure in new construction</a:t>
            </a:r>
          </a:p>
          <a:p>
            <a:r>
              <a:rPr lang="en-US" dirty="0"/>
              <a:t>EV infrastructure also important to economic development</a:t>
            </a:r>
          </a:p>
          <a:p>
            <a:pPr lvl="1"/>
            <a:r>
              <a:rPr lang="en-US" dirty="0"/>
              <a:t>UPS, Amazon, and FedEx all adopting electric vehicles </a:t>
            </a:r>
          </a:p>
          <a:p>
            <a:pPr lvl="2"/>
            <a:r>
              <a:rPr lang="en-US" dirty="0"/>
              <a:t>Seek out locations where there are incentives, public charging infrastructure, utility programs</a:t>
            </a:r>
          </a:p>
          <a:p>
            <a:pPr lvl="2"/>
            <a:r>
              <a:rPr lang="en-US" dirty="0"/>
              <a:t>On-site charging and fast charging are both in demand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635000" indent="-635000"/>
            <a:endParaRPr lang="en-US" dirty="0"/>
          </a:p>
        </p:txBody>
      </p:sp>
      <p:pic>
        <p:nvPicPr>
          <p:cNvPr id="141" name="net zero color-01.png" descr="net zero color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094" y="12218771"/>
            <a:ext cx="2984363" cy="138007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893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Line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 </a:t>
            </a:r>
            <a:endParaRPr dirty="0"/>
          </a:p>
        </p:txBody>
      </p:sp>
      <p:sp>
        <p:nvSpPr>
          <p:cNvPr id="139" name="Page of bulle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92479">
              <a:spcBef>
                <a:spcPts val="3100"/>
              </a:spcBef>
              <a:defRPr sz="7200"/>
            </a:lvl1pPr>
          </a:lstStyle>
          <a:p>
            <a:r>
              <a:rPr lang="en-US" dirty="0"/>
              <a:t>MGE Charging Solutions</a:t>
            </a:r>
            <a:endParaRPr lang="en-US" dirty="0">
              <a:latin typeface="Impact" panose="020B0806030902050204" pitchFamily="34" charset="0"/>
            </a:endParaRPr>
          </a:p>
        </p:txBody>
      </p:sp>
      <p:sp>
        <p:nvSpPr>
          <p:cNvPr id="140" name="Feature rich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MGE offers resources and programs for each step of the customer journey</a:t>
            </a:r>
          </a:p>
          <a:p>
            <a:r>
              <a:rPr lang="en-US" dirty="0"/>
              <a:t>MGE charging solutions</a:t>
            </a:r>
          </a:p>
          <a:p>
            <a:pPr lvl="1"/>
            <a:r>
              <a:rPr lang="en-US" dirty="0"/>
              <a:t>Charge@Home</a:t>
            </a:r>
          </a:p>
          <a:p>
            <a:pPr lvl="1"/>
            <a:r>
              <a:rPr lang="en-US" dirty="0"/>
              <a:t>Charge Ahead</a:t>
            </a:r>
          </a:p>
          <a:p>
            <a:pPr lvl="1"/>
            <a:r>
              <a:rPr lang="en-US" dirty="0"/>
              <a:t>Apartment Charging </a:t>
            </a:r>
          </a:p>
          <a:p>
            <a:pPr lvl="1"/>
            <a:r>
              <a:rPr lang="en-US" dirty="0"/>
              <a:t>Workplace Charging</a:t>
            </a:r>
          </a:p>
          <a:p>
            <a:pPr lvl="1"/>
            <a:r>
              <a:rPr lang="en-US" dirty="0"/>
              <a:t>Fleet Charging </a:t>
            </a:r>
          </a:p>
          <a:p>
            <a:pPr lvl="1"/>
            <a:r>
              <a:rPr lang="en-US" dirty="0"/>
              <a:t>EV Charging Hub and network</a:t>
            </a:r>
          </a:p>
          <a:p>
            <a:pPr marL="6350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635000" indent="-635000"/>
            <a:endParaRPr lang="en-US" dirty="0"/>
          </a:p>
        </p:txBody>
      </p:sp>
      <p:pic>
        <p:nvPicPr>
          <p:cNvPr id="141" name="net zero color-01.png" descr="net zero color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094" y="12218771"/>
            <a:ext cx="2984363" cy="138007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 descr="A picture containing bicycle, sitting, car, motorcycle&#10;&#10;Description automatically generated">
            <a:extLst>
              <a:ext uri="{FF2B5EF4-FFF2-40B4-BE49-F238E27FC236}">
                <a16:creationId xmlns:a16="http://schemas.microsoft.com/office/drawing/2014/main" id="{6E3B3FC9-7669-4E3A-B987-4E5E8493A6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5967427"/>
            <a:ext cx="8278761" cy="552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35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Line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 </a:t>
            </a:r>
            <a:endParaRPr dirty="0"/>
          </a:p>
        </p:txBody>
      </p:sp>
      <p:sp>
        <p:nvSpPr>
          <p:cNvPr id="139" name="Page of bulle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92479">
              <a:spcBef>
                <a:spcPts val="3100"/>
              </a:spcBef>
              <a:defRPr sz="7200"/>
            </a:lvl1pPr>
          </a:lstStyle>
          <a:p>
            <a:r>
              <a:rPr lang="en-US" dirty="0"/>
              <a:t>MGE Charging solutions - highlights</a:t>
            </a:r>
            <a:endParaRPr lang="en-US" dirty="0">
              <a:latin typeface="Impact" panose="020B0806030902050204" pitchFamily="34" charset="0"/>
            </a:endParaRPr>
          </a:p>
        </p:txBody>
      </p:sp>
      <p:sp>
        <p:nvSpPr>
          <p:cNvPr id="140" name="Feature rich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All programs include managed charging</a:t>
            </a:r>
          </a:p>
          <a:p>
            <a:pPr lvl="1"/>
            <a:r>
              <a:rPr lang="en-US" dirty="0"/>
              <a:t>Moving charging to lower cost periods or when renewables are available.</a:t>
            </a:r>
          </a:p>
          <a:p>
            <a:pPr lvl="2"/>
            <a:r>
              <a:rPr lang="en-US" dirty="0"/>
              <a:t>Helps MGE prepare for additional charging on the grid </a:t>
            </a:r>
          </a:p>
          <a:p>
            <a:pPr lvl="2"/>
            <a:r>
              <a:rPr lang="en-US" dirty="0"/>
              <a:t>Ensures that EV charging benefits all customers</a:t>
            </a:r>
          </a:p>
          <a:p>
            <a:pPr lvl="2"/>
            <a:r>
              <a:rPr lang="en-US" dirty="0"/>
              <a:t>Reduces the need for electrical system upgrades and new generation facilities </a:t>
            </a:r>
          </a:p>
          <a:p>
            <a:pPr marL="6350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635000" indent="-635000"/>
            <a:endParaRPr lang="en-US" dirty="0"/>
          </a:p>
        </p:txBody>
      </p:sp>
      <p:pic>
        <p:nvPicPr>
          <p:cNvPr id="141" name="net zero color-01.png" descr="net zero color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094" y="12218771"/>
            <a:ext cx="2984363" cy="138007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3985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Line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 </a:t>
            </a:r>
            <a:endParaRPr dirty="0"/>
          </a:p>
        </p:txBody>
      </p:sp>
      <p:sp>
        <p:nvSpPr>
          <p:cNvPr id="139" name="Page of bulle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92479">
              <a:spcBef>
                <a:spcPts val="3100"/>
              </a:spcBef>
              <a:defRPr sz="7200"/>
            </a:lvl1pPr>
          </a:lstStyle>
          <a:p>
            <a:r>
              <a:rPr lang="en-US" dirty="0"/>
              <a:t>Charge@home pilot</a:t>
            </a:r>
            <a:endParaRPr dirty="0">
              <a:latin typeface="Impact" panose="020B0806030902050204" pitchFamily="34" charset="0"/>
            </a:endParaRPr>
          </a:p>
        </p:txBody>
      </p:sp>
      <p:sp>
        <p:nvSpPr>
          <p:cNvPr id="140" name="Feature rich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80% of charging happens at home</a:t>
            </a:r>
          </a:p>
          <a:p>
            <a:r>
              <a:rPr lang="en-US" dirty="0"/>
              <a:t>Convenience</a:t>
            </a:r>
          </a:p>
          <a:p>
            <a:pPr lvl="1"/>
            <a:r>
              <a:rPr lang="en-US" dirty="0"/>
              <a:t>MGE coordinates installation of Level 2 network charging stations</a:t>
            </a:r>
          </a:p>
          <a:p>
            <a:r>
              <a:rPr lang="en-US" dirty="0"/>
              <a:t>No up-front costs </a:t>
            </a:r>
          </a:p>
          <a:p>
            <a:pPr lvl="1"/>
            <a:r>
              <a:rPr lang="en-US" dirty="0"/>
              <a:t>Customer pays monthly fee for equipment </a:t>
            </a:r>
            <a:br>
              <a:rPr lang="en-US" dirty="0"/>
            </a:br>
            <a:r>
              <a:rPr lang="en-US" dirty="0"/>
              <a:t>and installation </a:t>
            </a:r>
          </a:p>
          <a:p>
            <a:r>
              <a:rPr lang="en-US" dirty="0"/>
              <a:t>MGE can view and manage charging</a:t>
            </a:r>
          </a:p>
          <a:p>
            <a:pPr lvl="1"/>
            <a:r>
              <a:rPr lang="en-US" dirty="0"/>
              <a:t>Study charging patterns, prepare for more </a:t>
            </a:r>
            <a:br>
              <a:rPr lang="en-US" dirty="0"/>
            </a:br>
            <a:r>
              <a:rPr lang="en-US" dirty="0"/>
              <a:t>EV charging on the grid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635000" indent="-635000"/>
            <a:endParaRPr lang="en-US" dirty="0"/>
          </a:p>
        </p:txBody>
      </p:sp>
      <p:pic>
        <p:nvPicPr>
          <p:cNvPr id="141" name="net zero color-01.png" descr="net zero color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094" y="12218771"/>
            <a:ext cx="2984363" cy="13800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2D60031A-499B-4089-8A84-5D51EB9C9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8215" y="6035693"/>
            <a:ext cx="7729785" cy="514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76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Line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 </a:t>
            </a:r>
            <a:endParaRPr dirty="0"/>
          </a:p>
        </p:txBody>
      </p:sp>
      <p:sp>
        <p:nvSpPr>
          <p:cNvPr id="139" name="Page of bulle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92479">
              <a:spcBef>
                <a:spcPts val="3100"/>
              </a:spcBef>
              <a:defRPr sz="7200"/>
            </a:lvl1pPr>
          </a:lstStyle>
          <a:p>
            <a:r>
              <a:rPr lang="en-US" dirty="0"/>
              <a:t>Charge@home Pilot</a:t>
            </a:r>
            <a:endParaRPr dirty="0">
              <a:latin typeface="Impact" panose="020B0806030902050204" pitchFamily="34" charset="0"/>
            </a:endParaRPr>
          </a:p>
        </p:txBody>
      </p:sp>
      <p:sp>
        <p:nvSpPr>
          <p:cNvPr id="140" name="Feature rich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145 customers enrolled – big uptick in enrollments in 2021</a:t>
            </a:r>
          </a:p>
          <a:p>
            <a:r>
              <a:rPr lang="en-US" dirty="0"/>
              <a:t>Customer satisfaction survey results</a:t>
            </a:r>
          </a:p>
          <a:p>
            <a:pPr lvl="1"/>
            <a:r>
              <a:rPr lang="en-US" dirty="0"/>
              <a:t>100% of participants were extremely or somewhat satisfied</a:t>
            </a:r>
          </a:p>
          <a:p>
            <a:pPr lvl="1"/>
            <a:r>
              <a:rPr lang="en-US" dirty="0"/>
              <a:t>About 90% of customers agreed that Charge@Home is a good value</a:t>
            </a:r>
          </a:p>
          <a:p>
            <a:pPr lvl="1"/>
            <a:r>
              <a:rPr lang="en-US" dirty="0"/>
              <a:t>Similar to national data, approximately 89% of charging happens at home with the workplace being the second most common place to charge  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635000" indent="-635000"/>
            <a:endParaRPr lang="en-US" dirty="0"/>
          </a:p>
        </p:txBody>
      </p:sp>
      <p:pic>
        <p:nvPicPr>
          <p:cNvPr id="141" name="net zero color-01.png" descr="net zero color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094" y="12218771"/>
            <a:ext cx="2984363" cy="138007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8229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New_Template9">
  <a:themeElements>
    <a:clrScheme name="New_Template9">
      <a:dk1>
        <a:srgbClr val="5C5C5C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5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DIN Alternate"/>
            <a:ea typeface="DIN Alternate"/>
            <a:cs typeface="DIN Alternate"/>
            <a:sym typeface="DIN Altern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2000"/>
          </a:spcBef>
          <a:spcAft>
            <a:spcPts val="0"/>
          </a:spcAft>
          <a:buClrTx/>
          <a:buSzTx/>
          <a:buFontTx/>
          <a:buNone/>
          <a:tabLst/>
          <a:defRPr kumimoji="0" sz="4000" b="0" i="1" u="none" strike="noStrike" cap="none" spc="39" normalizeH="0" baseline="0">
            <a:ln>
              <a:noFill/>
            </a:ln>
            <a:solidFill>
              <a:srgbClr val="5C5C5C"/>
            </a:solidFill>
            <a:effectLst/>
            <a:uFillTx/>
            <a:latin typeface="Iowan Old Style"/>
            <a:ea typeface="Iowan Old Style"/>
            <a:cs typeface="Iowan Old Style"/>
            <a:sym typeface="Iowan Old Sty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9">
  <a:themeElements>
    <a:clrScheme name="New_Template9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5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DIN Alternate"/>
            <a:ea typeface="DIN Alternate"/>
            <a:cs typeface="DIN Alternate"/>
            <a:sym typeface="DIN Altern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2000"/>
          </a:spcBef>
          <a:spcAft>
            <a:spcPts val="0"/>
          </a:spcAft>
          <a:buClrTx/>
          <a:buSzTx/>
          <a:buFontTx/>
          <a:buNone/>
          <a:tabLst/>
          <a:defRPr kumimoji="0" sz="4000" b="0" i="1" u="none" strike="noStrike" cap="none" spc="39" normalizeH="0" baseline="0">
            <a:ln>
              <a:noFill/>
            </a:ln>
            <a:solidFill>
              <a:srgbClr val="5C5C5C"/>
            </a:solidFill>
            <a:effectLst/>
            <a:uFillTx/>
            <a:latin typeface="Iowan Old Style"/>
            <a:ea typeface="Iowan Old Style"/>
            <a:cs typeface="Iowan Old Style"/>
            <a:sym typeface="Iowan Old Sty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5F98FB8869054891F5D6A21E897401" ma:contentTypeVersion="13" ma:contentTypeDescription="Create a new document." ma:contentTypeScope="" ma:versionID="bb06e1355d5638a54e05d484927853c1">
  <xsd:schema xmlns:xsd="http://www.w3.org/2001/XMLSchema" xmlns:xs="http://www.w3.org/2001/XMLSchema" xmlns:p="http://schemas.microsoft.com/office/2006/metadata/properties" xmlns:ns2="85957321-0ac9-4a3e-8439-7e0aefa5a093" xmlns:ns3="86cd1f00-b86d-4f5e-a923-6e6274cde1cf" targetNamespace="http://schemas.microsoft.com/office/2006/metadata/properties" ma:root="true" ma:fieldsID="99432cc1bb4b112dda0e37af18bdaf05" ns2:_="" ns3:_="">
    <xsd:import namespace="85957321-0ac9-4a3e-8439-7e0aefa5a093"/>
    <xsd:import namespace="86cd1f00-b86d-4f5e-a923-6e6274cde1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957321-0ac9-4a3e-8439-7e0aefa5a0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cd1f00-b86d-4f5e-a923-6e6274cde1c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9A8098-614B-4C8B-A997-2FE60E223A74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4f52f16a-7220-4891-abba-621f6e270218"/>
    <ds:schemaRef ds:uri="http://purl.org/dc/terms/"/>
    <ds:schemaRef ds:uri="http://purl.org/dc/elements/1.1/"/>
    <ds:schemaRef ds:uri="http://schemas.microsoft.com/office/2006/metadata/properties"/>
    <ds:schemaRef ds:uri="http://schemas.microsoft.com/office/infopath/2007/PartnerControls"/>
    <ds:schemaRef ds:uri="9c51c550-9d61-4e4e-b1da-a307a5b95dc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0D87158-36AB-437B-9DAF-949BA82493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BF980E-B406-4CB2-B456-4C297DE9FD6B}"/>
</file>

<file path=docProps/app.xml><?xml version="1.0" encoding="utf-8"?>
<Properties xmlns="http://schemas.openxmlformats.org/officeDocument/2006/extended-properties" xmlns:vt="http://schemas.openxmlformats.org/officeDocument/2006/docPropsVTypes">
  <TotalTime>8189</TotalTime>
  <Words>1477</Words>
  <Application>Microsoft Office PowerPoint</Application>
  <PresentationFormat>Custom</PresentationFormat>
  <Paragraphs>238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Avenir Next</vt:lpstr>
      <vt:lpstr>DIN Alternate</vt:lpstr>
      <vt:lpstr>Helvetica</vt:lpstr>
      <vt:lpstr>Helvetica Neue</vt:lpstr>
      <vt:lpstr>Impact</vt:lpstr>
      <vt:lpstr>Iowan Old Style</vt:lpstr>
      <vt:lpstr>MetaNormalLF-Roman</vt:lpstr>
      <vt:lpstr>Wingdings</vt:lpstr>
      <vt:lpstr>Zapf Dingbats</vt:lpstr>
      <vt:lpstr>New_Template9</vt:lpstr>
      <vt:lpstr>TDA annual Meeting – electric vehicles</vt:lpstr>
      <vt:lpstr>Agenda</vt:lpstr>
      <vt:lpstr>Electric Vehicle trends</vt:lpstr>
      <vt:lpstr>Electric vehicle Trends</vt:lpstr>
      <vt:lpstr>Electric Vehicle Trends</vt:lpstr>
      <vt:lpstr>MGE Charging Solutions</vt:lpstr>
      <vt:lpstr>MGE Charging solutions - highlights</vt:lpstr>
      <vt:lpstr>Charge@home pilot</vt:lpstr>
      <vt:lpstr>Charge@home Pilot</vt:lpstr>
      <vt:lpstr>Charging trends</vt:lpstr>
      <vt:lpstr>Charge Ahead Project </vt:lpstr>
      <vt:lpstr>Charge Ahead project</vt:lpstr>
      <vt:lpstr>Apartment EV charging</vt:lpstr>
      <vt:lpstr>Workplace Charging</vt:lpstr>
      <vt:lpstr>Public Charging</vt:lpstr>
      <vt:lpstr>Fast Charging hub</vt:lpstr>
      <vt:lpstr>Fleet Vehicle Charging</vt:lpstr>
      <vt:lpstr>Partnerships</vt:lpstr>
      <vt:lpstr>EV Resources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advancing our 2030 framework</dc:title>
  <dc:creator>Branson, Debbie</dc:creator>
  <cp:lastModifiedBy>Branson, Debbie</cp:lastModifiedBy>
  <cp:revision>152</cp:revision>
  <dcterms:modified xsi:type="dcterms:W3CDTF">2021-11-09T23:10:25Z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0x0101008D5F98FB8869054891F5D6A21E897401</vt:lpwstr>
  </property>
</Properties>
</file>