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4.xml" ContentType="application/vnd.openxmlformats-officedocument.drawingml.chartshapes+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5.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6.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7.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8.xml" ContentType="application/vnd.openxmlformats-officedocument.drawingml.chartshapes+xml"/>
  <Override PartName="/ppt/notesSlides/notesSlide1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9.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0.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 id="2147483665" r:id="rId5"/>
    <p:sldMasterId id="2147483672" r:id="rId6"/>
    <p:sldMasterId id="2147483662" r:id="rId7"/>
  </p:sldMasterIdLst>
  <p:notesMasterIdLst>
    <p:notesMasterId r:id="rId59"/>
  </p:notesMasterIdLst>
  <p:handoutMasterIdLst>
    <p:handoutMasterId r:id="rId60"/>
  </p:handoutMasterIdLst>
  <p:sldIdLst>
    <p:sldId id="256" r:id="rId8"/>
    <p:sldId id="257" r:id="rId9"/>
    <p:sldId id="305" r:id="rId10"/>
    <p:sldId id="323" r:id="rId11"/>
    <p:sldId id="258" r:id="rId12"/>
    <p:sldId id="294" r:id="rId13"/>
    <p:sldId id="261" r:id="rId14"/>
    <p:sldId id="344" r:id="rId15"/>
    <p:sldId id="342" r:id="rId16"/>
    <p:sldId id="265" r:id="rId17"/>
    <p:sldId id="283" r:id="rId18"/>
    <p:sldId id="284" r:id="rId19"/>
    <p:sldId id="276" r:id="rId20"/>
    <p:sldId id="329" r:id="rId21"/>
    <p:sldId id="277" r:id="rId22"/>
    <p:sldId id="325" r:id="rId23"/>
    <p:sldId id="341" r:id="rId24"/>
    <p:sldId id="285" r:id="rId25"/>
    <p:sldId id="288" r:id="rId26"/>
    <p:sldId id="282" r:id="rId27"/>
    <p:sldId id="281" r:id="rId28"/>
    <p:sldId id="321" r:id="rId29"/>
    <p:sldId id="322" r:id="rId30"/>
    <p:sldId id="290" r:id="rId31"/>
    <p:sldId id="278" r:id="rId32"/>
    <p:sldId id="292" r:id="rId33"/>
    <p:sldId id="328" r:id="rId34"/>
    <p:sldId id="330" r:id="rId35"/>
    <p:sldId id="332" r:id="rId36"/>
    <p:sldId id="293" r:id="rId37"/>
    <p:sldId id="295" r:id="rId38"/>
    <p:sldId id="296" r:id="rId39"/>
    <p:sldId id="309" r:id="rId40"/>
    <p:sldId id="297" r:id="rId41"/>
    <p:sldId id="298" r:id="rId42"/>
    <p:sldId id="303" r:id="rId43"/>
    <p:sldId id="335" r:id="rId44"/>
    <p:sldId id="338" r:id="rId45"/>
    <p:sldId id="266" r:id="rId46"/>
    <p:sldId id="273" r:id="rId47"/>
    <p:sldId id="324" r:id="rId48"/>
    <p:sldId id="317" r:id="rId49"/>
    <p:sldId id="343" r:id="rId50"/>
    <p:sldId id="259" r:id="rId51"/>
    <p:sldId id="260" r:id="rId52"/>
    <p:sldId id="263" r:id="rId53"/>
    <p:sldId id="272" r:id="rId54"/>
    <p:sldId id="270" r:id="rId55"/>
    <p:sldId id="271" r:id="rId56"/>
    <p:sldId id="267" r:id="rId57"/>
    <p:sldId id="320" r:id="rId58"/>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121E"/>
    <a:srgbClr val="294179"/>
    <a:srgbClr val="85AED4"/>
    <a:srgbClr val="7F7F7F"/>
    <a:srgbClr val="679A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4F6EFB-F8AA-4EA9-A3A2-1113509FB29D}" v="43" dt="2025-03-25T15:18:37.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Jackson\AppData\Local\Microsoft\Windows\INetCache\Content.Outlook\WU0SMUHT\2023%20Transportation%20Economy%2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6.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7.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8.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0.xml"/></Relationships>
</file>

<file path=ppt/charts/_rels/chart2.xml.rels><?xml version="1.0" encoding="UTF-8" standalone="yes"?>
<Relationships xmlns="http://schemas.openxmlformats.org/package/2006/relationships"><Relationship Id="rId3" Type="http://schemas.openxmlformats.org/officeDocument/2006/relationships/oleObject" Target="https://tdawisconsin.sharepoint.com/sites/Communications/Shared%20Documents/General/2024%20Campaign/Fact%20and%20Briefing%20Doc/Copy%20of%202023%20Transportation%20Economy%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dawisconsin.sharepoint.com/sites/Communications/Shared%20Documents/General/2024%20Campaign/Fact%20and%20Briefing%20Doc/Copy%20of%202023%20Transportation%20Economy%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Summary!$F$62</c:f>
              <c:strCache>
                <c:ptCount val="1"/>
                <c:pt idx="0">
                  <c:v>US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Summary!$G$60:$H$61</c:f>
              <c:strCache>
                <c:ptCount val="2"/>
                <c:pt idx="0">
                  <c:v>Share of Employment</c:v>
                </c:pt>
                <c:pt idx="1">
                  <c:v>Share of Wages</c:v>
                </c:pt>
              </c:strCache>
            </c:strRef>
          </c:cat>
          <c:val>
            <c:numRef>
              <c:f>Summary!$G$62:$H$62</c:f>
              <c:numCache>
                <c:formatCode>0.0%</c:formatCode>
                <c:ptCount val="2"/>
                <c:pt idx="0">
                  <c:v>0.13653725002195718</c:v>
                </c:pt>
                <c:pt idx="1">
                  <c:v>0.1410489572404488</c:v>
                </c:pt>
              </c:numCache>
            </c:numRef>
          </c:val>
          <c:extLst>
            <c:ext xmlns:c16="http://schemas.microsoft.com/office/drawing/2014/chart" uri="{C3380CC4-5D6E-409C-BE32-E72D297353CC}">
              <c16:uniqueId val="{00000000-87FD-40DE-8D56-9E8F6646C69B}"/>
            </c:ext>
          </c:extLst>
        </c:ser>
        <c:ser>
          <c:idx val="1"/>
          <c:order val="1"/>
          <c:tx>
            <c:strRef>
              <c:f>Summary!$F$63</c:f>
              <c:strCache>
                <c:ptCount val="1"/>
                <c:pt idx="0">
                  <c:v>WI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Summary!$G$60:$H$61</c:f>
              <c:strCache>
                <c:ptCount val="2"/>
                <c:pt idx="0">
                  <c:v>Share of Employment</c:v>
                </c:pt>
                <c:pt idx="1">
                  <c:v>Share of Wages</c:v>
                </c:pt>
              </c:strCache>
            </c:strRef>
          </c:cat>
          <c:val>
            <c:numRef>
              <c:f>Summary!$G$63:$H$63</c:f>
              <c:numCache>
                <c:formatCode>0.0%</c:formatCode>
                <c:ptCount val="2"/>
                <c:pt idx="0">
                  <c:v>0.22657513179551922</c:v>
                </c:pt>
                <c:pt idx="1">
                  <c:v>0.24160066213024589</c:v>
                </c:pt>
              </c:numCache>
            </c:numRef>
          </c:val>
          <c:extLst>
            <c:ext xmlns:c16="http://schemas.microsoft.com/office/drawing/2014/chart" uri="{C3380CC4-5D6E-409C-BE32-E72D297353CC}">
              <c16:uniqueId val="{00000001-87FD-40DE-8D56-9E8F6646C69B}"/>
            </c:ext>
          </c:extLst>
        </c:ser>
        <c:dLbls>
          <c:showLegendKey val="0"/>
          <c:showVal val="0"/>
          <c:showCatName val="0"/>
          <c:showSerName val="0"/>
          <c:showPercent val="0"/>
          <c:showBubbleSize val="0"/>
        </c:dLbls>
        <c:gapWidth val="219"/>
        <c:overlap val="-27"/>
        <c:axId val="209648640"/>
        <c:axId val="222999296"/>
      </c:barChart>
      <c:catAx>
        <c:axId val="20964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22999296"/>
        <c:crosses val="autoZero"/>
        <c:auto val="1"/>
        <c:lblAlgn val="ctr"/>
        <c:lblOffset val="100"/>
        <c:noMultiLvlLbl val="0"/>
      </c:catAx>
      <c:valAx>
        <c:axId val="222999296"/>
        <c:scaling>
          <c:orientation val="minMax"/>
          <c:max val="0.27"/>
        </c:scaling>
        <c:delete val="1"/>
        <c:axPos val="l"/>
        <c:numFmt formatCode="0.0%" sourceLinked="1"/>
        <c:majorTickMark val="out"/>
        <c:minorTickMark val="none"/>
        <c:tickLblPos val="nextTo"/>
        <c:crossAx val="209648640"/>
        <c:crosses val="autoZero"/>
        <c:crossBetween val="between"/>
      </c:valAx>
      <c:spPr>
        <a:noFill/>
        <a:ln>
          <a:noFill/>
        </a:ln>
        <a:effectLst/>
      </c:spPr>
    </c:plotArea>
    <c:legend>
      <c:legendPos val="b"/>
      <c:overlay val="1"/>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12973997152578E-2"/>
          <c:y val="8.9031246237275111E-2"/>
          <c:w val="0.85120206261346998"/>
          <c:h val="0.82193750752544981"/>
        </c:manualLayout>
      </c:layout>
      <c:ofPieChart>
        <c:ofPieType val="bar"/>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139F-4076-8E8C-6BD38B95C335}"/>
              </c:ext>
            </c:extLst>
          </c:dPt>
          <c:dPt>
            <c:idx val="1"/>
            <c:bubble3D val="0"/>
            <c:spPr>
              <a:solidFill>
                <a:srgbClr val="95121E"/>
              </a:solidFill>
              <a:ln w="19050">
                <a:solidFill>
                  <a:schemeClr val="lt1"/>
                </a:solidFill>
              </a:ln>
              <a:effectLst/>
            </c:spPr>
            <c:extLst>
              <c:ext xmlns:c16="http://schemas.microsoft.com/office/drawing/2014/chart" uri="{C3380CC4-5D6E-409C-BE32-E72D297353CC}">
                <c16:uniqueId val="{00000005-139F-4076-8E8C-6BD38B95C335}"/>
              </c:ext>
            </c:extLst>
          </c:dPt>
          <c:dPt>
            <c:idx val="2"/>
            <c:bubble3D val="0"/>
            <c:spPr>
              <a:solidFill>
                <a:srgbClr val="294179"/>
              </a:solidFill>
              <a:ln w="19050">
                <a:solidFill>
                  <a:schemeClr val="lt1"/>
                </a:solidFill>
              </a:ln>
              <a:effectLst/>
            </c:spPr>
            <c:extLst>
              <c:ext xmlns:c16="http://schemas.microsoft.com/office/drawing/2014/chart" uri="{C3380CC4-5D6E-409C-BE32-E72D297353CC}">
                <c16:uniqueId val="{00000004-139F-4076-8E8C-6BD38B95C335}"/>
              </c:ext>
            </c:extLst>
          </c:dPt>
          <c:dPt>
            <c:idx val="3"/>
            <c:bubble3D val="0"/>
            <c:spPr>
              <a:pattFill prst="dashUpDiag">
                <a:fgClr>
                  <a:srgbClr val="7F7F7F"/>
                </a:fgClr>
                <a:bgClr>
                  <a:schemeClr val="bg1"/>
                </a:bgClr>
              </a:pattFill>
              <a:ln w="19050">
                <a:solidFill>
                  <a:schemeClr val="lt1"/>
                </a:solidFill>
              </a:ln>
              <a:effectLst/>
            </c:spPr>
            <c:extLst>
              <c:ext xmlns:c16="http://schemas.microsoft.com/office/drawing/2014/chart" uri="{C3380CC4-5D6E-409C-BE32-E72D297353CC}">
                <c16:uniqueId val="{00000001-139F-4076-8E8C-6BD38B95C335}"/>
              </c:ext>
            </c:extLst>
          </c:dPt>
          <c:dPt>
            <c:idx val="4"/>
            <c:bubble3D val="0"/>
            <c:spPr>
              <a:pattFill prst="ltHorz">
                <a:fgClr>
                  <a:srgbClr val="7F7F7F"/>
                </a:fgClr>
                <a:bgClr>
                  <a:schemeClr val="bg1"/>
                </a:bgClr>
              </a:pattFill>
              <a:ln w="19050">
                <a:solidFill>
                  <a:schemeClr val="lt1"/>
                </a:solidFill>
              </a:ln>
              <a:effectLst/>
            </c:spPr>
            <c:extLst>
              <c:ext xmlns:c16="http://schemas.microsoft.com/office/drawing/2014/chart" uri="{C3380CC4-5D6E-409C-BE32-E72D297353CC}">
                <c16:uniqueId val="{00000009-E00D-4631-8014-33B2D1C2FDFB}"/>
              </c:ext>
            </c:extLst>
          </c:dPt>
          <c:dPt>
            <c:idx val="5"/>
            <c:bubble3D val="0"/>
            <c:spPr>
              <a:pattFill prst="smGrid">
                <a:fgClr>
                  <a:srgbClr val="7F7F7F"/>
                </a:fgClr>
                <a:bgClr>
                  <a:schemeClr val="bg1"/>
                </a:bgClr>
              </a:pattFill>
              <a:ln w="19050">
                <a:solidFill>
                  <a:schemeClr val="lt1"/>
                </a:solidFill>
              </a:ln>
              <a:effectLst/>
            </c:spPr>
            <c:extLst>
              <c:ext xmlns:c16="http://schemas.microsoft.com/office/drawing/2014/chart" uri="{C3380CC4-5D6E-409C-BE32-E72D297353CC}">
                <c16:uniqueId val="{0000000A-E00D-4631-8014-33B2D1C2FDFB}"/>
              </c:ext>
            </c:extLst>
          </c:dPt>
          <c:dPt>
            <c:idx val="6"/>
            <c:bubble3D val="0"/>
            <c:spPr>
              <a:pattFill prst="lgCheck">
                <a:fgClr>
                  <a:srgbClr val="7F7F7F"/>
                </a:fgClr>
                <a:bgClr>
                  <a:schemeClr val="bg1"/>
                </a:bgClr>
              </a:pattFill>
              <a:ln w="19050">
                <a:solidFill>
                  <a:schemeClr val="lt1"/>
                </a:solidFill>
              </a:ln>
              <a:effectLst/>
            </c:spPr>
            <c:extLst>
              <c:ext xmlns:c16="http://schemas.microsoft.com/office/drawing/2014/chart" uri="{C3380CC4-5D6E-409C-BE32-E72D297353CC}">
                <c16:uniqueId val="{0000000B-E00D-4631-8014-33B2D1C2FDFB}"/>
              </c:ext>
            </c:extLst>
          </c:dPt>
          <c:dPt>
            <c:idx val="7"/>
            <c:bubble3D val="0"/>
            <c:spPr>
              <a:pattFill prst="pct75">
                <a:fgClr>
                  <a:srgbClr val="7F7F7F"/>
                </a:fgClr>
                <a:bgClr>
                  <a:schemeClr val="bg1"/>
                </a:bgClr>
              </a:pattFill>
              <a:ln w="19050">
                <a:solidFill>
                  <a:schemeClr val="lt1"/>
                </a:solidFill>
              </a:ln>
              <a:effectLst/>
            </c:spPr>
            <c:extLst>
              <c:ext xmlns:c16="http://schemas.microsoft.com/office/drawing/2014/chart" uri="{C3380CC4-5D6E-409C-BE32-E72D297353CC}">
                <c16:uniqueId val="{0000000D-E00D-4631-8014-33B2D1C2FDFB}"/>
              </c:ext>
            </c:extLst>
          </c:dPt>
          <c:dPt>
            <c:idx val="8"/>
            <c:bubble3D val="0"/>
            <c:spPr>
              <a:solidFill>
                <a:srgbClr val="7F7F7F"/>
              </a:solidFill>
              <a:ln w="19050">
                <a:solidFill>
                  <a:schemeClr val="lt1"/>
                </a:solidFill>
              </a:ln>
              <a:effectLst/>
            </c:spPr>
            <c:extLst>
              <c:ext xmlns:c16="http://schemas.microsoft.com/office/drawing/2014/chart" uri="{C3380CC4-5D6E-409C-BE32-E72D297353CC}">
                <c16:uniqueId val="{0000000C-E00D-4631-8014-33B2D1C2FDFB}"/>
              </c:ext>
            </c:extLst>
          </c:dPt>
          <c:dPt>
            <c:idx val="9"/>
            <c:bubble3D val="0"/>
            <c:explosion val="4"/>
            <c:spPr>
              <a:solidFill>
                <a:srgbClr val="7F7F7F"/>
              </a:solidFill>
              <a:ln w="19050">
                <a:solidFill>
                  <a:schemeClr val="lt1"/>
                </a:solidFill>
              </a:ln>
              <a:effectLst/>
            </c:spPr>
            <c:extLst>
              <c:ext xmlns:c16="http://schemas.microsoft.com/office/drawing/2014/chart" uri="{C3380CC4-5D6E-409C-BE32-E72D297353CC}">
                <c16:uniqueId val="{00000008-E00D-4631-8014-33B2D1C2FDFB}"/>
              </c:ext>
            </c:extLst>
          </c:dPt>
          <c:dLbls>
            <c:dLbl>
              <c:idx val="0"/>
              <c:layout>
                <c:manualLayout>
                  <c:x val="0.14104925324380804"/>
                  <c:y val="-0.16667565605779242"/>
                </c:manualLayout>
              </c:layout>
              <c:tx>
                <c:rich>
                  <a:bodyPr/>
                  <a:lstStyle/>
                  <a:p>
                    <a:r>
                      <a:rPr lang="en-US" sz="1600" b="1" dirty="0"/>
                      <a:t>Local Programs</a:t>
                    </a:r>
                  </a:p>
                  <a:p>
                    <a:r>
                      <a:rPr lang="en-US" sz="1600" dirty="0"/>
                      <a:t>$2.73 Billion</a:t>
                    </a:r>
                  </a:p>
                  <a:p>
                    <a:r>
                      <a:rPr lang="en-US" sz="3200" b="1" kern="1200" dirty="0"/>
                      <a:t>33%</a:t>
                    </a:r>
                    <a:endParaRPr lang="en-US" sz="3200"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39F-4076-8E8C-6BD38B95C335}"/>
                </c:ext>
              </c:extLst>
            </c:dLbl>
            <c:dLbl>
              <c:idx val="1"/>
              <c:layout>
                <c:manualLayout>
                  <c:x val="-4.1359931416568962E-2"/>
                  <c:y val="0.19883045489231149"/>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prstClr val="black">
                            <a:lumMod val="75000"/>
                            <a:lumOff val="25000"/>
                          </a:prstClr>
                        </a:solidFill>
                        <a:latin typeface="+mn-lt"/>
                        <a:ea typeface="+mn-ea"/>
                        <a:cs typeface="+mn-cs"/>
                      </a:defRPr>
                    </a:pPr>
                    <a:r>
                      <a:rPr lang="en-US" sz="1600" b="1" i="0" u="none" strike="noStrike" kern="1200" baseline="0" dirty="0">
                        <a:solidFill>
                          <a:sysClr val="windowText" lastClr="000000"/>
                        </a:solidFill>
                      </a:rPr>
                      <a:t>WisDOT Operations</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r>
                      <a:rPr lang="en-US" sz="1600" b="0" i="0" u="none" strike="noStrike" kern="1200" baseline="0" dirty="0">
                        <a:solidFill>
                          <a:sysClr val="windowText" lastClr="000000"/>
                        </a:solidFill>
                      </a:rPr>
                      <a:t> $559.7 Million</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r>
                      <a:rPr lang="en-US" sz="3200" b="1" i="0" u="none" strike="noStrike" kern="1200" baseline="0" dirty="0">
                        <a:solidFill>
                          <a:sysClr val="windowText" lastClr="000000"/>
                        </a:solidFill>
                      </a:rPr>
                      <a:t>7%</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endParaRPr lang="en-US" dirty="0"/>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prstClr val="black">
                          <a:lumMod val="75000"/>
                          <a:lumOff val="25000"/>
                        </a:prst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39F-4076-8E8C-6BD38B95C335}"/>
                </c:ext>
              </c:extLst>
            </c:dLbl>
            <c:dLbl>
              <c:idx val="2"/>
              <c:layout>
                <c:manualLayout>
                  <c:x val="-2.6752855685533632E-2"/>
                  <c:y val="0"/>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prstClr val="black">
                            <a:lumMod val="75000"/>
                            <a:lumOff val="25000"/>
                          </a:prstClr>
                        </a:solidFill>
                        <a:latin typeface="+mn-lt"/>
                        <a:ea typeface="+mn-ea"/>
                        <a:cs typeface="+mn-cs"/>
                      </a:defRPr>
                    </a:pPr>
                    <a:r>
                      <a:rPr lang="en-US" sz="1600" b="1" i="0" u="none" strike="noStrike" kern="1200" baseline="0" dirty="0">
                        <a:solidFill>
                          <a:sysClr val="windowText" lastClr="000000"/>
                        </a:solidFill>
                      </a:rPr>
                      <a:t>Debt Service/Reserves</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r>
                      <a:rPr lang="en-US" sz="1600" b="1" i="0" u="none" strike="noStrike" kern="1200" baseline="0" dirty="0">
                        <a:solidFill>
                          <a:sysClr val="windowText" lastClr="000000"/>
                        </a:solidFill>
                      </a:rPr>
                      <a:t> </a:t>
                    </a:r>
                    <a:fld id="{D36B0839-D514-4E4F-8732-29736D58A0BB}" type="VALUE">
                      <a:rPr lang="en-US" sz="1600" b="0" i="0" u="none" strike="noStrike" kern="1200" baseline="0" smtClean="0">
                        <a:solidFill>
                          <a:sysClr val="windowText" lastClr="000000"/>
                        </a:solidFill>
                      </a:rPr>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t>[VALUE]</a:t>
                    </a:fld>
                    <a:endParaRPr lang="en-US" sz="1600" b="0" i="0" u="none" strike="noStrike" kern="1200" baseline="0" dirty="0">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fld id="{E2655B7D-A061-44D9-9586-BFFA344B4D11}" type="PERCENTAGE">
                      <a:rPr lang="en-US" sz="3200" b="1" i="0" u="none" strike="noStrike" kern="1200" baseline="0" smtClean="0">
                        <a:solidFill>
                          <a:sysClr val="windowText" lastClr="000000"/>
                        </a:solidFill>
                      </a:rPr>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t>[PERCENTAGE]</a:t>
                    </a:fld>
                    <a:endParaRPr lang="en-US" sz="3200" b="1" i="0" u="none" strike="noStrike" kern="1200" baseline="0" dirty="0">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prstClr val="black">
                          <a:lumMod val="75000"/>
                          <a:lumOff val="25000"/>
                        </a:prst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39F-4076-8E8C-6BD38B95C335}"/>
                </c:ext>
              </c:extLst>
            </c:dLbl>
            <c:dLbl>
              <c:idx val="3"/>
              <c:layout>
                <c:manualLayout>
                  <c:x val="2.1950191139122804E-2"/>
                  <c:y val="-9.5113139083986328E-3"/>
                </c:manualLayout>
              </c:layout>
              <c:tx>
                <c:rich>
                  <a:bodyPr rot="0" spcFirstLastPara="1" vertOverflow="ellipsis" vert="horz" wrap="square" lIns="38100" tIns="19050" rIns="38100" bIns="19050" anchor="ctr" anchorCtr="0">
                    <a:noAutofit/>
                  </a:bodyPr>
                  <a:lstStyle/>
                  <a:p>
                    <a:pPr algn="l">
                      <a:defRPr sz="1197" b="0" i="0" u="none" strike="noStrike" kern="1200" baseline="0">
                        <a:solidFill>
                          <a:schemeClr val="tx1">
                            <a:lumMod val="75000"/>
                            <a:lumOff val="25000"/>
                          </a:schemeClr>
                        </a:solidFill>
                        <a:latin typeface="+mn-lt"/>
                        <a:ea typeface="+mn-ea"/>
                        <a:cs typeface="+mn-cs"/>
                      </a:defRPr>
                    </a:pPr>
                    <a:r>
                      <a:rPr lang="en-US" sz="1600" b="1" dirty="0"/>
                      <a:t>Maintenance</a:t>
                    </a:r>
                  </a:p>
                  <a:p>
                    <a:pPr algn="l">
                      <a:defRPr/>
                    </a:pPr>
                    <a:fld id="{90EB62E0-DD75-4EB8-BBB2-2B07723CA231}" type="VALUE">
                      <a:rPr lang="en-US" sz="1400" smtClean="0"/>
                      <a:pPr algn="l">
                        <a:defRPr/>
                      </a:pPr>
                      <a:t>[VALUE]</a:t>
                    </a:fld>
                    <a:r>
                      <a:rPr lang="en-US" sz="1400" dirty="0"/>
                      <a:t>, </a:t>
                    </a:r>
                    <a:r>
                      <a:rPr lang="en-US" sz="1800" b="1" dirty="0"/>
                      <a:t>16%</a:t>
                    </a:r>
                  </a:p>
                </c:rich>
              </c:tx>
              <c:spPr>
                <a:noFill/>
                <a:ln>
                  <a:noFill/>
                </a:ln>
                <a:effectLst/>
              </c:spPr>
              <c:txPr>
                <a:bodyPr rot="0" spcFirstLastPara="1" vertOverflow="ellipsis" vert="horz" wrap="square" lIns="38100" tIns="19050" rIns="38100" bIns="19050" anchor="ctr" anchorCtr="0">
                  <a:noAutofit/>
                </a:bodyPr>
                <a:lstStyle/>
                <a:p>
                  <a:pPr algn="l">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8302033344175897"/>
                      <c:h val="0.12707811718269457"/>
                    </c:manualLayout>
                  </c15:layout>
                  <c15:dlblFieldTable/>
                  <c15:showDataLabelsRange val="0"/>
                </c:ext>
                <c:ext xmlns:c16="http://schemas.microsoft.com/office/drawing/2014/chart" uri="{C3380CC4-5D6E-409C-BE32-E72D297353CC}">
                  <c16:uniqueId val="{00000001-139F-4076-8E8C-6BD38B95C335}"/>
                </c:ext>
              </c:extLst>
            </c:dLbl>
            <c:dLbl>
              <c:idx val="4"/>
              <c:layout>
                <c:manualLayout>
                  <c:x val="2.1950147930170184E-2"/>
                  <c:y val="-9.1653806139855479E-2"/>
                </c:manualLayout>
              </c:layout>
              <c:tx>
                <c:rich>
                  <a:bodyPr rot="0" spcFirstLastPara="1" vertOverflow="ellipsis" vert="horz" wrap="square" lIns="38100" tIns="19050" rIns="38100" bIns="19050" anchor="ctr" anchorCtr="0">
                    <a:spAutoFit/>
                  </a:bodyPr>
                  <a:lstStyle/>
                  <a:p>
                    <a:pPr algn="l">
                      <a:defRPr sz="1197" b="0" i="0" u="none" strike="noStrike" kern="1200" baseline="0">
                        <a:solidFill>
                          <a:schemeClr val="tx1">
                            <a:lumMod val="75000"/>
                            <a:lumOff val="25000"/>
                          </a:schemeClr>
                        </a:solidFill>
                        <a:latin typeface="+mn-lt"/>
                        <a:ea typeface="+mn-ea"/>
                        <a:cs typeface="+mn-cs"/>
                      </a:defRPr>
                    </a:pPr>
                    <a:r>
                      <a:rPr lang="en-US" sz="1600" b="1" dirty="0"/>
                      <a:t>Highway</a:t>
                    </a:r>
                    <a:r>
                      <a:rPr lang="en-US" sz="1600" b="1" baseline="0" dirty="0"/>
                      <a:t> Rehabilitation </a:t>
                    </a:r>
                  </a:p>
                  <a:p>
                    <a:pPr algn="l">
                      <a:defRPr/>
                    </a:pPr>
                    <a:fld id="{4E106871-F484-4CB4-802E-DF1E35C181CD}" type="VALUE">
                      <a:rPr lang="en-US" sz="1600" smtClean="0"/>
                      <a:pPr algn="l">
                        <a:defRPr/>
                      </a:pPr>
                      <a:t>[VALUE]</a:t>
                    </a:fld>
                    <a:r>
                      <a:rPr lang="en-US" sz="1600" dirty="0"/>
                      <a:t>, </a:t>
                    </a:r>
                    <a:r>
                      <a:rPr lang="en-US" sz="1800" b="1" dirty="0"/>
                      <a:t>54%</a:t>
                    </a:r>
                  </a:p>
                </c:rich>
              </c:tx>
              <c:spPr>
                <a:noFill/>
                <a:ln>
                  <a:noFill/>
                </a:ln>
                <a:effectLst/>
              </c:spPr>
              <c:txPr>
                <a:bodyPr rot="0" spcFirstLastPara="1" vertOverflow="ellipsis" vert="horz" wrap="square" lIns="38100" tIns="19050" rIns="38100" bIns="19050" anchor="ctr" anchorCtr="0">
                  <a:spAutoFit/>
                </a:bodyPr>
                <a:lstStyle/>
                <a:p>
                  <a:pPr algn="l">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00D-4631-8014-33B2D1C2FDFB}"/>
                </c:ext>
              </c:extLst>
            </c:dLbl>
            <c:dLbl>
              <c:idx val="5"/>
              <c:layout>
                <c:manualLayout>
                  <c:x val="2.5242670119695713E-2"/>
                  <c:y val="-0.15918818961132786"/>
                </c:manualLayout>
              </c:layout>
              <c:tx>
                <c:rich>
                  <a:bodyPr rot="0" spcFirstLastPara="1" vertOverflow="ellipsis" vert="horz" wrap="square" lIns="38100" tIns="19050" rIns="38100" bIns="19050" anchor="ctr" anchorCtr="0">
                    <a:spAutoFit/>
                  </a:bodyPr>
                  <a:lstStyle/>
                  <a:p>
                    <a:pPr algn="l">
                      <a:defRPr sz="1197" b="0" i="0" u="none" strike="noStrike" kern="1200" baseline="0">
                        <a:solidFill>
                          <a:schemeClr val="tx1">
                            <a:lumMod val="75000"/>
                            <a:lumOff val="25000"/>
                          </a:schemeClr>
                        </a:solidFill>
                        <a:latin typeface="+mn-lt"/>
                        <a:ea typeface="+mn-ea"/>
                        <a:cs typeface="+mn-cs"/>
                      </a:defRPr>
                    </a:pPr>
                    <a:r>
                      <a:rPr lang="en-US" sz="1600" b="1" dirty="0"/>
                      <a:t>Major Highways</a:t>
                    </a:r>
                  </a:p>
                  <a:p>
                    <a:pPr algn="l">
                      <a:defRPr/>
                    </a:pPr>
                    <a:fld id="{CF210D0C-B907-4A51-ABA2-701A211209AB}" type="VALUE">
                      <a:rPr lang="en-US" sz="1600" smtClean="0"/>
                      <a:pPr algn="l">
                        <a:defRPr/>
                      </a:pPr>
                      <a:t>[VALUE]</a:t>
                    </a:fld>
                    <a:r>
                      <a:rPr lang="en-US" sz="1600" dirty="0"/>
                      <a:t>, </a:t>
                    </a:r>
                    <a:r>
                      <a:rPr lang="en-US" sz="1800" b="1" dirty="0"/>
                      <a:t>14%</a:t>
                    </a:r>
                  </a:p>
                </c:rich>
              </c:tx>
              <c:spPr>
                <a:noFill/>
                <a:ln>
                  <a:noFill/>
                </a:ln>
                <a:effectLst/>
              </c:spPr>
              <c:txPr>
                <a:bodyPr rot="0" spcFirstLastPara="1" vertOverflow="ellipsis" vert="horz" wrap="square" lIns="38100" tIns="19050" rIns="38100" bIns="19050" anchor="ctr" anchorCtr="0">
                  <a:spAutoFit/>
                </a:bodyPr>
                <a:lstStyle/>
                <a:p>
                  <a:pPr algn="l">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E00D-4631-8014-33B2D1C2FDFB}"/>
                </c:ext>
              </c:extLst>
            </c:dLbl>
            <c:dLbl>
              <c:idx val="6"/>
              <c:layout>
                <c:manualLayout>
                  <c:x val="2.6340134307251441E-2"/>
                  <c:y val="-9.0447835006436189E-2"/>
                </c:manualLayout>
              </c:layout>
              <c:tx>
                <c:rich>
                  <a:bodyPr rot="0" spcFirstLastPara="1" vertOverflow="ellipsis" vert="horz" wrap="square" lIns="38100" tIns="19050" rIns="38100" bIns="19050" anchor="ctr" anchorCtr="0">
                    <a:noAutofit/>
                  </a:bodyPr>
                  <a:lstStyle/>
                  <a:p>
                    <a:pPr algn="l">
                      <a:defRPr sz="1197" b="0" i="0" u="none" strike="noStrike" kern="1200" baseline="0">
                        <a:solidFill>
                          <a:schemeClr val="tx1">
                            <a:lumMod val="75000"/>
                            <a:lumOff val="25000"/>
                          </a:schemeClr>
                        </a:solidFill>
                        <a:latin typeface="+mn-lt"/>
                        <a:ea typeface="+mn-ea"/>
                        <a:cs typeface="+mn-cs"/>
                      </a:defRPr>
                    </a:pPr>
                    <a:r>
                      <a:rPr lang="en-US" sz="1600" b="1" dirty="0"/>
                      <a:t>Interstate Bridge</a:t>
                    </a:r>
                    <a:r>
                      <a:rPr lang="en-US" sz="1600" b="1" baseline="0" dirty="0"/>
                      <a:t> </a:t>
                    </a:r>
                  </a:p>
                  <a:p>
                    <a:pPr algn="l">
                      <a:defRPr/>
                    </a:pPr>
                    <a:fld id="{E7A5753C-DBCB-4FE2-87E6-64E7DF1D378B}" type="VALUE">
                      <a:rPr lang="en-US" sz="1600" smtClean="0"/>
                      <a:pPr algn="l">
                        <a:defRPr/>
                      </a:pPr>
                      <a:t>[VALUE]</a:t>
                    </a:fld>
                    <a:r>
                      <a:rPr lang="en-US" sz="1600" dirty="0"/>
                      <a:t>, </a:t>
                    </a:r>
                    <a:r>
                      <a:rPr lang="en-US" sz="1800" b="1" dirty="0"/>
                      <a:t>10%</a:t>
                    </a:r>
                  </a:p>
                </c:rich>
              </c:tx>
              <c:spPr>
                <a:noFill/>
                <a:ln>
                  <a:noFill/>
                </a:ln>
                <a:effectLst/>
              </c:spPr>
              <c:txPr>
                <a:bodyPr rot="0" spcFirstLastPara="1" vertOverflow="ellipsis" vert="horz" wrap="square" lIns="38100" tIns="19050" rIns="38100" bIns="19050" anchor="ctr" anchorCtr="0">
                  <a:noAutofit/>
                </a:bodyPr>
                <a:lstStyle/>
                <a:p>
                  <a:pPr algn="l">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5906952458744955"/>
                      <c:h val="0.13801133650848757"/>
                    </c:manualLayout>
                  </c15:layout>
                  <c15:dlblFieldTable/>
                  <c15:showDataLabelsRange val="0"/>
                </c:ext>
                <c:ext xmlns:c16="http://schemas.microsoft.com/office/drawing/2014/chart" uri="{C3380CC4-5D6E-409C-BE32-E72D297353CC}">
                  <c16:uniqueId val="{0000000B-E00D-4631-8014-33B2D1C2FDFB}"/>
                </c:ext>
              </c:extLst>
            </c:dLbl>
            <c:dLbl>
              <c:idx val="7"/>
              <c:layout>
                <c:manualLayout>
                  <c:x val="2.5242670119695713E-2"/>
                  <c:y val="-2.8943307202059697E-2"/>
                </c:manualLayout>
              </c:layout>
              <c:tx>
                <c:rich>
                  <a:bodyPr rot="0" spcFirstLastPara="1" vertOverflow="ellipsis" vert="horz" wrap="square" lIns="38100" tIns="19050" rIns="38100" bIns="19050" anchor="ctr" anchorCtr="0">
                    <a:spAutoFit/>
                  </a:bodyPr>
                  <a:lstStyle/>
                  <a:p>
                    <a:pPr algn="l">
                      <a:defRPr sz="1197" b="0" i="0" u="none" strike="noStrike" kern="1200" baseline="0">
                        <a:solidFill>
                          <a:schemeClr val="tx1">
                            <a:lumMod val="75000"/>
                            <a:lumOff val="25000"/>
                          </a:schemeClr>
                        </a:solidFill>
                        <a:latin typeface="+mn-lt"/>
                        <a:ea typeface="+mn-ea"/>
                        <a:cs typeface="+mn-cs"/>
                      </a:defRPr>
                    </a:pPr>
                    <a:r>
                      <a:rPr lang="en-US" sz="1600" b="1" dirty="0"/>
                      <a:t>SE Freeways</a:t>
                    </a:r>
                    <a:r>
                      <a:rPr lang="en-US" sz="1600" dirty="0"/>
                      <a:t> </a:t>
                    </a:r>
                  </a:p>
                  <a:p>
                    <a:pPr algn="l">
                      <a:defRPr/>
                    </a:pPr>
                    <a:fld id="{4981B3FA-2963-4E62-A94F-DFC6388C0F5A}" type="VALUE">
                      <a:rPr lang="en-US" sz="1600" smtClean="0"/>
                      <a:pPr algn="l">
                        <a:defRPr/>
                      </a:pPr>
                      <a:t>[VALUE]</a:t>
                    </a:fld>
                    <a:r>
                      <a:rPr lang="en-US" sz="1600" dirty="0"/>
                      <a:t>, </a:t>
                    </a:r>
                    <a:r>
                      <a:rPr lang="en-US" sz="1800" b="1" dirty="0"/>
                      <a:t>6%</a:t>
                    </a:r>
                  </a:p>
                </c:rich>
              </c:tx>
              <c:spPr>
                <a:noFill/>
                <a:ln>
                  <a:noFill/>
                </a:ln>
                <a:effectLst/>
              </c:spPr>
              <c:txPr>
                <a:bodyPr rot="0" spcFirstLastPara="1" vertOverflow="ellipsis" vert="horz" wrap="square" lIns="38100" tIns="19050" rIns="38100" bIns="19050" anchor="ctr" anchorCtr="0">
                  <a:spAutoFit/>
                </a:bodyPr>
                <a:lstStyle/>
                <a:p>
                  <a:pPr algn="l">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00D-4631-8014-33B2D1C2FDFB}"/>
                </c:ext>
              </c:extLst>
            </c:dLbl>
            <c:dLbl>
              <c:idx val="8"/>
              <c:layout>
                <c:manualLayout>
                  <c:x val="2.853519230922108E-2"/>
                  <c:y val="6.3497133966870165E-2"/>
                </c:manualLayout>
              </c:layout>
              <c:tx>
                <c:rich>
                  <a:bodyPr/>
                  <a:lstStyle/>
                  <a:p>
                    <a:r>
                      <a:rPr lang="en-US" sz="1600" b="1" dirty="0"/>
                      <a:t>Admin &amp; Planning</a:t>
                    </a:r>
                  </a:p>
                  <a:p>
                    <a:fld id="{162A5949-F4E4-4F44-BFD8-3717A78A6B0E}" type="VALUE">
                      <a:rPr lang="en-US" sz="1600" smtClean="0"/>
                      <a:pPr/>
                      <a:t>[VALUE]</a:t>
                    </a:fld>
                    <a:r>
                      <a:rPr lang="en-US" sz="1600" dirty="0"/>
                      <a:t>, </a:t>
                    </a:r>
                    <a:r>
                      <a:rPr lang="en-US" sz="1800" b="1" dirty="0"/>
                      <a:t>1%</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E00D-4631-8014-33B2D1C2FDFB}"/>
                </c:ext>
              </c:extLst>
            </c:dLbl>
            <c:dLbl>
              <c:idx val="9"/>
              <c:delete val="1"/>
              <c:extLst>
                <c:ext xmlns:c15="http://schemas.microsoft.com/office/drawing/2012/chart" uri="{CE6537A1-D6FC-4f65-9D91-7224C49458BB}"/>
                <c:ext xmlns:c16="http://schemas.microsoft.com/office/drawing/2014/chart" uri="{C3380CC4-5D6E-409C-BE32-E72D297353CC}">
                  <c16:uniqueId val="{00000008-E00D-4631-8014-33B2D1C2FD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Sheet1!$B$3:$B$11</c:f>
              <c:numCache>
                <c:formatCode>"$"#,##0.0,,\ "Million"</c:formatCode>
                <c:ptCount val="9"/>
                <c:pt idx="0">
                  <c:v>559790200</c:v>
                </c:pt>
                <c:pt idx="1">
                  <c:v>912814300</c:v>
                </c:pt>
                <c:pt idx="2">
                  <c:v>642931800</c:v>
                </c:pt>
                <c:pt idx="3" formatCode="&quot;$&quot;.00,,,\ &quot;Billion&quot;">
                  <c:v>2236039400</c:v>
                </c:pt>
                <c:pt idx="4">
                  <c:v>591908300</c:v>
                </c:pt>
                <c:pt idx="5">
                  <c:v>400000000</c:v>
                </c:pt>
                <c:pt idx="6">
                  <c:v>238600000</c:v>
                </c:pt>
                <c:pt idx="7">
                  <c:v>37349100</c:v>
                </c:pt>
              </c:numCache>
            </c:numRef>
          </c:cat>
          <c:val>
            <c:numRef>
              <c:f>Sheet1!$B$2:$B$10</c:f>
              <c:numCache>
                <c:formatCode>"$"#,##0.0,,\ "Million"</c:formatCode>
                <c:ptCount val="9"/>
                <c:pt idx="0" formatCode="&quot;$&quot;.00,,,\ &quot;Billion&quot;">
                  <c:v>2732640800</c:v>
                </c:pt>
                <c:pt idx="1">
                  <c:v>559790200</c:v>
                </c:pt>
                <c:pt idx="2">
                  <c:v>912814300</c:v>
                </c:pt>
                <c:pt idx="3">
                  <c:v>642931800</c:v>
                </c:pt>
                <c:pt idx="4" formatCode="&quot;$&quot;.00,,,\ &quot;Billion&quot;">
                  <c:v>2236039400</c:v>
                </c:pt>
                <c:pt idx="5">
                  <c:v>591908300</c:v>
                </c:pt>
                <c:pt idx="6">
                  <c:v>400000000</c:v>
                </c:pt>
                <c:pt idx="7">
                  <c:v>238600000</c:v>
                </c:pt>
                <c:pt idx="8">
                  <c:v>37349100</c:v>
                </c:pt>
              </c:numCache>
            </c:numRef>
          </c:val>
          <c:extLst>
            <c:ext xmlns:c16="http://schemas.microsoft.com/office/drawing/2014/chart" uri="{C3380CC4-5D6E-409C-BE32-E72D297353CC}">
              <c16:uniqueId val="{00000000-139F-4076-8E8C-6BD38B95C335}"/>
            </c:ext>
          </c:extLst>
        </c:ser>
        <c:dLbls>
          <c:showLegendKey val="0"/>
          <c:showVal val="0"/>
          <c:showCatName val="0"/>
          <c:showSerName val="0"/>
          <c:showPercent val="0"/>
          <c:showBubbleSize val="0"/>
          <c:showLeaderLines val="1"/>
        </c:dLbls>
        <c:gapWidth val="34"/>
        <c:splitType val="pos"/>
        <c:splitPos val="6"/>
        <c:secondPieSize val="94"/>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83682990332186E-2"/>
          <c:y val="0.19920481676498297"/>
          <c:w val="0.82322508172708131"/>
          <c:h val="0.79923271926860373"/>
        </c:manualLayout>
      </c:layout>
      <c:ofPieChart>
        <c:ofPieType val="bar"/>
        <c:varyColors val="1"/>
        <c:ser>
          <c:idx val="0"/>
          <c:order val="0"/>
          <c:tx>
            <c:strRef>
              <c:f>Sheet1!$B$1</c:f>
              <c:strCache>
                <c:ptCount val="1"/>
                <c:pt idx="0">
                  <c:v>Column1</c:v>
                </c:pt>
              </c:strCache>
            </c:strRef>
          </c:tx>
          <c:dPt>
            <c:idx val="0"/>
            <c:bubble3D val="0"/>
            <c:spPr>
              <a:solidFill>
                <a:srgbClr val="7F7F7F"/>
              </a:solidFill>
              <a:ln w="19050">
                <a:solidFill>
                  <a:schemeClr val="lt1"/>
                </a:solidFill>
              </a:ln>
              <a:effectLst/>
            </c:spPr>
            <c:extLst>
              <c:ext xmlns:c16="http://schemas.microsoft.com/office/drawing/2014/chart" uri="{C3380CC4-5D6E-409C-BE32-E72D297353CC}">
                <c16:uniqueId val="{00000002-139F-4076-8E8C-6BD38B95C335}"/>
              </c:ext>
            </c:extLst>
          </c:dPt>
          <c:dPt>
            <c:idx val="1"/>
            <c:bubble3D val="0"/>
            <c:spPr>
              <a:solidFill>
                <a:srgbClr val="95121E"/>
              </a:solidFill>
              <a:ln w="19050">
                <a:solidFill>
                  <a:schemeClr val="lt1"/>
                </a:solidFill>
              </a:ln>
              <a:effectLst/>
            </c:spPr>
            <c:extLst>
              <c:ext xmlns:c16="http://schemas.microsoft.com/office/drawing/2014/chart" uri="{C3380CC4-5D6E-409C-BE32-E72D297353CC}">
                <c16:uniqueId val="{00000005-139F-4076-8E8C-6BD38B95C335}"/>
              </c:ext>
            </c:extLst>
          </c:dPt>
          <c:dPt>
            <c:idx val="2"/>
            <c:bubble3D val="0"/>
            <c:spPr>
              <a:solidFill>
                <a:srgbClr val="294179"/>
              </a:solidFill>
              <a:ln w="19050">
                <a:solidFill>
                  <a:schemeClr val="lt1"/>
                </a:solidFill>
              </a:ln>
              <a:effectLst/>
            </c:spPr>
            <c:extLst>
              <c:ext xmlns:c16="http://schemas.microsoft.com/office/drawing/2014/chart" uri="{C3380CC4-5D6E-409C-BE32-E72D297353CC}">
                <c16:uniqueId val="{00000004-139F-4076-8E8C-6BD38B95C335}"/>
              </c:ext>
            </c:extLst>
          </c:dPt>
          <c:dPt>
            <c:idx val="3"/>
            <c:bubble3D val="0"/>
            <c:spPr>
              <a:pattFill prst="pct20">
                <a:fgClr>
                  <a:srgbClr val="85AED4"/>
                </a:fgClr>
                <a:bgClr>
                  <a:schemeClr val="bg1"/>
                </a:bgClr>
              </a:pattFill>
              <a:ln w="19050">
                <a:solidFill>
                  <a:schemeClr val="lt1"/>
                </a:solidFill>
              </a:ln>
              <a:effectLst/>
            </c:spPr>
            <c:extLst>
              <c:ext xmlns:c16="http://schemas.microsoft.com/office/drawing/2014/chart" uri="{C3380CC4-5D6E-409C-BE32-E72D297353CC}">
                <c16:uniqueId val="{00000001-139F-4076-8E8C-6BD38B95C335}"/>
              </c:ext>
            </c:extLst>
          </c:dPt>
          <c:dPt>
            <c:idx val="4"/>
            <c:bubble3D val="0"/>
            <c:spPr>
              <a:pattFill prst="dkDnDiag">
                <a:fgClr>
                  <a:srgbClr val="85AED4"/>
                </a:fgClr>
                <a:bgClr>
                  <a:schemeClr val="bg1"/>
                </a:bgClr>
              </a:pattFill>
              <a:ln w="19050">
                <a:solidFill>
                  <a:schemeClr val="lt1"/>
                </a:solidFill>
              </a:ln>
              <a:effectLst/>
            </c:spPr>
            <c:extLst>
              <c:ext xmlns:c16="http://schemas.microsoft.com/office/drawing/2014/chart" uri="{C3380CC4-5D6E-409C-BE32-E72D297353CC}">
                <c16:uniqueId val="{00000011-F9C0-48E9-BA13-33B85C5AC9BE}"/>
              </c:ext>
            </c:extLst>
          </c:dPt>
          <c:dPt>
            <c:idx val="5"/>
            <c:bubble3D val="0"/>
            <c:spPr>
              <a:pattFill prst="wdUpDiag">
                <a:fgClr>
                  <a:srgbClr val="85AED4"/>
                </a:fgClr>
                <a:bgClr>
                  <a:schemeClr val="bg1"/>
                </a:bgClr>
              </a:pattFill>
              <a:ln w="19050">
                <a:solidFill>
                  <a:schemeClr val="lt1"/>
                </a:solidFill>
              </a:ln>
              <a:effectLst/>
            </c:spPr>
            <c:extLst>
              <c:ext xmlns:c16="http://schemas.microsoft.com/office/drawing/2014/chart" uri="{C3380CC4-5D6E-409C-BE32-E72D297353CC}">
                <c16:uniqueId val="{0000000F-F9C0-48E9-BA13-33B85C5AC9BE}"/>
              </c:ext>
            </c:extLst>
          </c:dPt>
          <c:dPt>
            <c:idx val="6"/>
            <c:bubble3D val="0"/>
            <c:spPr>
              <a:pattFill prst="pct90">
                <a:fgClr>
                  <a:srgbClr val="85AED4"/>
                </a:fgClr>
                <a:bgClr>
                  <a:schemeClr val="bg1"/>
                </a:bgClr>
              </a:pattFill>
              <a:ln w="19050">
                <a:solidFill>
                  <a:schemeClr val="lt1"/>
                </a:solidFill>
              </a:ln>
              <a:effectLst/>
            </c:spPr>
            <c:extLst>
              <c:ext xmlns:c16="http://schemas.microsoft.com/office/drawing/2014/chart" uri="{C3380CC4-5D6E-409C-BE32-E72D297353CC}">
                <c16:uniqueId val="{00000013-F9C0-48E9-BA13-33B85C5AC9BE}"/>
              </c:ext>
            </c:extLst>
          </c:dPt>
          <c:dPt>
            <c:idx val="7"/>
            <c:bubble3D val="0"/>
            <c:spPr>
              <a:solidFill>
                <a:srgbClr val="85AED4"/>
              </a:solidFill>
              <a:ln w="19050">
                <a:solidFill>
                  <a:schemeClr val="lt1"/>
                </a:solidFill>
              </a:ln>
              <a:effectLst/>
            </c:spPr>
            <c:extLst>
              <c:ext xmlns:c16="http://schemas.microsoft.com/office/drawing/2014/chart" uri="{C3380CC4-5D6E-409C-BE32-E72D297353CC}">
                <c16:uniqueId val="{00000014-F9C0-48E9-BA13-33B85C5AC9BE}"/>
              </c:ext>
            </c:extLst>
          </c:dPt>
          <c:dPt>
            <c:idx val="8"/>
            <c:bubble3D val="0"/>
            <c:spPr>
              <a:solidFill>
                <a:srgbClr val="85AED4"/>
              </a:solidFill>
              <a:ln w="19050">
                <a:solidFill>
                  <a:schemeClr val="lt1"/>
                </a:solidFill>
              </a:ln>
              <a:effectLst/>
            </c:spPr>
            <c:extLst>
              <c:ext xmlns:c16="http://schemas.microsoft.com/office/drawing/2014/chart" uri="{C3380CC4-5D6E-409C-BE32-E72D297353CC}">
                <c16:uniqueId val="{00000012-F9C0-48E9-BA13-33B85C5AC9BE}"/>
              </c:ext>
            </c:extLst>
          </c:dPt>
          <c:dPt>
            <c:idx val="9"/>
            <c:bubble3D val="0"/>
            <c:spPr>
              <a:solidFill>
                <a:srgbClr val="679AC9"/>
              </a:solidFill>
              <a:ln w="19050">
                <a:solidFill>
                  <a:schemeClr val="lt1"/>
                </a:solidFill>
              </a:ln>
              <a:effectLst/>
            </c:spPr>
            <c:extLst>
              <c:ext xmlns:c16="http://schemas.microsoft.com/office/drawing/2014/chart" uri="{C3380CC4-5D6E-409C-BE32-E72D297353CC}">
                <c16:uniqueId val="{00000010-F9C0-48E9-BA13-33B85C5AC9BE}"/>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0234-498F-A9E2-68F9EE9FAA40}"/>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0234-498F-A9E2-68F9EE9FAA40}"/>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0B-F9C0-48E9-BA13-33B85C5AC9BE}"/>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0C-F9C0-48E9-BA13-33B85C5AC9BE}"/>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0D-F9C0-48E9-BA13-33B85C5AC9BE}"/>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0E-F9C0-48E9-BA13-33B85C5AC9BE}"/>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0234-498F-A9E2-68F9EE9FAA40}"/>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0234-498F-A9E2-68F9EE9FAA40}"/>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0234-498F-A9E2-68F9EE9FAA40}"/>
              </c:ext>
            </c:extLst>
          </c:dPt>
          <c:dPt>
            <c:idx val="19"/>
            <c:bubble3D val="0"/>
            <c:spPr>
              <a:solidFill>
                <a:srgbClr val="85AED4"/>
              </a:solidFill>
              <a:ln w="19050">
                <a:solidFill>
                  <a:schemeClr val="lt1"/>
                </a:solidFill>
              </a:ln>
              <a:effectLst/>
            </c:spPr>
            <c:extLst>
              <c:ext xmlns:c16="http://schemas.microsoft.com/office/drawing/2014/chart" uri="{C3380CC4-5D6E-409C-BE32-E72D297353CC}">
                <c16:uniqueId val="{0000000A-F9C0-48E9-BA13-33B85C5AC9BE}"/>
              </c:ext>
            </c:extLst>
          </c:dPt>
          <c:dLbls>
            <c:dLbl>
              <c:idx val="0"/>
              <c:layout>
                <c:manualLayout>
                  <c:x val="0.15774586634716151"/>
                  <c:y val="-0.13208404828734099"/>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schemeClr val="bg1"/>
                        </a:solidFill>
                        <a:latin typeface="+mn-lt"/>
                        <a:ea typeface="+mn-ea"/>
                        <a:cs typeface="+mn-cs"/>
                      </a:defRPr>
                    </a:pPr>
                    <a:r>
                      <a:rPr lang="en-US" sz="1600" b="1" i="0" u="none" strike="noStrike" kern="1200" baseline="0" dirty="0">
                        <a:solidFill>
                          <a:schemeClr val="bg1"/>
                        </a:solidFill>
                      </a:rPr>
                      <a:t>State Highways</a:t>
                    </a:r>
                  </a:p>
                  <a:p>
                    <a:pPr marL="0" marR="0" lvl="0" indent="0" algn="ctr" defTabSz="914400" rtl="0" eaLnBrk="1" fontAlgn="auto" latinLnBrk="0" hangingPunct="1">
                      <a:lnSpc>
                        <a:spcPct val="100000"/>
                      </a:lnSpc>
                      <a:spcBef>
                        <a:spcPts val="0"/>
                      </a:spcBef>
                      <a:spcAft>
                        <a:spcPts val="0"/>
                      </a:spcAft>
                      <a:buClrTx/>
                      <a:buSzTx/>
                      <a:buFontTx/>
                      <a:buNone/>
                      <a:tabLst/>
                      <a:defRPr sz="1600">
                        <a:solidFill>
                          <a:schemeClr val="bg1"/>
                        </a:solidFill>
                      </a:defRPr>
                    </a:pPr>
                    <a:r>
                      <a:rPr lang="en-US" sz="1600" b="0" i="0" u="none" strike="noStrike" kern="1200" baseline="0" dirty="0">
                        <a:solidFill>
                          <a:schemeClr val="bg1"/>
                        </a:solidFill>
                      </a:rPr>
                      <a:t> </a:t>
                    </a:r>
                    <a:fld id="{943A4BEB-FD69-40F0-AF22-F9367B685B87}" type="VALUE">
                      <a:rPr lang="en-US" sz="1600" b="0" i="0" u="none" strike="noStrike" kern="1200" baseline="0" smtClean="0">
                        <a:solidFill>
                          <a:schemeClr val="bg1"/>
                        </a:solidFill>
                      </a:rPr>
                      <a:pPr marL="0" marR="0" lvl="0" indent="0" algn="ctr" defTabSz="914400" rtl="0" eaLnBrk="1" fontAlgn="auto" latinLnBrk="0" hangingPunct="1">
                        <a:lnSpc>
                          <a:spcPct val="100000"/>
                        </a:lnSpc>
                        <a:spcBef>
                          <a:spcPts val="0"/>
                        </a:spcBef>
                        <a:spcAft>
                          <a:spcPts val="0"/>
                        </a:spcAft>
                        <a:buClrTx/>
                        <a:buSzTx/>
                        <a:buFontTx/>
                        <a:buNone/>
                        <a:tabLst/>
                        <a:defRPr sz="1600">
                          <a:solidFill>
                            <a:schemeClr val="bg1"/>
                          </a:solidFill>
                        </a:defRPr>
                      </a:pPr>
                      <a:t>[VALUE]</a:t>
                    </a:fld>
                    <a:endParaRPr lang="en-US" sz="1600" b="0" i="0" u="none" strike="noStrike" kern="1200" baseline="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sz="1600">
                        <a:solidFill>
                          <a:schemeClr val="bg1"/>
                        </a:solidFill>
                      </a:defRPr>
                    </a:pPr>
                    <a:r>
                      <a:rPr lang="en-US" sz="1600" b="1" i="0" u="none" strike="noStrike" kern="1200" baseline="0" dirty="0">
                        <a:solidFill>
                          <a:schemeClr val="bg1"/>
                        </a:solidFill>
                      </a:rPr>
                      <a:t> </a:t>
                    </a:r>
                    <a:fld id="{B3D1C819-8A57-4769-983F-14961BD9BFEB}" type="PERCENTAGE">
                      <a:rPr lang="en-US" sz="3200" b="1" i="0" u="none" strike="noStrike" kern="1200" baseline="0" smtClean="0">
                        <a:solidFill>
                          <a:schemeClr val="bg1"/>
                        </a:solidFill>
                      </a:rPr>
                      <a:pPr marL="0" marR="0" lvl="0" indent="0" algn="ctr" defTabSz="914400" rtl="0" eaLnBrk="1" fontAlgn="auto" latinLnBrk="0" hangingPunct="1">
                        <a:lnSpc>
                          <a:spcPct val="100000"/>
                        </a:lnSpc>
                        <a:spcBef>
                          <a:spcPts val="0"/>
                        </a:spcBef>
                        <a:spcAft>
                          <a:spcPts val="0"/>
                        </a:spcAft>
                        <a:buClrTx/>
                        <a:buSzTx/>
                        <a:buFontTx/>
                        <a:buNone/>
                        <a:tabLst/>
                        <a:defRPr sz="1600">
                          <a:solidFill>
                            <a:schemeClr val="bg1"/>
                          </a:solidFill>
                        </a:defRPr>
                      </a:pPr>
                      <a:t>[PERCENTAGE]</a:t>
                    </a:fld>
                    <a:endParaRPr lang="en-US" sz="3200" b="1" i="0" u="none" strike="noStrike" kern="1200" baseline="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sz="1600">
                        <a:solidFill>
                          <a:schemeClr val="bg1"/>
                        </a:solidFill>
                      </a:defRPr>
                    </a:pPr>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39F-4076-8E8C-6BD38B95C335}"/>
                </c:ext>
              </c:extLst>
            </c:dLbl>
            <c:dLbl>
              <c:idx val="1"/>
              <c:layout>
                <c:manualLayout>
                  <c:x val="-3.2294580025647064E-2"/>
                  <c:y val="1.4073992331766864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lumMod val="75000"/>
                            <a:lumOff val="25000"/>
                          </a:prstClr>
                        </a:solidFill>
                        <a:latin typeface="+mn-lt"/>
                        <a:ea typeface="+mn-ea"/>
                        <a:cs typeface="+mn-cs"/>
                      </a:defRPr>
                    </a:pPr>
                    <a:r>
                      <a:rPr lang="en-US" sz="1600" b="1" i="0" u="none" strike="noStrike" kern="1200" baseline="0" dirty="0">
                        <a:solidFill>
                          <a:sysClr val="windowText" lastClr="000000"/>
                        </a:solidFill>
                      </a:rPr>
                      <a:t>WisDOT Operations</a:t>
                    </a:r>
                  </a:p>
                  <a:p>
                    <a:pPr marL="0" marR="0" lvl="0" indent="0" algn="ctr" defTabSz="914400" rtl="0" eaLnBrk="1" fontAlgn="auto" latinLnBrk="0" hangingPunct="1">
                      <a:lnSpc>
                        <a:spcPct val="100000"/>
                      </a:lnSpc>
                      <a:spcBef>
                        <a:spcPts val="0"/>
                      </a:spcBef>
                      <a:spcAft>
                        <a:spcPts val="0"/>
                      </a:spcAft>
                      <a:buClrTx/>
                      <a:buSzTx/>
                      <a:buFontTx/>
                      <a:buNone/>
                      <a:tabLst/>
                      <a:defRPr sz="1600">
                        <a:solidFill>
                          <a:prstClr val="black">
                            <a:lumMod val="75000"/>
                            <a:lumOff val="25000"/>
                          </a:prstClr>
                        </a:solidFill>
                      </a:defRPr>
                    </a:pPr>
                    <a:r>
                      <a:rPr lang="en-US" sz="1600" b="0" i="0" u="none" strike="noStrike" kern="1200" baseline="0" dirty="0">
                        <a:solidFill>
                          <a:sysClr val="windowText" lastClr="000000"/>
                        </a:solidFill>
                      </a:rPr>
                      <a:t> $559.7 Million</a:t>
                    </a:r>
                  </a:p>
                  <a:p>
                    <a:pPr marL="0" marR="0" lvl="0" indent="0" algn="ctr" defTabSz="914400" rtl="0" eaLnBrk="1" fontAlgn="auto" latinLnBrk="0" hangingPunct="1">
                      <a:lnSpc>
                        <a:spcPct val="100000"/>
                      </a:lnSpc>
                      <a:spcBef>
                        <a:spcPts val="0"/>
                      </a:spcBef>
                      <a:spcAft>
                        <a:spcPts val="0"/>
                      </a:spcAft>
                      <a:buClrTx/>
                      <a:buSzTx/>
                      <a:buFontTx/>
                      <a:buNone/>
                      <a:tabLst/>
                      <a:defRPr sz="1600">
                        <a:solidFill>
                          <a:prstClr val="black">
                            <a:lumMod val="75000"/>
                            <a:lumOff val="25000"/>
                          </a:prstClr>
                        </a:solidFill>
                      </a:defRPr>
                    </a:pPr>
                    <a:r>
                      <a:rPr lang="en-US" sz="3200" b="1" i="0" u="none" strike="noStrike" kern="1200" baseline="0" dirty="0">
                        <a:solidFill>
                          <a:sysClr val="windowText" lastClr="000000"/>
                        </a:solidFill>
                      </a:rPr>
                      <a:t>7%</a:t>
                    </a:r>
                  </a:p>
                  <a:p>
                    <a:pPr marL="0" marR="0" lvl="0" indent="0" algn="ctr" defTabSz="914400" rtl="0" eaLnBrk="1" fontAlgn="auto" latinLnBrk="0" hangingPunct="1">
                      <a:lnSpc>
                        <a:spcPct val="100000"/>
                      </a:lnSpc>
                      <a:spcBef>
                        <a:spcPts val="0"/>
                      </a:spcBef>
                      <a:spcAft>
                        <a:spcPts val="0"/>
                      </a:spcAft>
                      <a:buClrTx/>
                      <a:buSzTx/>
                      <a:buFontTx/>
                      <a:buNone/>
                      <a:tabLst/>
                      <a:defRPr sz="1600">
                        <a:solidFill>
                          <a:prstClr val="black">
                            <a:lumMod val="75000"/>
                            <a:lumOff val="25000"/>
                          </a:prstClr>
                        </a:solidFill>
                      </a:defRPr>
                    </a:pPr>
                    <a:endParaRPr lang="en-US" sz="1600" dirty="0"/>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lumMod val="75000"/>
                          <a:lumOff val="25000"/>
                        </a:prst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39F-4076-8E8C-6BD38B95C335}"/>
                </c:ext>
              </c:extLst>
            </c:dLbl>
            <c:dLbl>
              <c:idx val="2"/>
              <c:layout>
                <c:manualLayout>
                  <c:x val="-2.3297690798792611E-2"/>
                  <c:y val="6.4453121035118049E-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r>
                      <a:rPr lang="en-US" sz="1600" b="1" i="0" u="none" strike="noStrike" kern="1200" baseline="0" dirty="0">
                        <a:solidFill>
                          <a:sysClr val="windowText" lastClr="000000"/>
                        </a:solidFill>
                      </a:rPr>
                      <a:t>Debt Service/Reserves</a:t>
                    </a:r>
                  </a:p>
                  <a:p>
                    <a:pPr>
                      <a:defRPr sz="1600"/>
                    </a:pPr>
                    <a:r>
                      <a:rPr lang="en-US" sz="1600" b="1" i="0" u="none" strike="noStrike" kern="1200" baseline="0" dirty="0">
                        <a:solidFill>
                          <a:sysClr val="windowText" lastClr="000000"/>
                        </a:solidFill>
                      </a:rPr>
                      <a:t> </a:t>
                    </a:r>
                    <a:fld id="{D36B0839-D514-4E4F-8732-29736D58A0BB}" type="VALUE">
                      <a:rPr lang="en-US" sz="1600" b="0" i="0" u="none" strike="noStrike" kern="1200" baseline="0" smtClean="0">
                        <a:solidFill>
                          <a:sysClr val="windowText" lastClr="000000"/>
                        </a:solidFill>
                      </a:rPr>
                      <a:pPr>
                        <a:defRPr sz="1600"/>
                      </a:pPr>
                      <a:t>[VALUE]</a:t>
                    </a:fld>
                    <a:endParaRPr lang="en-US" sz="1600" b="0" i="0" u="none" strike="noStrike" kern="1200" baseline="0" dirty="0">
                      <a:solidFill>
                        <a:sysClr val="windowText" lastClr="000000"/>
                      </a:solidFill>
                    </a:endParaRPr>
                  </a:p>
                  <a:p>
                    <a:pPr>
                      <a:defRPr sz="1600"/>
                    </a:pPr>
                    <a:fld id="{E2655B7D-A061-44D9-9586-BFFA344B4D11}" type="PERCENTAGE">
                      <a:rPr lang="en-US" sz="3200" b="1" i="0" u="none" strike="noStrike" kern="1200" baseline="0" smtClean="0">
                        <a:solidFill>
                          <a:sysClr val="windowText" lastClr="000000"/>
                        </a:solidFill>
                      </a:rPr>
                      <a:pPr>
                        <a:defRPr sz="1600"/>
                      </a:pPr>
                      <a:t>[PERCENTAGE]</a:t>
                    </a:fld>
                    <a:endParaRPr lang="en-US" sz="3200" b="1" i="0" u="none" strike="noStrike" kern="1200" baseline="0" dirty="0">
                      <a:solidFill>
                        <a:sysClr val="windowText" lastClr="000000"/>
                      </a:solidFill>
                    </a:endParaRPr>
                  </a:p>
                  <a:p>
                    <a:pPr>
                      <a:defRPr sz="1600"/>
                    </a:pPr>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9397828475607024"/>
                      <c:h val="0.22437898472078097"/>
                    </c:manualLayout>
                  </c15:layout>
                  <c15:dlblFieldTable/>
                  <c15:showDataLabelsRange val="0"/>
                </c:ext>
                <c:ext xmlns:c16="http://schemas.microsoft.com/office/drawing/2014/chart" uri="{C3380CC4-5D6E-409C-BE32-E72D297353CC}">
                  <c16:uniqueId val="{00000004-139F-4076-8E8C-6BD38B95C335}"/>
                </c:ext>
              </c:extLst>
            </c:dLbl>
            <c:dLbl>
              <c:idx val="3"/>
              <c:layout>
                <c:manualLayout>
                  <c:x val="1.220361887981313E-2"/>
                  <c:y val="5.8593746395561863E-3"/>
                </c:manualLayout>
              </c:layout>
              <c:tx>
                <c:rich>
                  <a:bodyPr rot="0" spcFirstLastPara="1" vertOverflow="ellipsis" vert="horz" wrap="square" lIns="38100" tIns="19050" rIns="38100" bIns="19050" anchor="ctr" anchorCtr="0">
                    <a:noAutofit/>
                  </a:bodyPr>
                  <a:lstStyle/>
                  <a:p>
                    <a:pPr algn="l">
                      <a:defRPr sz="1600" b="0" i="0" u="none" strike="noStrike" kern="1200" baseline="0">
                        <a:solidFill>
                          <a:schemeClr val="tx1">
                            <a:lumMod val="75000"/>
                            <a:lumOff val="25000"/>
                          </a:schemeClr>
                        </a:solidFill>
                        <a:latin typeface="+mn-lt"/>
                        <a:ea typeface="+mn-ea"/>
                        <a:cs typeface="+mn-cs"/>
                      </a:defRPr>
                    </a:pPr>
                    <a:r>
                      <a:rPr lang="en-US" b="1" dirty="0"/>
                      <a:t>General Transportation Aids/Special Hwy</a:t>
                    </a:r>
                    <a:r>
                      <a:rPr lang="en-US" b="1" baseline="0" dirty="0"/>
                      <a:t> Aids</a:t>
                    </a:r>
                    <a:endParaRPr lang="en-US" b="1" dirty="0"/>
                  </a:p>
                  <a:p>
                    <a:pPr algn="l">
                      <a:defRPr sz="1600"/>
                    </a:pPr>
                    <a:fld id="{9A71A137-220E-4AAC-87B9-DACC46B88194}" type="VALUE">
                      <a:rPr lang="en-US" sz="1600" smtClean="0"/>
                      <a:pPr algn="l">
                        <a:defRPr sz="1600"/>
                      </a:pPr>
                      <a:t>[VALUE]</a:t>
                    </a:fld>
                    <a:r>
                      <a:rPr lang="en-US" sz="1600" dirty="0"/>
                      <a:t>, </a:t>
                    </a:r>
                    <a:r>
                      <a:rPr lang="en-US" sz="1800" b="1" dirty="0"/>
                      <a:t>41%</a:t>
                    </a:r>
                  </a:p>
                  <a:p>
                    <a:pPr algn="l">
                      <a:defRPr sz="1600"/>
                    </a:pPr>
                    <a:endParaRPr lang="en-US"/>
                  </a:p>
                </c:rich>
              </c:tx>
              <c:spPr>
                <a:noFill/>
                <a:ln>
                  <a:noFill/>
                </a:ln>
                <a:effectLst/>
              </c:spPr>
              <c:txPr>
                <a:bodyPr rot="0" spcFirstLastPara="1" vertOverflow="ellipsis" vert="horz" wrap="square" lIns="38100" tIns="19050" rIns="38100" bIns="19050" anchor="ctr" anchorCtr="0">
                  <a:noAutofit/>
                </a:bodyPr>
                <a:lstStyle/>
                <a:p>
                  <a:pPr algn="l">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2510337441520892"/>
                      <c:h val="0.20983592459178613"/>
                    </c:manualLayout>
                  </c15:layout>
                  <c15:dlblFieldTable/>
                  <c15:showDataLabelsRange val="0"/>
                </c:ext>
                <c:ext xmlns:c16="http://schemas.microsoft.com/office/drawing/2014/chart" uri="{C3380CC4-5D6E-409C-BE32-E72D297353CC}">
                  <c16:uniqueId val="{00000001-139F-4076-8E8C-6BD38B95C335}"/>
                </c:ext>
              </c:extLst>
            </c:dLbl>
            <c:dLbl>
              <c:idx val="4"/>
              <c:layout>
                <c:manualLayout>
                  <c:x val="4.6405653396975914E-3"/>
                  <c:y val="-3.5770094805617408E-2"/>
                </c:manualLayout>
              </c:layout>
              <c:tx>
                <c:rich>
                  <a:bodyPr rot="0" spcFirstLastPara="1" vertOverflow="ellipsis" vert="horz" wrap="square" lIns="38100" tIns="19050" rIns="38100" bIns="19050" anchor="ctr" anchorCtr="0">
                    <a:noAutofit/>
                  </a:bodyPr>
                  <a:lstStyle/>
                  <a:p>
                    <a:pPr algn="l">
                      <a:defRPr sz="1600" b="0" i="0" u="none" strike="noStrike" kern="1200" baseline="0">
                        <a:solidFill>
                          <a:schemeClr val="tx1">
                            <a:lumMod val="75000"/>
                            <a:lumOff val="25000"/>
                          </a:schemeClr>
                        </a:solidFill>
                        <a:latin typeface="+mn-lt"/>
                        <a:ea typeface="+mn-ea"/>
                        <a:cs typeface="+mn-cs"/>
                      </a:defRPr>
                    </a:pPr>
                    <a:r>
                      <a:rPr lang="en-US" sz="1600" b="1" i="0" u="none" strike="noStrike" baseline="0" dirty="0">
                        <a:effectLst/>
                      </a:rPr>
                      <a:t>Transit/Elderly &amp; Disabled Aids</a:t>
                    </a:r>
                    <a:endParaRPr lang="en-US" sz="1600" b="1" i="0" u="none" strike="noStrike" baseline="0" dirty="0"/>
                  </a:p>
                  <a:p>
                    <a:pPr algn="l">
                      <a:defRPr sz="1600"/>
                    </a:pPr>
                    <a:fld id="{6EB098A7-413A-43BB-92F3-8C998640C067}" type="VALUE">
                      <a:rPr lang="en-US" smtClean="0"/>
                      <a:pPr algn="l">
                        <a:defRPr sz="1600"/>
                      </a:pPr>
                      <a:t>[VALUE]</a:t>
                    </a:fld>
                    <a:r>
                      <a:rPr lang="en-US" dirty="0"/>
                      <a:t>, </a:t>
                    </a:r>
                    <a:r>
                      <a:rPr lang="en-US" sz="1800" b="1" dirty="0"/>
                      <a:t>12%</a:t>
                    </a:r>
                  </a:p>
                </c:rich>
              </c:tx>
              <c:spPr>
                <a:noFill/>
                <a:ln>
                  <a:noFill/>
                </a:ln>
                <a:effectLst/>
              </c:spPr>
              <c:txPr>
                <a:bodyPr rot="0" spcFirstLastPara="1" vertOverflow="ellipsis" vert="horz" wrap="square" lIns="38100" tIns="19050" rIns="38100" bIns="19050" anchor="ctr" anchorCtr="0">
                  <a:noAutofit/>
                </a:bodyPr>
                <a:lstStyle/>
                <a:p>
                  <a:pPr algn="l">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398144284216947"/>
                      <c:h val="0.18881018121189494"/>
                    </c:manualLayout>
                  </c15:layout>
                  <c15:dlblFieldTable/>
                  <c15:showDataLabelsRange val="0"/>
                </c:ext>
                <c:ext xmlns:c16="http://schemas.microsoft.com/office/drawing/2014/chart" uri="{C3380CC4-5D6E-409C-BE32-E72D297353CC}">
                  <c16:uniqueId val="{00000011-F9C0-48E9-BA13-33B85C5AC9BE}"/>
                </c:ext>
              </c:extLst>
            </c:dLbl>
            <c:dLbl>
              <c:idx val="5"/>
              <c:layout>
                <c:manualLayout>
                  <c:x val="1.2289183675163016E-2"/>
                  <c:y val="-3.0468748125692252E-2"/>
                </c:manualLayout>
              </c:layout>
              <c:tx>
                <c:rich>
                  <a:bodyPr rot="0" spcFirstLastPara="1" vertOverflow="ellipsis" vert="horz" wrap="square" lIns="38100" tIns="19050" rIns="38100" bIns="19050" anchor="ctr" anchorCtr="0">
                    <a:spAutoFit/>
                  </a:bodyPr>
                  <a:lstStyle/>
                  <a:p>
                    <a:pPr algn="l">
                      <a:defRPr sz="1600" b="0" i="0" u="none" strike="noStrike" kern="1200" baseline="0">
                        <a:solidFill>
                          <a:schemeClr val="tx1">
                            <a:lumMod val="75000"/>
                            <a:lumOff val="25000"/>
                          </a:schemeClr>
                        </a:solidFill>
                        <a:latin typeface="+mn-lt"/>
                        <a:ea typeface="+mn-ea"/>
                        <a:cs typeface="+mn-cs"/>
                      </a:defRPr>
                    </a:pPr>
                    <a:r>
                      <a:rPr lang="en-US" b="1" dirty="0"/>
                      <a:t>Local Road &amp; Bridge Assistance</a:t>
                    </a:r>
                  </a:p>
                  <a:p>
                    <a:pPr algn="l">
                      <a:defRPr sz="1600"/>
                    </a:pPr>
                    <a:fld id="{885B9A45-26D7-447C-AB90-7945199359B1}" type="VALUE">
                      <a:rPr lang="en-US" smtClean="0"/>
                      <a:pPr algn="l">
                        <a:defRPr sz="1600"/>
                      </a:pPr>
                      <a:t>[VALUE]</a:t>
                    </a:fld>
                    <a:r>
                      <a:rPr lang="en-US" dirty="0"/>
                      <a:t>, </a:t>
                    </a:r>
                    <a:r>
                      <a:rPr lang="en-US" sz="1800" b="1" dirty="0"/>
                      <a:t>30%</a:t>
                    </a:r>
                  </a:p>
                </c:rich>
              </c:tx>
              <c:spPr>
                <a:noFill/>
                <a:ln>
                  <a:noFill/>
                </a:ln>
                <a:effectLst/>
              </c:spPr>
              <c:txPr>
                <a:bodyPr rot="0" spcFirstLastPara="1" vertOverflow="ellipsis" vert="horz" wrap="square" lIns="38100" tIns="19050" rIns="38100" bIns="19050" anchor="ctr" anchorCtr="0">
                  <a:spAutoFit/>
                </a:bodyPr>
                <a:lstStyle/>
                <a:p>
                  <a:pPr algn="l">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4570793621120485"/>
                      <c:h val="0.14435155362010621"/>
                    </c:manualLayout>
                  </c15:layout>
                  <c15:dlblFieldTable/>
                  <c15:showDataLabelsRange val="0"/>
                </c:ext>
                <c:ext xmlns:c16="http://schemas.microsoft.com/office/drawing/2014/chart" uri="{C3380CC4-5D6E-409C-BE32-E72D297353CC}">
                  <c16:uniqueId val="{0000000F-F9C0-48E9-BA13-33B85C5AC9BE}"/>
                </c:ext>
              </c:extLst>
            </c:dLbl>
            <c:dLbl>
              <c:idx val="6"/>
              <c:layout>
                <c:manualLayout>
                  <c:x val="1.2203575202020709E-2"/>
                  <c:y val="-9.3749994232898981E-2"/>
                </c:manualLayout>
              </c:layout>
              <c:tx>
                <c:rich>
                  <a:bodyPr rot="0" spcFirstLastPara="1" vertOverflow="ellipsis" vert="horz" wrap="square" lIns="38100" tIns="19050" rIns="38100" bIns="19050" anchor="ctr" anchorCtr="0">
                    <a:spAutoFit/>
                  </a:bodyPr>
                  <a:lstStyle/>
                  <a:p>
                    <a:pPr algn="l">
                      <a:defRPr sz="1600" b="0" i="0" u="none" strike="noStrike" kern="1200" baseline="0">
                        <a:solidFill>
                          <a:schemeClr val="tx1">
                            <a:lumMod val="75000"/>
                            <a:lumOff val="25000"/>
                          </a:schemeClr>
                        </a:solidFill>
                        <a:latin typeface="+mn-lt"/>
                        <a:ea typeface="+mn-ea"/>
                        <a:cs typeface="+mn-cs"/>
                      </a:defRPr>
                    </a:pPr>
                    <a:r>
                      <a:rPr lang="fr-FR" sz="1600" b="1" i="0" u="none" strike="noStrike" baseline="0" dirty="0">
                        <a:effectLst/>
                      </a:rPr>
                      <a:t>Aeronautics/Ports/Rail</a:t>
                    </a:r>
                    <a:r>
                      <a:rPr lang="fr-FR" sz="1600" b="1" i="0" u="none" strike="noStrike" baseline="0" dirty="0"/>
                      <a:t> </a:t>
                    </a:r>
                    <a:fld id="{960CE4B4-8068-4954-8CF8-3564ACAEC2AC}" type="VALUE">
                      <a:rPr lang="fr-FR" smtClean="0"/>
                      <a:pPr algn="l">
                        <a:defRPr sz="1600"/>
                      </a:pPr>
                      <a:t>[VALUE]</a:t>
                    </a:fld>
                    <a:r>
                      <a:rPr lang="fr-FR" dirty="0"/>
                      <a:t>, </a:t>
                    </a:r>
                    <a:r>
                      <a:rPr lang="fr-FR" sz="1800" b="1" dirty="0"/>
                      <a:t>15%</a:t>
                    </a:r>
                  </a:p>
                </c:rich>
              </c:tx>
              <c:spPr>
                <a:noFill/>
                <a:ln>
                  <a:noFill/>
                </a:ln>
                <a:effectLst/>
              </c:spPr>
              <c:txPr>
                <a:bodyPr rot="0" spcFirstLastPara="1" vertOverflow="ellipsis" vert="horz" wrap="square" lIns="38100" tIns="19050" rIns="38100" bIns="19050" anchor="ctr" anchorCtr="0">
                  <a:spAutoFit/>
                </a:bodyPr>
                <a:lstStyle/>
                <a:p>
                  <a:pPr algn="l">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F9C0-48E9-BA13-33B85C5AC9BE}"/>
                </c:ext>
              </c:extLst>
            </c:dLbl>
            <c:dLbl>
              <c:idx val="7"/>
              <c:layout>
                <c:manualLayout>
                  <c:x val="1.2311371993712145E-2"/>
                  <c:y val="-1.6406248990757336E-2"/>
                </c:manualLayout>
              </c:layout>
              <c:tx>
                <c:rich>
                  <a:bodyPr rot="0" spcFirstLastPara="1" vertOverflow="ellipsis" vert="horz" wrap="square" lIns="38100" tIns="19050" rIns="38100" bIns="19050" anchor="ctr" anchorCtr="0">
                    <a:noAutofit/>
                  </a:bodyPr>
                  <a:lstStyle/>
                  <a:p>
                    <a:pPr algn="l">
                      <a:defRPr sz="1600" b="0" i="0" u="none" strike="noStrike" kern="1200" baseline="0">
                        <a:solidFill>
                          <a:schemeClr val="tx1">
                            <a:lumMod val="75000"/>
                            <a:lumOff val="25000"/>
                          </a:schemeClr>
                        </a:solidFill>
                        <a:latin typeface="+mn-lt"/>
                        <a:ea typeface="+mn-ea"/>
                        <a:cs typeface="+mn-cs"/>
                      </a:defRPr>
                    </a:pPr>
                    <a:r>
                      <a:rPr lang="en-US" b="1" dirty="0"/>
                      <a:t>Other</a:t>
                    </a:r>
                  </a:p>
                  <a:p>
                    <a:pPr algn="l">
                      <a:defRPr sz="1600"/>
                    </a:pPr>
                    <a:fld id="{A02F9740-BD42-4425-8E6C-B4CE2567C329}" type="VALUE">
                      <a:rPr lang="en-US" smtClean="0"/>
                      <a:pPr algn="l">
                        <a:defRPr sz="1600"/>
                      </a:pPr>
                      <a:t>[VALUE]</a:t>
                    </a:fld>
                    <a:r>
                      <a:rPr lang="en-US" dirty="0"/>
                      <a:t>, </a:t>
                    </a:r>
                    <a:r>
                      <a:rPr lang="en-US" sz="1800" b="1" dirty="0"/>
                      <a:t>2%</a:t>
                    </a:r>
                  </a:p>
                </c:rich>
              </c:tx>
              <c:spPr>
                <a:noFill/>
                <a:ln>
                  <a:noFill/>
                </a:ln>
                <a:effectLst/>
              </c:spPr>
              <c:txPr>
                <a:bodyPr rot="0" spcFirstLastPara="1" vertOverflow="ellipsis" vert="horz" wrap="square" lIns="38100" tIns="19050" rIns="38100" bIns="19050" anchor="ctr" anchorCtr="0">
                  <a:noAutofit/>
                </a:bodyPr>
                <a:lstStyle/>
                <a:p>
                  <a:pPr algn="l">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5123282752993786"/>
                      <c:h val="0.13139061691740789"/>
                    </c:manualLayout>
                  </c15:layout>
                  <c15:dlblFieldTable/>
                  <c15:showDataLabelsRange val="0"/>
                </c:ext>
                <c:ext xmlns:c16="http://schemas.microsoft.com/office/drawing/2014/chart" uri="{C3380CC4-5D6E-409C-BE32-E72D297353CC}">
                  <c16:uniqueId val="{00000014-F9C0-48E9-BA13-33B85C5AC9BE}"/>
                </c:ext>
              </c:extLst>
            </c:dLbl>
            <c:dLbl>
              <c:idx val="8"/>
              <c:delete val="1"/>
              <c:extLst>
                <c:ext xmlns:c15="http://schemas.microsoft.com/office/drawing/2012/chart" uri="{CE6537A1-D6FC-4f65-9D91-7224C49458BB}"/>
                <c:ext xmlns:c16="http://schemas.microsoft.com/office/drawing/2014/chart" uri="{C3380CC4-5D6E-409C-BE32-E72D297353CC}">
                  <c16:uniqueId val="{00000012-F9C0-48E9-BA13-33B85C5AC9BE}"/>
                </c:ext>
              </c:extLst>
            </c:dLbl>
            <c:dLbl>
              <c:idx val="9"/>
              <c:delete val="1"/>
              <c:extLst>
                <c:ext xmlns:c15="http://schemas.microsoft.com/office/drawing/2012/chart" uri="{CE6537A1-D6FC-4f65-9D91-7224C49458BB}"/>
                <c:ext xmlns:c16="http://schemas.microsoft.com/office/drawing/2014/chart" uri="{C3380CC4-5D6E-409C-BE32-E72D297353CC}">
                  <c16:uniqueId val="{00000010-F9C0-48E9-BA13-33B85C5AC9BE}"/>
                </c:ext>
              </c:extLst>
            </c:dLbl>
            <c:dLbl>
              <c:idx val="19"/>
              <c:delete val="1"/>
              <c:extLst>
                <c:ext xmlns:c15="http://schemas.microsoft.com/office/drawing/2012/chart" uri="{CE6537A1-D6FC-4f65-9D91-7224C49458BB}"/>
                <c:ext xmlns:c16="http://schemas.microsoft.com/office/drawing/2014/chart" uri="{C3380CC4-5D6E-409C-BE32-E72D297353CC}">
                  <c16:uniqueId val="{0000000A-F9C0-48E9-BA13-33B85C5AC9B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STATE HIGHWAYS</c:v>
                </c:pt>
                <c:pt idx="1">
                  <c:v>DOT STATE OPERATIONS (State Funds)</c:v>
                </c:pt>
                <c:pt idx="2">
                  <c:v>DEBT SERVICE/RESERVES</c:v>
                </c:pt>
                <c:pt idx="3">
                  <c:v>General Transportation Aids</c:v>
                </c:pt>
                <c:pt idx="4">
                  <c:v>Transit Aids/Elderly and Disabled Aids</c:v>
                </c:pt>
                <c:pt idx="5">
                  <c:v>Local Road &amp; Bridge Assistance</c:v>
                </c:pt>
                <c:pt idx="6">
                  <c:v>Aeornautics/Ports/Rail</c:v>
                </c:pt>
                <c:pt idx="7">
                  <c:v>Other</c:v>
                </c:pt>
              </c:strCache>
            </c:strRef>
          </c:cat>
          <c:val>
            <c:numRef>
              <c:f>Sheet1!$B$2:$B$9</c:f>
              <c:numCache>
                <c:formatCode>"$"#,##0.0,,\ "Million"</c:formatCode>
                <c:ptCount val="8"/>
                <c:pt idx="0" formatCode="&quot;$&quot;.00,,,\ &quot;Billion&quot;">
                  <c:v>4146828600</c:v>
                </c:pt>
                <c:pt idx="1">
                  <c:v>559790200</c:v>
                </c:pt>
                <c:pt idx="2">
                  <c:v>912814300</c:v>
                </c:pt>
                <c:pt idx="3" formatCode="&quot;$&quot;.00,,,\ &quot;Billion&quot;">
                  <c:v>1131814300</c:v>
                </c:pt>
                <c:pt idx="4">
                  <c:v>319413900</c:v>
                </c:pt>
                <c:pt idx="5">
                  <c:v>826411200</c:v>
                </c:pt>
                <c:pt idx="6">
                  <c:v>395199000</c:v>
                </c:pt>
                <c:pt idx="7">
                  <c:v>59802400</c:v>
                </c:pt>
              </c:numCache>
            </c:numRef>
          </c:val>
          <c:extLst>
            <c:ext xmlns:c16="http://schemas.microsoft.com/office/drawing/2014/chart" uri="{C3380CC4-5D6E-409C-BE32-E72D297353CC}">
              <c16:uniqueId val="{00000000-139F-4076-8E8C-6BD38B95C335}"/>
            </c:ext>
          </c:extLst>
        </c:ser>
        <c:dLbls>
          <c:showLegendKey val="0"/>
          <c:showVal val="0"/>
          <c:showCatName val="0"/>
          <c:showSerName val="0"/>
          <c:showPercent val="0"/>
          <c:showBubbleSize val="0"/>
          <c:showLeaderLines val="1"/>
        </c:dLbls>
        <c:gapWidth val="34"/>
        <c:splitType val="pos"/>
        <c:splitPos val="5"/>
        <c:secondPieSize val="94"/>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Very Good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2022</c:v>
                </c:pt>
                <c:pt idx="3">
                  <c:v>2023</c:v>
                </c:pt>
                <c:pt idx="4">
                  <c:v>2024</c:v>
                </c:pt>
              </c:numCache>
            </c:numRef>
          </c:cat>
          <c:val>
            <c:numRef>
              <c:f>Sheet1!$B$2:$B$6</c:f>
              <c:numCache>
                <c:formatCode>0.0%</c:formatCode>
                <c:ptCount val="5"/>
                <c:pt idx="0">
                  <c:v>0.432</c:v>
                </c:pt>
                <c:pt idx="1">
                  <c:v>0.41699999999999998</c:v>
                </c:pt>
                <c:pt idx="2">
                  <c:v>0.44</c:v>
                </c:pt>
                <c:pt idx="3">
                  <c:v>0.47</c:v>
                </c:pt>
                <c:pt idx="4">
                  <c:v>0.48599999999999999</c:v>
                </c:pt>
              </c:numCache>
            </c:numRef>
          </c:val>
          <c:extLst>
            <c:ext xmlns:c16="http://schemas.microsoft.com/office/drawing/2014/chart" uri="{C3380CC4-5D6E-409C-BE32-E72D297353CC}">
              <c16:uniqueId val="{00000000-0AA8-403E-8023-35D6CD471DA9}"/>
            </c:ext>
          </c:extLst>
        </c:ser>
        <c:ser>
          <c:idx val="1"/>
          <c:order val="1"/>
          <c:tx>
            <c:strRef>
              <c:f>Sheet1!$C$1</c:f>
              <c:strCache>
                <c:ptCount val="1"/>
                <c:pt idx="0">
                  <c:v>Good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2022</c:v>
                </c:pt>
                <c:pt idx="3">
                  <c:v>2023</c:v>
                </c:pt>
                <c:pt idx="4">
                  <c:v>2024</c:v>
                </c:pt>
              </c:numCache>
            </c:numRef>
          </c:cat>
          <c:val>
            <c:numRef>
              <c:f>Sheet1!$C$2:$C$6</c:f>
              <c:numCache>
                <c:formatCode>0.0%</c:formatCode>
                <c:ptCount val="5"/>
                <c:pt idx="0">
                  <c:v>0.254</c:v>
                </c:pt>
                <c:pt idx="1">
                  <c:v>0.26500000000000001</c:v>
                </c:pt>
                <c:pt idx="2">
                  <c:v>0.251</c:v>
                </c:pt>
                <c:pt idx="3">
                  <c:v>0.24199999999999999</c:v>
                </c:pt>
                <c:pt idx="4">
                  <c:v>0.23499999999999999</c:v>
                </c:pt>
              </c:numCache>
            </c:numRef>
          </c:val>
          <c:extLst>
            <c:ext xmlns:c16="http://schemas.microsoft.com/office/drawing/2014/chart" uri="{C3380CC4-5D6E-409C-BE32-E72D297353CC}">
              <c16:uniqueId val="{00000001-0AA8-403E-8023-35D6CD471DA9}"/>
            </c:ext>
          </c:extLst>
        </c:ser>
        <c:ser>
          <c:idx val="2"/>
          <c:order val="2"/>
          <c:tx>
            <c:strRef>
              <c:f>Sheet1!$D$1</c:f>
              <c:strCache>
                <c:ptCount val="1"/>
                <c:pt idx="0">
                  <c:v>Fair</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2022</c:v>
                </c:pt>
                <c:pt idx="3">
                  <c:v>2023</c:v>
                </c:pt>
                <c:pt idx="4">
                  <c:v>2024</c:v>
                </c:pt>
              </c:numCache>
            </c:numRef>
          </c:cat>
          <c:val>
            <c:numRef>
              <c:f>Sheet1!$D$2:$D$6</c:f>
              <c:numCache>
                <c:formatCode>0.0%</c:formatCode>
                <c:ptCount val="5"/>
                <c:pt idx="0">
                  <c:v>0.13900000000000001</c:v>
                </c:pt>
                <c:pt idx="1">
                  <c:v>0.14099999999999999</c:v>
                </c:pt>
                <c:pt idx="2">
                  <c:v>0.15</c:v>
                </c:pt>
                <c:pt idx="3">
                  <c:v>0.14000000000000001</c:v>
                </c:pt>
                <c:pt idx="4">
                  <c:v>0.14000000000000001</c:v>
                </c:pt>
              </c:numCache>
            </c:numRef>
          </c:val>
          <c:extLst>
            <c:ext xmlns:c16="http://schemas.microsoft.com/office/drawing/2014/chart" uri="{C3380CC4-5D6E-409C-BE32-E72D297353CC}">
              <c16:uniqueId val="{00000002-0AA8-403E-8023-35D6CD471DA9}"/>
            </c:ext>
          </c:extLst>
        </c:ser>
        <c:ser>
          <c:idx val="3"/>
          <c:order val="3"/>
          <c:tx>
            <c:strRef>
              <c:f>Sheet1!$E$1</c:f>
              <c:strCache>
                <c:ptCount val="1"/>
                <c:pt idx="0">
                  <c:v>Poor</c:v>
                </c:pt>
              </c:strCache>
            </c:strRef>
          </c:tx>
          <c:spPr>
            <a:solidFill>
              <a:srgbClr val="95121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2022</c:v>
                </c:pt>
                <c:pt idx="3">
                  <c:v>2023</c:v>
                </c:pt>
                <c:pt idx="4">
                  <c:v>2024</c:v>
                </c:pt>
              </c:numCache>
            </c:numRef>
          </c:cat>
          <c:val>
            <c:numRef>
              <c:f>Sheet1!$E$2:$E$6</c:f>
              <c:numCache>
                <c:formatCode>0.0%</c:formatCode>
                <c:ptCount val="5"/>
                <c:pt idx="0">
                  <c:v>0.17499999999999999</c:v>
                </c:pt>
                <c:pt idx="1">
                  <c:v>0.17599999999999999</c:v>
                </c:pt>
                <c:pt idx="2">
                  <c:v>0.159</c:v>
                </c:pt>
                <c:pt idx="3">
                  <c:v>0.14799999999999999</c:v>
                </c:pt>
                <c:pt idx="4">
                  <c:v>0.13900000000000001</c:v>
                </c:pt>
              </c:numCache>
            </c:numRef>
          </c:val>
          <c:extLst>
            <c:ext xmlns:c16="http://schemas.microsoft.com/office/drawing/2014/chart" uri="{C3380CC4-5D6E-409C-BE32-E72D297353CC}">
              <c16:uniqueId val="{00000003-0AA8-403E-8023-35D6CD471DA9}"/>
            </c:ext>
          </c:extLst>
        </c:ser>
        <c:dLbls>
          <c:dLblPos val="ctr"/>
          <c:showLegendKey val="0"/>
          <c:showVal val="1"/>
          <c:showCatName val="0"/>
          <c:showSerName val="0"/>
          <c:showPercent val="0"/>
          <c:showBubbleSize val="0"/>
        </c:dLbls>
        <c:gapWidth val="100"/>
        <c:overlap val="100"/>
        <c:axId val="195445504"/>
        <c:axId val="195447040"/>
      </c:barChart>
      <c:catAx>
        <c:axId val="19544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5447040"/>
        <c:crosses val="autoZero"/>
        <c:auto val="1"/>
        <c:lblAlgn val="ctr"/>
        <c:lblOffset val="100"/>
        <c:noMultiLvlLbl val="0"/>
      </c:catAx>
      <c:valAx>
        <c:axId val="1954470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5445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I-41 STH 96 to Scheuring Road</c:v>
                </c:pt>
              </c:strCache>
            </c:strRef>
          </c:tx>
          <c:spPr>
            <a:solidFill>
              <a:schemeClr val="accent1"/>
            </a:solidFill>
            <a:ln>
              <a:noFill/>
            </a:ln>
            <a:effectLst/>
          </c:spPr>
          <c:invertIfNegative val="0"/>
          <c:cat>
            <c:strRef>
              <c:f>Sheet1!$A$2:$A$3</c:f>
              <c:strCache>
                <c:ptCount val="2"/>
                <c:pt idx="0">
                  <c:v>FY26</c:v>
                </c:pt>
                <c:pt idx="1">
                  <c:v>FY27</c:v>
                </c:pt>
              </c:strCache>
            </c:strRef>
          </c:cat>
          <c:val>
            <c:numRef>
              <c:f>Sheet1!$B$2:$B$3</c:f>
              <c:numCache>
                <c:formatCode>#,##0.0</c:formatCode>
                <c:ptCount val="2"/>
                <c:pt idx="0">
                  <c:v>251.9</c:v>
                </c:pt>
                <c:pt idx="1">
                  <c:v>332.7</c:v>
                </c:pt>
              </c:numCache>
            </c:numRef>
          </c:val>
          <c:extLst>
            <c:ext xmlns:c16="http://schemas.microsoft.com/office/drawing/2014/chart" uri="{C3380CC4-5D6E-409C-BE32-E72D297353CC}">
              <c16:uniqueId val="{00000000-EE06-41A8-BB94-6A2D513C6EC4}"/>
            </c:ext>
          </c:extLst>
        </c:ser>
        <c:ser>
          <c:idx val="1"/>
          <c:order val="1"/>
          <c:tx>
            <c:strRef>
              <c:f>Sheet1!$C$1</c:f>
              <c:strCache>
                <c:ptCount val="1"/>
                <c:pt idx="0">
                  <c:v>USH 51 Stoughton - McFarland</c:v>
                </c:pt>
              </c:strCache>
            </c:strRef>
          </c:tx>
          <c:spPr>
            <a:solidFill>
              <a:schemeClr val="accent2"/>
            </a:solidFill>
            <a:ln>
              <a:noFill/>
            </a:ln>
            <a:effectLst/>
          </c:spPr>
          <c:invertIfNegative val="0"/>
          <c:cat>
            <c:strRef>
              <c:f>Sheet1!$A$2:$A$3</c:f>
              <c:strCache>
                <c:ptCount val="2"/>
                <c:pt idx="0">
                  <c:v>FY26</c:v>
                </c:pt>
                <c:pt idx="1">
                  <c:v>FY27</c:v>
                </c:pt>
              </c:strCache>
            </c:strRef>
          </c:cat>
          <c:val>
            <c:numRef>
              <c:f>Sheet1!$C$2:$C$3</c:f>
              <c:numCache>
                <c:formatCode>#,##0.0</c:formatCode>
                <c:ptCount val="2"/>
                <c:pt idx="0">
                  <c:v>69.8</c:v>
                </c:pt>
                <c:pt idx="1">
                  <c:v>53.2</c:v>
                </c:pt>
              </c:numCache>
            </c:numRef>
          </c:val>
          <c:extLst>
            <c:ext xmlns:c16="http://schemas.microsoft.com/office/drawing/2014/chart" uri="{C3380CC4-5D6E-409C-BE32-E72D297353CC}">
              <c16:uniqueId val="{00000001-EE06-41A8-BB94-6A2D513C6EC4}"/>
            </c:ext>
          </c:extLst>
        </c:ser>
        <c:ser>
          <c:idx val="2"/>
          <c:order val="2"/>
          <c:tx>
            <c:strRef>
              <c:f>Sheet1!$D$1</c:f>
              <c:strCache>
                <c:ptCount val="1"/>
                <c:pt idx="0">
                  <c:v>I-39/90/94 Madison to Dells</c:v>
                </c:pt>
              </c:strCache>
            </c:strRef>
          </c:tx>
          <c:spPr>
            <a:solidFill>
              <a:schemeClr val="accent3"/>
            </a:solidFill>
            <a:ln>
              <a:noFill/>
            </a:ln>
            <a:effectLst/>
          </c:spPr>
          <c:invertIfNegative val="0"/>
          <c:cat>
            <c:strRef>
              <c:f>Sheet1!$A$2:$A$3</c:f>
              <c:strCache>
                <c:ptCount val="2"/>
                <c:pt idx="0">
                  <c:v>FY26</c:v>
                </c:pt>
                <c:pt idx="1">
                  <c:v>FY27</c:v>
                </c:pt>
              </c:strCache>
            </c:strRef>
          </c:cat>
          <c:val>
            <c:numRef>
              <c:f>Sheet1!$D$2:$D$3</c:f>
              <c:numCache>
                <c:formatCode>#,##0.0</c:formatCode>
                <c:ptCount val="2"/>
                <c:pt idx="0">
                  <c:v>63.8</c:v>
                </c:pt>
                <c:pt idx="1">
                  <c:v>63.8</c:v>
                </c:pt>
              </c:numCache>
            </c:numRef>
          </c:val>
          <c:extLst>
            <c:ext xmlns:c16="http://schemas.microsoft.com/office/drawing/2014/chart" uri="{C3380CC4-5D6E-409C-BE32-E72D297353CC}">
              <c16:uniqueId val="{00000003-EE06-41A8-BB94-6A2D513C6EC4}"/>
            </c:ext>
          </c:extLst>
        </c:ser>
        <c:ser>
          <c:idx val="3"/>
          <c:order val="3"/>
          <c:tx>
            <c:strRef>
              <c:f>Sheet1!$E$1</c:f>
              <c:strCache>
                <c:ptCount val="1"/>
                <c:pt idx="0">
                  <c:v>USH 51 STH 30 to I-39/90/94</c:v>
                </c:pt>
              </c:strCache>
            </c:strRef>
          </c:tx>
          <c:spPr>
            <a:solidFill>
              <a:srgbClr val="294179"/>
            </a:solidFill>
            <a:ln>
              <a:noFill/>
            </a:ln>
            <a:effectLst/>
          </c:spPr>
          <c:invertIfNegative val="0"/>
          <c:cat>
            <c:strRef>
              <c:f>Sheet1!$A$2:$A$3</c:f>
              <c:strCache>
                <c:ptCount val="2"/>
                <c:pt idx="0">
                  <c:v>FY26</c:v>
                </c:pt>
                <c:pt idx="1">
                  <c:v>FY27</c:v>
                </c:pt>
              </c:strCache>
            </c:strRef>
          </c:cat>
          <c:val>
            <c:numRef>
              <c:f>Sheet1!$E$2:$E$3</c:f>
              <c:numCache>
                <c:formatCode>#,##0.0</c:formatCode>
                <c:ptCount val="2"/>
                <c:pt idx="0">
                  <c:v>6.3</c:v>
                </c:pt>
                <c:pt idx="1">
                  <c:v>6.3</c:v>
                </c:pt>
              </c:numCache>
            </c:numRef>
          </c:val>
          <c:extLst>
            <c:ext xmlns:c16="http://schemas.microsoft.com/office/drawing/2014/chart" uri="{C3380CC4-5D6E-409C-BE32-E72D297353CC}">
              <c16:uniqueId val="{00000004-EE06-41A8-BB94-6A2D513C6EC4}"/>
            </c:ext>
          </c:extLst>
        </c:ser>
        <c:dLbls>
          <c:showLegendKey val="0"/>
          <c:showVal val="0"/>
          <c:showCatName val="0"/>
          <c:showSerName val="0"/>
          <c:showPercent val="0"/>
          <c:showBubbleSize val="0"/>
        </c:dLbls>
        <c:gapWidth val="150"/>
        <c:overlap val="100"/>
        <c:axId val="195634688"/>
        <c:axId val="195636224"/>
      </c:barChart>
      <c:catAx>
        <c:axId val="19563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5636224"/>
        <c:crosses val="autoZero"/>
        <c:auto val="1"/>
        <c:lblAlgn val="ctr"/>
        <c:lblOffset val="100"/>
        <c:noMultiLvlLbl val="0"/>
      </c:catAx>
      <c:valAx>
        <c:axId val="19563622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5634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17086443659094E-2"/>
          <c:y val="2.7402920553494099E-2"/>
          <c:w val="0.9335180927583987"/>
          <c:h val="0.82572905399043417"/>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State</c:v>
                </c:pt>
                <c:pt idx="1">
                  <c:v>County</c:v>
                </c:pt>
                <c:pt idx="2">
                  <c:v>Town</c:v>
                </c:pt>
                <c:pt idx="3">
                  <c:v>Municipal</c:v>
                </c:pt>
              </c:strCache>
            </c:strRef>
          </c:cat>
          <c:val>
            <c:numRef>
              <c:f>Sheet1!$B$2:$B$5</c:f>
              <c:numCache>
                <c:formatCode>#,##0</c:formatCode>
                <c:ptCount val="4"/>
                <c:pt idx="0">
                  <c:v>3406</c:v>
                </c:pt>
                <c:pt idx="1">
                  <c:v>1889</c:v>
                </c:pt>
                <c:pt idx="2">
                  <c:v>2843</c:v>
                </c:pt>
                <c:pt idx="3">
                  <c:v>783</c:v>
                </c:pt>
              </c:numCache>
            </c:numRef>
          </c:val>
          <c:extLst>
            <c:ext xmlns:c16="http://schemas.microsoft.com/office/drawing/2014/chart" uri="{C3380CC4-5D6E-409C-BE32-E72D297353CC}">
              <c16:uniqueId val="{00000000-5199-4CD9-BFF9-EF3286ABB9CC}"/>
            </c:ext>
          </c:extLst>
        </c:ser>
        <c:ser>
          <c:idx val="1"/>
          <c:order val="1"/>
          <c:tx>
            <c:strRef>
              <c:f>Sheet1!$C$1</c:f>
              <c:strCache>
                <c:ptCount val="1"/>
                <c:pt idx="0">
                  <c:v>&gt; 50 Yrs*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State</c:v>
                </c:pt>
                <c:pt idx="1">
                  <c:v>County</c:v>
                </c:pt>
                <c:pt idx="2">
                  <c:v>Town</c:v>
                </c:pt>
                <c:pt idx="3">
                  <c:v>Municipal</c:v>
                </c:pt>
              </c:strCache>
            </c:strRef>
          </c:cat>
          <c:val>
            <c:numRef>
              <c:f>Sheet1!$C$2:$C$5</c:f>
              <c:numCache>
                <c:formatCode>#,##0</c:formatCode>
                <c:ptCount val="4"/>
                <c:pt idx="0">
                  <c:v>1393</c:v>
                </c:pt>
                <c:pt idx="1">
                  <c:v>674</c:v>
                </c:pt>
                <c:pt idx="2">
                  <c:v>874</c:v>
                </c:pt>
                <c:pt idx="3">
                  <c:v>257</c:v>
                </c:pt>
              </c:numCache>
            </c:numRef>
          </c:val>
          <c:extLst>
            <c:ext xmlns:c16="http://schemas.microsoft.com/office/drawing/2014/chart" uri="{C3380CC4-5D6E-409C-BE32-E72D297353CC}">
              <c16:uniqueId val="{00000001-5199-4CD9-BFF9-EF3286ABB9CC}"/>
            </c:ext>
          </c:extLst>
        </c:ser>
        <c:ser>
          <c:idx val="2"/>
          <c:order val="2"/>
          <c:tx>
            <c:strRef>
              <c:f>Sheet1!$D$1</c:f>
              <c:strCache>
                <c:ptCount val="1"/>
                <c:pt idx="0">
                  <c:v>Structurally Deficient/Marked for Repair/Replacement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State</c:v>
                </c:pt>
                <c:pt idx="1">
                  <c:v>County</c:v>
                </c:pt>
                <c:pt idx="2">
                  <c:v>Town</c:v>
                </c:pt>
                <c:pt idx="3">
                  <c:v>Municipal</c:v>
                </c:pt>
              </c:strCache>
            </c:strRef>
          </c:cat>
          <c:val>
            <c:numRef>
              <c:f>Sheet1!$D$2:$D$5</c:f>
              <c:numCache>
                <c:formatCode>#,##0</c:formatCode>
                <c:ptCount val="4"/>
                <c:pt idx="0">
                  <c:v>542</c:v>
                </c:pt>
                <c:pt idx="1">
                  <c:v>560</c:v>
                </c:pt>
                <c:pt idx="2">
                  <c:v>773</c:v>
                </c:pt>
                <c:pt idx="3">
                  <c:v>293</c:v>
                </c:pt>
              </c:numCache>
            </c:numRef>
          </c:val>
          <c:extLst>
            <c:ext xmlns:c16="http://schemas.microsoft.com/office/drawing/2014/chart" uri="{C3380CC4-5D6E-409C-BE32-E72D297353CC}">
              <c16:uniqueId val="{00000002-5199-4CD9-BFF9-EF3286ABB9CC}"/>
            </c:ext>
          </c:extLst>
        </c:ser>
        <c:dLbls>
          <c:dLblPos val="ctr"/>
          <c:showLegendKey val="0"/>
          <c:showVal val="1"/>
          <c:showCatName val="0"/>
          <c:showSerName val="0"/>
          <c:showPercent val="0"/>
          <c:showBubbleSize val="0"/>
        </c:dLbls>
        <c:gapWidth val="150"/>
        <c:overlap val="100"/>
        <c:axId val="195950464"/>
        <c:axId val="195952000"/>
      </c:barChart>
      <c:catAx>
        <c:axId val="1959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952000"/>
        <c:crosses val="autoZero"/>
        <c:auto val="1"/>
        <c:lblAlgn val="ctr"/>
        <c:lblOffset val="100"/>
        <c:noMultiLvlLbl val="0"/>
      </c:catAx>
      <c:valAx>
        <c:axId val="195952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5950464"/>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dirty="0"/>
              <a:t>Estimated Funding Gap</a:t>
            </a:r>
            <a:r>
              <a:rPr lang="en-US" sz="1800" baseline="0" dirty="0"/>
              <a:t> (1)</a:t>
            </a:r>
            <a:endParaRPr lang="en-US" sz="1800" dirty="0"/>
          </a:p>
          <a:p>
            <a:pPr>
              <a:defRPr/>
            </a:pPr>
            <a:r>
              <a:rPr lang="en-US" sz="1800" dirty="0"/>
              <a:t>In Millions $ </a:t>
            </a:r>
          </a:p>
        </c:rich>
      </c:tx>
      <c:layout>
        <c:manualLayout>
          <c:xMode val="edge"/>
          <c:yMode val="edge"/>
          <c:x val="0.3813432747335873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492968784456348"/>
          <c:y val="0.1736904915465268"/>
          <c:w val="0.89524506605877152"/>
          <c:h val="0.7479698234442006"/>
        </c:manualLayout>
      </c:layout>
      <c:barChart>
        <c:barDir val="col"/>
        <c:grouping val="clustered"/>
        <c:varyColors val="0"/>
        <c:ser>
          <c:idx val="0"/>
          <c:order val="0"/>
          <c:tx>
            <c:strRef>
              <c:f>Sheet1!$B$1</c:f>
              <c:strCache>
                <c:ptCount val="1"/>
                <c:pt idx="0">
                  <c:v>Series 1</c:v>
                </c:pt>
              </c:strCache>
            </c:strRef>
          </c:tx>
          <c:spPr>
            <a:solidFill>
              <a:srgbClr val="85AED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2017-19</c:v>
                </c:pt>
                <c:pt idx="1">
                  <c:v>2019-21</c:v>
                </c:pt>
                <c:pt idx="2">
                  <c:v>2021-23</c:v>
                </c:pt>
                <c:pt idx="3">
                  <c:v>2023-25</c:v>
                </c:pt>
                <c:pt idx="4">
                  <c:v>2025-27</c:v>
                </c:pt>
                <c:pt idx="5">
                  <c:v>2027-29</c:v>
                </c:pt>
                <c:pt idx="6">
                  <c:v>2029-31</c:v>
                </c:pt>
                <c:pt idx="7">
                  <c:v>2031-33</c:v>
                </c:pt>
                <c:pt idx="8">
                  <c:v>2033-35</c:v>
                </c:pt>
              </c:strCache>
            </c:strRef>
          </c:cat>
          <c:val>
            <c:numRef>
              <c:f>Sheet1!$B$2:$B$10</c:f>
              <c:numCache>
                <c:formatCode>"$"#,##0</c:formatCode>
                <c:ptCount val="9"/>
                <c:pt idx="0">
                  <c:v>2123</c:v>
                </c:pt>
                <c:pt idx="1">
                  <c:v>1847</c:v>
                </c:pt>
                <c:pt idx="2">
                  <c:v>1571</c:v>
                </c:pt>
                <c:pt idx="3">
                  <c:v>720</c:v>
                </c:pt>
                <c:pt idx="4">
                  <c:v>1370</c:v>
                </c:pt>
                <c:pt idx="5">
                  <c:v>1492</c:v>
                </c:pt>
                <c:pt idx="6">
                  <c:v>1624</c:v>
                </c:pt>
                <c:pt idx="7">
                  <c:v>1768</c:v>
                </c:pt>
                <c:pt idx="8">
                  <c:v>1925</c:v>
                </c:pt>
              </c:numCache>
            </c:numRef>
          </c:val>
          <c:extLst>
            <c:ext xmlns:c16="http://schemas.microsoft.com/office/drawing/2014/chart" uri="{C3380CC4-5D6E-409C-BE32-E72D297353CC}">
              <c16:uniqueId val="{00000000-8E8B-4E0D-984A-CEBFDFE5D433}"/>
            </c:ext>
          </c:extLst>
        </c:ser>
        <c:dLbls>
          <c:dLblPos val="outEnd"/>
          <c:showLegendKey val="0"/>
          <c:showVal val="1"/>
          <c:showCatName val="0"/>
          <c:showSerName val="0"/>
          <c:showPercent val="0"/>
          <c:showBubbleSize val="0"/>
        </c:dLbls>
        <c:gapWidth val="140"/>
        <c:overlap val="-27"/>
        <c:axId val="196175360"/>
        <c:axId val="196186496"/>
      </c:barChart>
      <c:catAx>
        <c:axId val="19617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6186496"/>
        <c:crosses val="autoZero"/>
        <c:auto val="1"/>
        <c:lblAlgn val="ctr"/>
        <c:lblOffset val="100"/>
        <c:noMultiLvlLbl val="0"/>
      </c:catAx>
      <c:valAx>
        <c:axId val="1961864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617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DBD2C"/>
              </a:solidFill>
              <a:ln>
                <a:noFill/>
              </a:ln>
              <a:effectLst/>
            </c:spPr>
            <c:extLst>
              <c:ext xmlns:c16="http://schemas.microsoft.com/office/drawing/2014/chart" uri="{C3380CC4-5D6E-409C-BE32-E72D297353CC}">
                <c16:uniqueId val="{00000001-215B-4EB8-9005-7011CCD74171}"/>
              </c:ext>
            </c:extLst>
          </c:dPt>
          <c:dPt>
            <c:idx val="1"/>
            <c:invertIfNegative val="0"/>
            <c:bubble3D val="0"/>
            <c:spPr>
              <a:solidFill>
                <a:srgbClr val="679AC9"/>
              </a:solidFill>
              <a:ln>
                <a:noFill/>
              </a:ln>
              <a:effectLst/>
            </c:spPr>
            <c:extLst>
              <c:ext xmlns:c16="http://schemas.microsoft.com/office/drawing/2014/chart" uri="{C3380CC4-5D6E-409C-BE32-E72D297353CC}">
                <c16:uniqueId val="{00000003-215B-4EB8-9005-7011CCD74171}"/>
              </c:ext>
            </c:extLst>
          </c:dPt>
          <c:dPt>
            <c:idx val="2"/>
            <c:invertIfNegative val="0"/>
            <c:bubble3D val="0"/>
            <c:spPr>
              <a:solidFill>
                <a:srgbClr val="679AC9"/>
              </a:solidFill>
              <a:ln>
                <a:noFill/>
              </a:ln>
              <a:effectLst/>
            </c:spPr>
            <c:extLst>
              <c:ext xmlns:c16="http://schemas.microsoft.com/office/drawing/2014/chart" uri="{C3380CC4-5D6E-409C-BE32-E72D297353CC}">
                <c16:uniqueId val="{00000005-215B-4EB8-9005-7011CCD74171}"/>
              </c:ext>
            </c:extLst>
          </c:dPt>
          <c:dPt>
            <c:idx val="3"/>
            <c:invertIfNegative val="0"/>
            <c:bubble3D val="0"/>
            <c:spPr>
              <a:solidFill>
                <a:srgbClr val="679AC9"/>
              </a:solidFill>
              <a:ln>
                <a:noFill/>
              </a:ln>
              <a:effectLst/>
            </c:spPr>
            <c:extLst>
              <c:ext xmlns:c16="http://schemas.microsoft.com/office/drawing/2014/chart" uri="{C3380CC4-5D6E-409C-BE32-E72D297353CC}">
                <c16:uniqueId val="{00000009-215B-4EB8-9005-7011CCD74171}"/>
              </c:ext>
            </c:extLst>
          </c:dPt>
          <c:dPt>
            <c:idx val="4"/>
            <c:invertIfNegative val="0"/>
            <c:bubble3D val="0"/>
            <c:spPr>
              <a:solidFill>
                <a:srgbClr val="679AC9"/>
              </a:solidFill>
              <a:ln>
                <a:noFill/>
              </a:ln>
              <a:effectLst/>
            </c:spPr>
            <c:extLst>
              <c:ext xmlns:c16="http://schemas.microsoft.com/office/drawing/2014/chart" uri="{C3380CC4-5D6E-409C-BE32-E72D297353CC}">
                <c16:uniqueId val="{0000000B-215B-4EB8-9005-7011CCD74171}"/>
              </c:ext>
            </c:extLst>
          </c:dPt>
          <c:dPt>
            <c:idx val="5"/>
            <c:invertIfNegative val="0"/>
            <c:bubble3D val="0"/>
            <c:spPr>
              <a:solidFill>
                <a:srgbClr val="FDBD2C"/>
              </a:solidFill>
              <a:ln>
                <a:noFill/>
              </a:ln>
              <a:effectLst/>
            </c:spPr>
            <c:extLst>
              <c:ext xmlns:c16="http://schemas.microsoft.com/office/drawing/2014/chart" uri="{C3380CC4-5D6E-409C-BE32-E72D297353CC}">
                <c16:uniqueId val="{0000000D-215B-4EB8-9005-7011CCD74171}"/>
              </c:ext>
            </c:extLst>
          </c:dPt>
          <c:dPt>
            <c:idx val="6"/>
            <c:invertIfNegative val="0"/>
            <c:bubble3D val="0"/>
            <c:spPr>
              <a:solidFill>
                <a:srgbClr val="679AC9"/>
              </a:solidFill>
              <a:ln>
                <a:noFill/>
              </a:ln>
              <a:effectLst/>
            </c:spPr>
            <c:extLst>
              <c:ext xmlns:c16="http://schemas.microsoft.com/office/drawing/2014/chart" uri="{C3380CC4-5D6E-409C-BE32-E72D297353CC}">
                <c16:uniqueId val="{0000000F-215B-4EB8-9005-7011CCD74171}"/>
              </c:ext>
            </c:extLst>
          </c:dPt>
          <c:dLbls>
            <c:delete val="1"/>
          </c:dLbls>
          <c:cat>
            <c:strRef>
              <c:f>(Summary!$G$92,Summary!$G$95,Summary!$G$103,Summary!$G$107,Summary!$G$116,Summary!$G$121:$G$123)</c:f>
              <c:strCache>
                <c:ptCount val="7"/>
                <c:pt idx="0">
                  <c:v>U.S. TOTAL</c:v>
                </c:pt>
                <c:pt idx="1">
                  <c:v>Illinois</c:v>
                </c:pt>
                <c:pt idx="2">
                  <c:v>Minnesota</c:v>
                </c:pt>
                <c:pt idx="3">
                  <c:v>Michigan</c:v>
                </c:pt>
                <c:pt idx="4">
                  <c:v>Iowa</c:v>
                </c:pt>
                <c:pt idx="5">
                  <c:v>Wisconsin</c:v>
                </c:pt>
                <c:pt idx="6">
                  <c:v>Indiana</c:v>
                </c:pt>
              </c:strCache>
              <c:extLst/>
            </c:strRef>
          </c:cat>
          <c:val>
            <c:numRef>
              <c:f>(Summary!$H$92,Summary!$H$95,Summary!$H$103,Summary!$H$107,Summary!$H$116,Summary!$H$121:$H$123)</c:f>
              <c:numCache>
                <c:formatCode>0.0%</c:formatCode>
                <c:ptCount val="7"/>
                <c:pt idx="0">
                  <c:v>0.13653725002195718</c:v>
                </c:pt>
                <c:pt idx="1">
                  <c:v>0.13882890356722546</c:v>
                </c:pt>
                <c:pt idx="2">
                  <c:v>0.16086753738729964</c:v>
                </c:pt>
                <c:pt idx="3">
                  <c:v>0.1935873671951388</c:v>
                </c:pt>
                <c:pt idx="4">
                  <c:v>0.22416615814521848</c:v>
                </c:pt>
                <c:pt idx="5">
                  <c:v>0.22657513179551922</c:v>
                </c:pt>
                <c:pt idx="6">
                  <c:v>0.22858071846487607</c:v>
                </c:pt>
              </c:numCache>
              <c:extLst/>
            </c:numRef>
          </c:val>
          <c:extLst>
            <c:ext xmlns:c16="http://schemas.microsoft.com/office/drawing/2014/chart" uri="{C3380CC4-5D6E-409C-BE32-E72D297353CC}">
              <c16:uniqueId val="{00000010-215B-4EB8-9005-7011CCD74171}"/>
            </c:ext>
          </c:extLst>
        </c:ser>
        <c:dLbls>
          <c:dLblPos val="outEnd"/>
          <c:showLegendKey val="0"/>
          <c:showVal val="1"/>
          <c:showCatName val="0"/>
          <c:showSerName val="0"/>
          <c:showPercent val="0"/>
          <c:showBubbleSize val="0"/>
        </c:dLbls>
        <c:gapWidth val="50"/>
        <c:axId val="180211712"/>
        <c:axId val="180213248"/>
      </c:barChart>
      <c:catAx>
        <c:axId val="180211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0213248"/>
        <c:crosses val="autoZero"/>
        <c:auto val="1"/>
        <c:lblAlgn val="ctr"/>
        <c:lblOffset val="100"/>
        <c:noMultiLvlLbl val="0"/>
      </c:catAx>
      <c:valAx>
        <c:axId val="1802132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021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92833850314171"/>
          <c:y val="4.0510578277630563E-2"/>
          <c:w val="0.70289489382009063"/>
          <c:h val="0.82622150847822318"/>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DBD2C"/>
              </a:solidFill>
              <a:ln>
                <a:noFill/>
              </a:ln>
              <a:effectLst/>
            </c:spPr>
            <c:extLst>
              <c:ext xmlns:c16="http://schemas.microsoft.com/office/drawing/2014/chart" uri="{C3380CC4-5D6E-409C-BE32-E72D297353CC}">
                <c16:uniqueId val="{00000001-503C-4EF1-A714-1196CE58A57D}"/>
              </c:ext>
            </c:extLst>
          </c:dPt>
          <c:dPt>
            <c:idx val="1"/>
            <c:invertIfNegative val="0"/>
            <c:bubble3D val="0"/>
            <c:spPr>
              <a:solidFill>
                <a:srgbClr val="679AC9"/>
              </a:solidFill>
              <a:ln>
                <a:noFill/>
              </a:ln>
              <a:effectLst/>
            </c:spPr>
            <c:extLst>
              <c:ext xmlns:c16="http://schemas.microsoft.com/office/drawing/2014/chart" uri="{C3380CC4-5D6E-409C-BE32-E72D297353CC}">
                <c16:uniqueId val="{00000003-503C-4EF1-A714-1196CE58A57D}"/>
              </c:ext>
            </c:extLst>
          </c:dPt>
          <c:dPt>
            <c:idx val="2"/>
            <c:invertIfNegative val="0"/>
            <c:bubble3D val="0"/>
            <c:spPr>
              <a:solidFill>
                <a:srgbClr val="679AC9"/>
              </a:solidFill>
              <a:ln>
                <a:noFill/>
              </a:ln>
              <a:effectLst/>
            </c:spPr>
            <c:extLst>
              <c:ext xmlns:c16="http://schemas.microsoft.com/office/drawing/2014/chart" uri="{C3380CC4-5D6E-409C-BE32-E72D297353CC}">
                <c16:uniqueId val="{00000005-503C-4EF1-A714-1196CE58A57D}"/>
              </c:ext>
            </c:extLst>
          </c:dPt>
          <c:dPt>
            <c:idx val="3"/>
            <c:invertIfNegative val="0"/>
            <c:bubble3D val="0"/>
            <c:spPr>
              <a:solidFill>
                <a:srgbClr val="679AC9"/>
              </a:solidFill>
              <a:ln>
                <a:noFill/>
              </a:ln>
              <a:effectLst/>
            </c:spPr>
            <c:extLst>
              <c:ext xmlns:c16="http://schemas.microsoft.com/office/drawing/2014/chart" uri="{C3380CC4-5D6E-409C-BE32-E72D297353CC}">
                <c16:uniqueId val="{00000009-503C-4EF1-A714-1196CE58A57D}"/>
              </c:ext>
            </c:extLst>
          </c:dPt>
          <c:dPt>
            <c:idx val="4"/>
            <c:invertIfNegative val="0"/>
            <c:bubble3D val="0"/>
            <c:spPr>
              <a:solidFill>
                <a:srgbClr val="FDBD2C"/>
              </a:solidFill>
              <a:ln>
                <a:noFill/>
              </a:ln>
              <a:effectLst/>
            </c:spPr>
            <c:extLst>
              <c:ext xmlns:c16="http://schemas.microsoft.com/office/drawing/2014/chart" uri="{C3380CC4-5D6E-409C-BE32-E72D297353CC}">
                <c16:uniqueId val="{0000000B-503C-4EF1-A714-1196CE58A57D}"/>
              </c:ext>
            </c:extLst>
          </c:dPt>
          <c:dPt>
            <c:idx val="5"/>
            <c:invertIfNegative val="0"/>
            <c:bubble3D val="0"/>
            <c:spPr>
              <a:solidFill>
                <a:srgbClr val="679AC9"/>
              </a:solidFill>
              <a:ln>
                <a:noFill/>
              </a:ln>
              <a:effectLst/>
            </c:spPr>
            <c:extLst>
              <c:ext xmlns:c16="http://schemas.microsoft.com/office/drawing/2014/chart" uri="{C3380CC4-5D6E-409C-BE32-E72D297353CC}">
                <c16:uniqueId val="{0000000D-503C-4EF1-A714-1196CE58A57D}"/>
              </c:ext>
            </c:extLst>
          </c:dPt>
          <c:dPt>
            <c:idx val="6"/>
            <c:invertIfNegative val="0"/>
            <c:bubble3D val="0"/>
            <c:spPr>
              <a:solidFill>
                <a:srgbClr val="679AC9"/>
              </a:solidFill>
              <a:ln>
                <a:noFill/>
              </a:ln>
              <a:effectLst/>
            </c:spPr>
            <c:extLst>
              <c:ext xmlns:c16="http://schemas.microsoft.com/office/drawing/2014/chart" uri="{C3380CC4-5D6E-409C-BE32-E72D297353CC}">
                <c16:uniqueId val="{0000000F-503C-4EF1-A714-1196CE58A57D}"/>
              </c:ext>
            </c:extLst>
          </c:dPt>
          <c:cat>
            <c:strRef>
              <c:f>(Summary!$J$90,Summary!$J$95,Summary!$J$100,Summary!$J$110,Summary!$J$115,Summary!$J$120,Summary!$J$122:$J$123)</c:f>
              <c:strCache>
                <c:ptCount val="7"/>
                <c:pt idx="0">
                  <c:v>U.S. TOTAL</c:v>
                </c:pt>
                <c:pt idx="1">
                  <c:v>Illinois</c:v>
                </c:pt>
                <c:pt idx="2">
                  <c:v>Minnesota</c:v>
                </c:pt>
                <c:pt idx="3">
                  <c:v>Michigan</c:v>
                </c:pt>
                <c:pt idx="4">
                  <c:v>Wisconsin</c:v>
                </c:pt>
                <c:pt idx="5">
                  <c:v>Iowa</c:v>
                </c:pt>
                <c:pt idx="6">
                  <c:v>Indiana</c:v>
                </c:pt>
              </c:strCache>
              <c:extLst/>
            </c:strRef>
          </c:cat>
          <c:val>
            <c:numRef>
              <c:f>(Summary!$K$90,Summary!$K$95,Summary!$K$100,Summary!$K$110,Summary!$K$115,Summary!$K$120,Summary!$K$122:$K$123)</c:f>
              <c:numCache>
                <c:formatCode>0.0%</c:formatCode>
                <c:ptCount val="7"/>
                <c:pt idx="0">
                  <c:v>0.1410489572404488</c:v>
                </c:pt>
                <c:pt idx="1">
                  <c:v>0.14749764302014909</c:v>
                </c:pt>
                <c:pt idx="2">
                  <c:v>0.16519084772280945</c:v>
                </c:pt>
                <c:pt idx="3">
                  <c:v>0.21717027018382504</c:v>
                </c:pt>
                <c:pt idx="4">
                  <c:v>0.24160066213024589</c:v>
                </c:pt>
                <c:pt idx="5">
                  <c:v>0.25449915586033234</c:v>
                </c:pt>
                <c:pt idx="6">
                  <c:v>0.27234802984475021</c:v>
                </c:pt>
              </c:numCache>
              <c:extLst/>
            </c:numRef>
          </c:val>
          <c:extLst>
            <c:ext xmlns:c16="http://schemas.microsoft.com/office/drawing/2014/chart" uri="{C3380CC4-5D6E-409C-BE32-E72D297353CC}">
              <c16:uniqueId val="{00000010-503C-4EF1-A714-1196CE58A57D}"/>
            </c:ext>
          </c:extLst>
        </c:ser>
        <c:dLbls>
          <c:showLegendKey val="0"/>
          <c:showVal val="0"/>
          <c:showCatName val="0"/>
          <c:showSerName val="0"/>
          <c:showPercent val="0"/>
          <c:showBubbleSize val="0"/>
        </c:dLbls>
        <c:gapWidth val="50"/>
        <c:axId val="180288896"/>
        <c:axId val="180294784"/>
      </c:barChart>
      <c:catAx>
        <c:axId val="180288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80294784"/>
        <c:crosses val="autoZero"/>
        <c:auto val="1"/>
        <c:lblAlgn val="ctr"/>
        <c:lblOffset val="100"/>
        <c:noMultiLvlLbl val="0"/>
      </c:catAx>
      <c:valAx>
        <c:axId val="1802947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80288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37234370674749"/>
          <c:y val="9.8728143038006852E-2"/>
          <c:w val="0.4892396597453133"/>
          <c:h val="0.80254371392398627"/>
        </c:manualLayout>
      </c:layout>
      <c:pieChart>
        <c:varyColors val="1"/>
        <c:ser>
          <c:idx val="0"/>
          <c:order val="0"/>
          <c:tx>
            <c:strRef>
              <c:f>Sheet1!$B$1</c:f>
              <c:strCache>
                <c:ptCount val="1"/>
                <c:pt idx="0">
                  <c:v>Column1</c:v>
                </c:pt>
              </c:strCache>
            </c:strRef>
          </c:tx>
          <c:dPt>
            <c:idx val="0"/>
            <c:bubble3D val="0"/>
            <c:explosion val="15"/>
            <c:spPr>
              <a:solidFill>
                <a:schemeClr val="accent1"/>
              </a:solidFill>
              <a:ln w="19050">
                <a:solidFill>
                  <a:schemeClr val="lt1"/>
                </a:solidFill>
              </a:ln>
              <a:effectLst/>
            </c:spPr>
            <c:extLst>
              <c:ext xmlns:c16="http://schemas.microsoft.com/office/drawing/2014/chart" uri="{C3380CC4-5D6E-409C-BE32-E72D297353CC}">
                <c16:uniqueId val="{00000003-D99D-4C3E-AF83-0969D298BB9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D99D-4C3E-AF83-0969D298BB9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D99D-4C3E-AF83-0969D298BB96}"/>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5-D99D-4C3E-AF83-0969D298BB96}"/>
              </c:ext>
            </c:extLst>
          </c:dPt>
          <c:dPt>
            <c:idx val="4"/>
            <c:bubble3D val="0"/>
            <c:spPr>
              <a:solidFill>
                <a:schemeClr val="tx2"/>
              </a:solidFill>
              <a:ln w="19050">
                <a:solidFill>
                  <a:schemeClr val="lt1"/>
                </a:solidFill>
              </a:ln>
              <a:effectLst/>
            </c:spPr>
            <c:extLst>
              <c:ext xmlns:c16="http://schemas.microsoft.com/office/drawing/2014/chart" uri="{C3380CC4-5D6E-409C-BE32-E72D297353CC}">
                <c16:uniqueId val="{00000002-D99D-4C3E-AF83-0969D298BB96}"/>
              </c:ext>
            </c:extLst>
          </c:dPt>
          <c:dLbls>
            <c:dLbl>
              <c:idx val="0"/>
              <c:layout>
                <c:manualLayout>
                  <c:x val="1.5153591883768185E-2"/>
                  <c:y val="-0.22439157344193372"/>
                </c:manualLayout>
              </c:layout>
              <c:tx>
                <c:rich>
                  <a:bodyPr/>
                  <a:lstStyle/>
                  <a:p>
                    <a:r>
                      <a:rPr lang="en-US" b="1" dirty="0"/>
                      <a:t>State Funds</a:t>
                    </a:r>
                  </a:p>
                  <a:p>
                    <a:r>
                      <a:rPr lang="en-US" dirty="0"/>
                      <a:t>$5.19</a:t>
                    </a:r>
                    <a:r>
                      <a:rPr lang="en-US" baseline="0" dirty="0"/>
                      <a:t> Billion</a:t>
                    </a:r>
                  </a:p>
                  <a:p>
                    <a:r>
                      <a:rPr lang="en-US" sz="3200" b="1" baseline="0" dirty="0"/>
                      <a:t>62% </a:t>
                    </a:r>
                    <a:endParaRPr lang="en-US" sz="3200" b="1"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99D-4C3E-AF83-0969D298BB96}"/>
                </c:ext>
              </c:extLst>
            </c:dLbl>
            <c:dLbl>
              <c:idx val="1"/>
              <c:layout>
                <c:manualLayout>
                  <c:x val="3.0117396308938253E-3"/>
                  <c:y val="2.4392395232559472E-2"/>
                </c:manualLayout>
              </c:layout>
              <c:tx>
                <c:rich>
                  <a:bodyPr/>
                  <a:lstStyle/>
                  <a:p>
                    <a:r>
                      <a:rPr lang="en-US" b="1" dirty="0"/>
                      <a:t>Dollars</a:t>
                    </a:r>
                    <a:r>
                      <a:rPr lang="en-US" b="1" baseline="0" dirty="0"/>
                      <a:t> paid from </a:t>
                    </a:r>
                    <a:r>
                      <a:rPr lang="en-US" b="1" dirty="0"/>
                      <a:t>General Fund</a:t>
                    </a:r>
                  </a:p>
                  <a:p>
                    <a:fld id="{53134997-802D-4605-8BFC-25EBA8D4CD45}" type="VALUE">
                      <a:rPr lang="en-US" smtClean="0"/>
                      <a:pPr/>
                      <a:t>[VALUE]</a:t>
                    </a:fld>
                    <a:r>
                      <a:rPr lang="en-US" baseline="0" dirty="0"/>
                      <a:t> Million</a:t>
                    </a:r>
                    <a:br>
                      <a:rPr lang="en-US" baseline="0" dirty="0"/>
                    </a:br>
                    <a:r>
                      <a:rPr lang="en-US" sz="3200" b="1" baseline="0" dirty="0"/>
                      <a:t> </a:t>
                    </a:r>
                    <a:r>
                      <a:rPr lang="en-US" sz="3200" b="1" dirty="0"/>
                      <a:t>5%</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39727301269765836"/>
                      <c:h val="0.23502336593562251"/>
                    </c:manualLayout>
                  </c15:layout>
                  <c15:dlblFieldTable/>
                  <c15:showDataLabelsRange val="0"/>
                </c:ext>
                <c:ext xmlns:c16="http://schemas.microsoft.com/office/drawing/2014/chart" uri="{C3380CC4-5D6E-409C-BE32-E72D297353CC}">
                  <c16:uniqueId val="{00000001-D99D-4C3E-AF83-0969D298BB96}"/>
                </c:ext>
              </c:extLst>
            </c:dLbl>
            <c:dLbl>
              <c:idx val="2"/>
              <c:layout>
                <c:manualLayout>
                  <c:x val="-0.10418058849763109"/>
                  <c:y val="-3.4908900042374486E-2"/>
                </c:manualLayout>
              </c:layout>
              <c:tx>
                <c:rich>
                  <a:bodyPr/>
                  <a:lstStyle/>
                  <a:p>
                    <a:r>
                      <a:rPr lang="en-US" b="1" dirty="0"/>
                      <a:t>Bonds</a:t>
                    </a:r>
                  </a:p>
                  <a:p>
                    <a:fld id="{8E71CD38-E2A3-42AE-A1C4-69C13237C6E5}" type="VALUE">
                      <a:rPr lang="en-US" smtClean="0"/>
                      <a:pPr/>
                      <a:t>[VALUE]</a:t>
                    </a:fld>
                    <a:r>
                      <a:rPr lang="en-US" baseline="0" dirty="0"/>
                      <a:t> Million</a:t>
                    </a:r>
                  </a:p>
                  <a:p>
                    <a:r>
                      <a:rPr lang="en-US" dirty="0"/>
                      <a:t> </a:t>
                    </a:r>
                    <a:r>
                      <a:rPr lang="en-US" sz="3200" b="1" dirty="0"/>
                      <a:t>4%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99D-4C3E-AF83-0969D298BB96}"/>
                </c:ext>
              </c:extLst>
            </c:dLbl>
            <c:dLbl>
              <c:idx val="3"/>
              <c:layout>
                <c:manualLayout>
                  <c:x val="-7.9034896388378656E-2"/>
                  <c:y val="-0.20305806860517403"/>
                </c:manualLayout>
              </c:layout>
              <c:tx>
                <c:rich>
                  <a:bodyPr/>
                  <a:lstStyle/>
                  <a:p>
                    <a:r>
                      <a:rPr lang="en-US" b="1" dirty="0"/>
                      <a:t>Miscellaneous</a:t>
                    </a:r>
                  </a:p>
                  <a:p>
                    <a:r>
                      <a:rPr lang="en-US" dirty="0"/>
                      <a:t>$288.70 Million</a:t>
                    </a:r>
                    <a:r>
                      <a:rPr lang="en-US" baseline="0" dirty="0"/>
                      <a:t> </a:t>
                    </a:r>
                    <a:r>
                      <a:rPr lang="en-US" sz="3200" b="1" baseline="0" dirty="0"/>
                      <a:t>3%</a:t>
                    </a:r>
                    <a:endParaRPr lang="en-US" sz="3200" b="1"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99D-4C3E-AF83-0969D298BB96}"/>
                </c:ext>
              </c:extLst>
            </c:dLbl>
            <c:dLbl>
              <c:idx val="4"/>
              <c:layout>
                <c:manualLayout>
                  <c:x val="-5.0235617849474924E-2"/>
                  <c:y val="3.9367424694041128E-2"/>
                </c:manualLayout>
              </c:layout>
              <c:tx>
                <c:rich>
                  <a:bodyPr/>
                  <a:lstStyle/>
                  <a:p>
                    <a:r>
                      <a:rPr lang="en-US" b="1" dirty="0"/>
                      <a:t>Federal</a:t>
                    </a:r>
                    <a:r>
                      <a:rPr lang="en-US" b="1" baseline="0" dirty="0"/>
                      <a:t> Funds</a:t>
                    </a:r>
                  </a:p>
                  <a:p>
                    <a:r>
                      <a:rPr lang="en-US" baseline="0" dirty="0"/>
                      <a:t>$2.17 Billion</a:t>
                    </a:r>
                    <a:br>
                      <a:rPr lang="en-US" baseline="0" dirty="0"/>
                    </a:br>
                    <a:r>
                      <a:rPr lang="en-US" sz="3200" b="1" baseline="0" dirty="0"/>
                      <a:t> 26%</a:t>
                    </a:r>
                    <a:endParaRPr lang="en-US" sz="3200" b="1"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99D-4C3E-AF83-0969D298BB9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bg1">
                      <a:lumMod val="50000"/>
                    </a:schemeClr>
                  </a:solidFill>
                  <a:round/>
                </a:ln>
                <a:effectLst/>
              </c:spPr>
            </c:leaderLines>
            <c:extLst>
              <c:ext xmlns:c15="http://schemas.microsoft.com/office/drawing/2012/chart" uri="{CE6537A1-D6FC-4f65-9D91-7224C49458BB}"/>
            </c:extLst>
          </c:dLbls>
          <c:cat>
            <c:strRef>
              <c:f>Sheet1!$A$2:$A$6</c:f>
              <c:strCache>
                <c:ptCount val="5"/>
                <c:pt idx="0">
                  <c:v>State Funds</c:v>
                </c:pt>
                <c:pt idx="1">
                  <c:v>General Funds</c:v>
                </c:pt>
                <c:pt idx="2">
                  <c:v>Bonding</c:v>
                </c:pt>
                <c:pt idx="3">
                  <c:v>Other</c:v>
                </c:pt>
                <c:pt idx="4">
                  <c:v>Federal Funds</c:v>
                </c:pt>
              </c:strCache>
            </c:strRef>
          </c:cat>
          <c:val>
            <c:numRef>
              <c:f>Sheet1!$B$2:$B$6</c:f>
              <c:numCache>
                <c:formatCode>"$"#,##0.00</c:formatCode>
                <c:ptCount val="5"/>
                <c:pt idx="0">
                  <c:v>5190</c:v>
                </c:pt>
                <c:pt idx="1">
                  <c:v>398.8</c:v>
                </c:pt>
                <c:pt idx="2">
                  <c:v>352.8</c:v>
                </c:pt>
                <c:pt idx="3">
                  <c:v>288.7</c:v>
                </c:pt>
                <c:pt idx="4">
                  <c:v>2170</c:v>
                </c:pt>
              </c:numCache>
            </c:numRef>
          </c:val>
          <c:extLst>
            <c:ext xmlns:c16="http://schemas.microsoft.com/office/drawing/2014/chart" uri="{C3380CC4-5D6E-409C-BE32-E72D297353CC}">
              <c16:uniqueId val="{00000000-D99D-4C3E-AF83-0969D298BB96}"/>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37968895192448"/>
          <c:y val="5.3178953637340647E-2"/>
          <c:w val="0.83182070209973757"/>
          <c:h val="0.76592101377952759"/>
        </c:manualLayout>
      </c:layout>
      <c:barChart>
        <c:barDir val="col"/>
        <c:grouping val="clustered"/>
        <c:varyColors val="0"/>
        <c:ser>
          <c:idx val="0"/>
          <c:order val="0"/>
          <c:tx>
            <c:strRef>
              <c:f>Sheet1!$B$1</c:f>
              <c:strCache>
                <c:ptCount val="1"/>
                <c:pt idx="0">
                  <c:v>General Fund Taxes</c:v>
                </c:pt>
              </c:strCache>
            </c:strRef>
          </c:tx>
          <c:spPr>
            <a:solidFill>
              <a:schemeClr val="accent1"/>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2006</c:v>
                </c:pt>
                <c:pt idx="1">
                  <c:v>2019</c:v>
                </c:pt>
                <c:pt idx="2">
                  <c:v>2024</c:v>
                </c:pt>
              </c:numCache>
            </c:numRef>
          </c:cat>
          <c:val>
            <c:numRef>
              <c:f>Sheet1!$B$2:$B$4</c:f>
              <c:numCache>
                <c:formatCode>General</c:formatCode>
                <c:ptCount val="3"/>
                <c:pt idx="0">
                  <c:v>18537</c:v>
                </c:pt>
                <c:pt idx="1">
                  <c:v>21095</c:v>
                </c:pt>
                <c:pt idx="2">
                  <c:v>21178</c:v>
                </c:pt>
              </c:numCache>
            </c:numRef>
          </c:val>
          <c:extLst>
            <c:ext xmlns:c16="http://schemas.microsoft.com/office/drawing/2014/chart" uri="{C3380CC4-5D6E-409C-BE32-E72D297353CC}">
              <c16:uniqueId val="{00000000-5A3B-4C35-9015-44139C0534C3}"/>
            </c:ext>
          </c:extLst>
        </c:ser>
        <c:ser>
          <c:idx val="1"/>
          <c:order val="1"/>
          <c:tx>
            <c:strRef>
              <c:f>Sheet1!$C$1</c:f>
              <c:strCache>
                <c:ptCount val="1"/>
                <c:pt idx="0">
                  <c:v>State Transportation User Fees</c:v>
                </c:pt>
              </c:strCache>
            </c:strRef>
          </c:tx>
          <c:spPr>
            <a:solidFill>
              <a:srgbClr val="00548A"/>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2006</c:v>
                </c:pt>
                <c:pt idx="1">
                  <c:v>2019</c:v>
                </c:pt>
                <c:pt idx="2">
                  <c:v>2024</c:v>
                </c:pt>
              </c:numCache>
            </c:numRef>
          </c:cat>
          <c:val>
            <c:numRef>
              <c:f>Sheet1!$C$2:$C$4</c:f>
              <c:numCache>
                <c:formatCode>General</c:formatCode>
                <c:ptCount val="3"/>
                <c:pt idx="0">
                  <c:v>3043</c:v>
                </c:pt>
                <c:pt idx="1">
                  <c:v>2380</c:v>
                </c:pt>
                <c:pt idx="2">
                  <c:v>2081</c:v>
                </c:pt>
              </c:numCache>
            </c:numRef>
          </c:val>
          <c:extLst>
            <c:ext xmlns:c16="http://schemas.microsoft.com/office/drawing/2014/chart" uri="{C3380CC4-5D6E-409C-BE32-E72D297353CC}">
              <c16:uniqueId val="{00000001-5A3B-4C35-9015-44139C0534C3}"/>
            </c:ext>
          </c:extLst>
        </c:ser>
        <c:dLbls>
          <c:dLblPos val="outEnd"/>
          <c:showLegendKey val="0"/>
          <c:showVal val="1"/>
          <c:showCatName val="0"/>
          <c:showSerName val="0"/>
          <c:showPercent val="0"/>
          <c:showBubbleSize val="0"/>
        </c:dLbls>
        <c:gapWidth val="219"/>
        <c:overlap val="-27"/>
        <c:axId val="194394752"/>
        <c:axId val="194408832"/>
      </c:barChart>
      <c:catAx>
        <c:axId val="19439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j-lt"/>
                <a:ea typeface="Tahoma" panose="020B0604030504040204" pitchFamily="34" charset="0"/>
                <a:cs typeface="Tahoma" panose="020B0604030504040204" pitchFamily="34" charset="0"/>
              </a:defRPr>
            </a:pPr>
            <a:endParaRPr lang="en-US"/>
          </a:p>
        </c:txPr>
        <c:crossAx val="194408832"/>
        <c:crosses val="autoZero"/>
        <c:auto val="1"/>
        <c:lblAlgn val="ctr"/>
        <c:lblOffset val="100"/>
        <c:noMultiLvlLbl val="0"/>
      </c:catAx>
      <c:valAx>
        <c:axId val="1944088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Tahoma" panose="020B0604030504040204" pitchFamily="34" charset="0"/>
                <a:cs typeface="Tahoma" panose="020B0604030504040204" pitchFamily="34" charset="0"/>
              </a:defRPr>
            </a:pPr>
            <a:endParaRPr lang="en-US"/>
          </a:p>
        </c:txPr>
        <c:crossAx val="194394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j-lt"/>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2004</c:v>
                </c:pt>
                <c:pt idx="1">
                  <c:v>2024</c:v>
                </c:pt>
              </c:numCache>
            </c:numRef>
          </c:cat>
          <c:val>
            <c:numRef>
              <c:f>Sheet1!$B$2:$B$3</c:f>
              <c:numCache>
                <c:formatCode>General</c:formatCode>
                <c:ptCount val="2"/>
                <c:pt idx="0">
                  <c:v>96</c:v>
                </c:pt>
                <c:pt idx="1">
                  <c:v>61</c:v>
                </c:pt>
              </c:numCache>
            </c:numRef>
          </c:val>
          <c:extLst>
            <c:ext xmlns:c16="http://schemas.microsoft.com/office/drawing/2014/chart" uri="{C3380CC4-5D6E-409C-BE32-E72D297353CC}">
              <c16:uniqueId val="{00000000-6F3D-4F12-8A82-1EA4944763F2}"/>
            </c:ext>
          </c:extLst>
        </c:ser>
        <c:dLbls>
          <c:showLegendKey val="0"/>
          <c:showVal val="0"/>
          <c:showCatName val="0"/>
          <c:showSerName val="0"/>
          <c:showPercent val="0"/>
          <c:showBubbleSize val="0"/>
        </c:dLbls>
        <c:gapWidth val="219"/>
        <c:overlap val="-27"/>
        <c:axId val="193879040"/>
        <c:axId val="193942656"/>
      </c:barChart>
      <c:catAx>
        <c:axId val="19387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93942656"/>
        <c:crosses val="autoZero"/>
        <c:auto val="1"/>
        <c:lblAlgn val="ctr"/>
        <c:lblOffset val="100"/>
        <c:noMultiLvlLbl val="0"/>
      </c:catAx>
      <c:valAx>
        <c:axId val="193942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93879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Hybrid</c:v>
                </c:pt>
              </c:strCache>
            </c:strRef>
          </c:tx>
          <c:spPr>
            <a:ln w="28575" cap="rnd">
              <a:solidFill>
                <a:schemeClr val="accent1"/>
              </a:solidFill>
              <a:round/>
            </a:ln>
            <a:effectLst/>
          </c:spPr>
          <c:marker>
            <c:symbol val="none"/>
          </c:marker>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Sheet1!$B$2:$B$8</c:f>
              <c:numCache>
                <c:formatCode>0.00%</c:formatCode>
                <c:ptCount val="7"/>
                <c:pt idx="0">
                  <c:v>1.32E-2</c:v>
                </c:pt>
                <c:pt idx="1">
                  <c:v>1.52E-2</c:v>
                </c:pt>
                <c:pt idx="2">
                  <c:v>1.6299999999999999E-2</c:v>
                </c:pt>
                <c:pt idx="3">
                  <c:v>1.78E-2</c:v>
                </c:pt>
                <c:pt idx="4">
                  <c:v>2.0299999999999999E-2</c:v>
                </c:pt>
                <c:pt idx="5">
                  <c:v>2.2700000000000001E-2</c:v>
                </c:pt>
                <c:pt idx="6">
                  <c:v>2.6700000000000002E-2</c:v>
                </c:pt>
              </c:numCache>
            </c:numRef>
          </c:val>
          <c:smooth val="0"/>
          <c:extLst>
            <c:ext xmlns:c16="http://schemas.microsoft.com/office/drawing/2014/chart" uri="{C3380CC4-5D6E-409C-BE32-E72D297353CC}">
              <c16:uniqueId val="{00000000-3C1A-4A8F-A84D-2AB5270A2D2D}"/>
            </c:ext>
          </c:extLst>
        </c:ser>
        <c:ser>
          <c:idx val="1"/>
          <c:order val="1"/>
          <c:tx>
            <c:strRef>
              <c:f>Sheet1!$C$1</c:f>
              <c:strCache>
                <c:ptCount val="1"/>
                <c:pt idx="0">
                  <c:v>EV</c:v>
                </c:pt>
              </c:strCache>
            </c:strRef>
          </c:tx>
          <c:spPr>
            <a:ln w="28575" cap="rnd">
              <a:solidFill>
                <a:schemeClr val="accent2"/>
              </a:solidFill>
              <a:round/>
            </a:ln>
            <a:effectLst/>
          </c:spPr>
          <c:marker>
            <c:symbol val="none"/>
          </c:marker>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Sheet1!$C$2:$C$8</c:f>
              <c:numCache>
                <c:formatCode>0.00%</c:formatCode>
                <c:ptCount val="7"/>
                <c:pt idx="0">
                  <c:v>4.0000000000000002E-4</c:v>
                </c:pt>
                <c:pt idx="1">
                  <c:v>5.9999999999999995E-4</c:v>
                </c:pt>
                <c:pt idx="2">
                  <c:v>1E-3</c:v>
                </c:pt>
                <c:pt idx="3">
                  <c:v>1.2999999999999999E-3</c:v>
                </c:pt>
                <c:pt idx="4">
                  <c:v>2E-3</c:v>
                </c:pt>
                <c:pt idx="5">
                  <c:v>3.0000000000000001E-3</c:v>
                </c:pt>
                <c:pt idx="6">
                  <c:v>4.7999999999999996E-3</c:v>
                </c:pt>
              </c:numCache>
            </c:numRef>
          </c:val>
          <c:smooth val="0"/>
          <c:extLst>
            <c:ext xmlns:c16="http://schemas.microsoft.com/office/drawing/2014/chart" uri="{C3380CC4-5D6E-409C-BE32-E72D297353CC}">
              <c16:uniqueId val="{00000001-3C1A-4A8F-A84D-2AB5270A2D2D}"/>
            </c:ext>
          </c:extLst>
        </c:ser>
        <c:dLbls>
          <c:showLegendKey val="0"/>
          <c:showVal val="0"/>
          <c:showCatName val="0"/>
          <c:showSerName val="0"/>
          <c:showPercent val="0"/>
          <c:showBubbleSize val="0"/>
        </c:dLbls>
        <c:smooth val="0"/>
        <c:axId val="194533632"/>
        <c:axId val="194543616"/>
      </c:lineChart>
      <c:catAx>
        <c:axId val="19453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543616"/>
        <c:crosses val="autoZero"/>
        <c:auto val="1"/>
        <c:lblAlgn val="ctr"/>
        <c:lblOffset val="100"/>
        <c:noMultiLvlLbl val="0"/>
      </c:catAx>
      <c:valAx>
        <c:axId val="1945436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533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56036640349891"/>
          <c:y val="3.9160498974947007E-2"/>
          <c:w val="0.70660817199791626"/>
          <c:h val="0.76938610760268511"/>
        </c:manualLayout>
      </c:layout>
      <c:barChart>
        <c:barDir val="col"/>
        <c:grouping val="clustered"/>
        <c:varyColors val="0"/>
        <c:ser>
          <c:idx val="0"/>
          <c:order val="0"/>
          <c:tx>
            <c:strRef>
              <c:f>Sheet1!$B$1</c:f>
              <c:strCache>
                <c:ptCount val="1"/>
                <c:pt idx="0">
                  <c:v>Bonding</c:v>
                </c:pt>
              </c:strCache>
            </c:strRef>
          </c:tx>
          <c:spPr>
            <a:solidFill>
              <a:schemeClr val="accent1"/>
            </a:solidFill>
            <a:ln>
              <a:noFill/>
            </a:ln>
            <a:effectLst>
              <a:innerShdw blurRad="114300">
                <a:schemeClr val="accent1"/>
              </a:innerShdw>
            </a:effectLst>
          </c:spPr>
          <c:invertIfNegative val="0"/>
          <c:dPt>
            <c:idx val="8"/>
            <c:invertIfNegative val="0"/>
            <c:bubble3D val="0"/>
            <c:spPr>
              <a:pattFill prst="narVert">
                <a:fgClr>
                  <a:schemeClr val="accent1"/>
                </a:fgClr>
                <a:bgClr>
                  <a:schemeClr val="bg1"/>
                </a:bgClr>
              </a:pattFill>
              <a:ln>
                <a:noFill/>
              </a:ln>
              <a:effectLst>
                <a:innerShdw blurRad="114300">
                  <a:schemeClr val="accent1"/>
                </a:innerShdw>
              </a:effectLst>
            </c:spPr>
            <c:extLst>
              <c:ext xmlns:c16="http://schemas.microsoft.com/office/drawing/2014/chart" uri="{C3380CC4-5D6E-409C-BE32-E72D297353CC}">
                <c16:uniqueId val="{00000000-BFE4-4FAF-B975-BEC84FB8925E}"/>
              </c:ext>
            </c:extLst>
          </c:dPt>
          <c:dLbls>
            <c:dLbl>
              <c:idx val="0"/>
              <c:layout>
                <c:manualLayout>
                  <c:x val="2.318278081208084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98-41B9-A88D-5656265565A3}"/>
                </c:ext>
              </c:extLst>
            </c:dLbl>
            <c:dLbl>
              <c:idx val="4"/>
              <c:layout>
                <c:manualLayout>
                  <c:x val="-3.8637968020134744E-3"/>
                  <c:y val="-1.5393976712670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98-41B9-A88D-5656265565A3}"/>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j-lt"/>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2009-11</c:v>
                </c:pt>
                <c:pt idx="1">
                  <c:v>2011-13</c:v>
                </c:pt>
                <c:pt idx="2">
                  <c:v>2013-15</c:v>
                </c:pt>
                <c:pt idx="3">
                  <c:v>2015-17</c:v>
                </c:pt>
                <c:pt idx="4">
                  <c:v>2017-19</c:v>
                </c:pt>
                <c:pt idx="5">
                  <c:v>2019-21</c:v>
                </c:pt>
                <c:pt idx="6">
                  <c:v>2021-23</c:v>
                </c:pt>
                <c:pt idx="7">
                  <c:v>2023-25</c:v>
                </c:pt>
                <c:pt idx="8">
                  <c:v>2025-27</c:v>
                </c:pt>
              </c:strCache>
            </c:strRef>
          </c:cat>
          <c:val>
            <c:numRef>
              <c:f>Sheet1!$B$2:$B$10</c:f>
              <c:numCache>
                <c:formatCode>"$"#,##0.00_);[Red]\("$"#,##0.00\)</c:formatCode>
                <c:ptCount val="9"/>
                <c:pt idx="0">
                  <c:v>1304</c:v>
                </c:pt>
                <c:pt idx="1">
                  <c:v>680</c:v>
                </c:pt>
                <c:pt idx="2">
                  <c:v>991</c:v>
                </c:pt>
                <c:pt idx="3">
                  <c:v>805</c:v>
                </c:pt>
                <c:pt idx="4">
                  <c:v>402</c:v>
                </c:pt>
                <c:pt idx="5">
                  <c:v>326</c:v>
                </c:pt>
                <c:pt idx="6">
                  <c:v>224</c:v>
                </c:pt>
                <c:pt idx="7">
                  <c:v>353</c:v>
                </c:pt>
                <c:pt idx="8">
                  <c:v>632</c:v>
                </c:pt>
              </c:numCache>
            </c:numRef>
          </c:val>
          <c:extLst>
            <c:ext xmlns:c16="http://schemas.microsoft.com/office/drawing/2014/chart" uri="{C3380CC4-5D6E-409C-BE32-E72D297353CC}">
              <c16:uniqueId val="{00000000-266F-4FEB-B6D6-51D563A56947}"/>
            </c:ext>
          </c:extLst>
        </c:ser>
        <c:dLbls>
          <c:showLegendKey val="0"/>
          <c:showVal val="1"/>
          <c:showCatName val="0"/>
          <c:showSerName val="0"/>
          <c:showPercent val="0"/>
          <c:showBubbleSize val="0"/>
        </c:dLbls>
        <c:gapWidth val="97"/>
        <c:overlap val="-27"/>
        <c:axId val="194595456"/>
        <c:axId val="194598400"/>
      </c:barChart>
      <c:lineChart>
        <c:grouping val="standard"/>
        <c:varyColors val="0"/>
        <c:ser>
          <c:idx val="1"/>
          <c:order val="1"/>
          <c:tx>
            <c:strRef>
              <c:f>Sheet1!$C$1</c:f>
              <c:strCache>
                <c:ptCount val="1"/>
                <c:pt idx="0">
                  <c:v>Debt Service % of Transportation Revenue</c:v>
                </c:pt>
              </c:strCache>
            </c:strRef>
          </c:tx>
          <c:spPr>
            <a:ln w="53975" cap="rnd">
              <a:solidFill>
                <a:schemeClr val="accent3"/>
              </a:solidFill>
              <a:round/>
            </a:ln>
            <a:effectLst/>
          </c:spPr>
          <c:marker>
            <c:symbol val="none"/>
          </c:marker>
          <c:dLbls>
            <c:dLbl>
              <c:idx val="0"/>
              <c:layout>
                <c:manualLayout>
                  <c:x val="-0.18840157160188453"/>
                  <c:y val="-5.38789184943478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98-41B9-A88D-5656265565A3}"/>
                </c:ext>
              </c:extLst>
            </c:dLbl>
            <c:dLbl>
              <c:idx val="1"/>
              <c:delete val="1"/>
              <c:extLst>
                <c:ext xmlns:c15="http://schemas.microsoft.com/office/drawing/2012/chart" uri="{CE6537A1-D6FC-4f65-9D91-7224C49458BB}"/>
                <c:ext xmlns:c16="http://schemas.microsoft.com/office/drawing/2014/chart" uri="{C3380CC4-5D6E-409C-BE32-E72D297353CC}">
                  <c16:uniqueId val="{00000002-266F-4FEB-B6D6-51D563A56947}"/>
                </c:ext>
              </c:extLst>
            </c:dLbl>
            <c:dLbl>
              <c:idx val="2"/>
              <c:delete val="1"/>
              <c:extLst>
                <c:ext xmlns:c15="http://schemas.microsoft.com/office/drawing/2012/chart" uri="{CE6537A1-D6FC-4f65-9D91-7224C49458BB}"/>
                <c:ext xmlns:c16="http://schemas.microsoft.com/office/drawing/2014/chart" uri="{C3380CC4-5D6E-409C-BE32-E72D297353CC}">
                  <c16:uniqueId val="{00000003-266F-4FEB-B6D6-51D563A56947}"/>
                </c:ext>
              </c:extLst>
            </c:dLbl>
            <c:dLbl>
              <c:idx val="3"/>
              <c:delete val="1"/>
              <c:extLst>
                <c:ext xmlns:c15="http://schemas.microsoft.com/office/drawing/2012/chart" uri="{CE6537A1-D6FC-4f65-9D91-7224C49458BB}"/>
                <c:ext xmlns:c16="http://schemas.microsoft.com/office/drawing/2014/chart" uri="{C3380CC4-5D6E-409C-BE32-E72D297353CC}">
                  <c16:uniqueId val="{00000004-266F-4FEB-B6D6-51D563A56947}"/>
                </c:ext>
              </c:extLst>
            </c:dLbl>
            <c:dLbl>
              <c:idx val="4"/>
              <c:layout>
                <c:manualLayout>
                  <c:x val="-6.0632098902651282E-2"/>
                  <c:y val="7.44042207779089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66F-4FEB-B6D6-51D563A56947}"/>
                </c:ext>
              </c:extLst>
            </c:dLbl>
            <c:dLbl>
              <c:idx val="5"/>
              <c:delete val="1"/>
              <c:extLst>
                <c:ext xmlns:c15="http://schemas.microsoft.com/office/drawing/2012/chart" uri="{CE6537A1-D6FC-4f65-9D91-7224C49458BB}"/>
                <c:ext xmlns:c16="http://schemas.microsoft.com/office/drawing/2014/chart" uri="{C3380CC4-5D6E-409C-BE32-E72D297353CC}">
                  <c16:uniqueId val="{00000006-266F-4FEB-B6D6-51D563A56947}"/>
                </c:ext>
              </c:extLst>
            </c:dLbl>
            <c:dLbl>
              <c:idx val="6"/>
              <c:delete val="1"/>
              <c:extLst>
                <c:ext xmlns:c15="http://schemas.microsoft.com/office/drawing/2012/chart" uri="{CE6537A1-D6FC-4f65-9D91-7224C49458BB}">
                  <c15:layout>
                    <c:manualLayout>
                      <c:w val="0.10811739124261854"/>
                      <c:h val="6.0241762202251803E-2"/>
                    </c:manualLayout>
                  </c15:layout>
                </c:ext>
                <c:ext xmlns:c16="http://schemas.microsoft.com/office/drawing/2014/chart" uri="{C3380CC4-5D6E-409C-BE32-E72D297353CC}">
                  <c16:uniqueId val="{00000007-266F-4FEB-B6D6-51D563A56947}"/>
                </c:ext>
              </c:extLst>
            </c:dLbl>
            <c:dLbl>
              <c:idx val="7"/>
              <c:layout>
                <c:manualLayout>
                  <c:x val="-5.2805222960850717E-2"/>
                  <c:y val="-7.1838557992463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98-41B9-A88D-5656265565A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accent3"/>
                    </a:solidFill>
                    <a:latin typeface="+mj-lt"/>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2009-11</c:v>
                </c:pt>
                <c:pt idx="1">
                  <c:v>2011-13</c:v>
                </c:pt>
                <c:pt idx="2">
                  <c:v>2013-15</c:v>
                </c:pt>
                <c:pt idx="3">
                  <c:v>2015-17</c:v>
                </c:pt>
                <c:pt idx="4">
                  <c:v>2017-19</c:v>
                </c:pt>
                <c:pt idx="5">
                  <c:v>2019-21</c:v>
                </c:pt>
                <c:pt idx="6">
                  <c:v>2021-23</c:v>
                </c:pt>
                <c:pt idx="7">
                  <c:v>2023-25</c:v>
                </c:pt>
                <c:pt idx="8">
                  <c:v>2025-27</c:v>
                </c:pt>
              </c:strCache>
            </c:strRef>
          </c:cat>
          <c:val>
            <c:numRef>
              <c:f>Sheet1!$C$2:$C$10</c:f>
              <c:numCache>
                <c:formatCode>0.0%</c:formatCode>
                <c:ptCount val="9"/>
                <c:pt idx="0">
                  <c:v>0.1119</c:v>
                </c:pt>
                <c:pt idx="1">
                  <c:v>0.14399999999999999</c:v>
                </c:pt>
                <c:pt idx="2">
                  <c:v>0.16900000000000001</c:v>
                </c:pt>
                <c:pt idx="3">
                  <c:v>0.186</c:v>
                </c:pt>
                <c:pt idx="4">
                  <c:v>0.188</c:v>
                </c:pt>
                <c:pt idx="5">
                  <c:v>0.17799999999999999</c:v>
                </c:pt>
                <c:pt idx="6">
                  <c:v>0.16600000000000001</c:v>
                </c:pt>
                <c:pt idx="7">
                  <c:v>0.157</c:v>
                </c:pt>
                <c:pt idx="8" formatCode="General">
                  <c:v>0.14799999999999999</c:v>
                </c:pt>
              </c:numCache>
            </c:numRef>
          </c:val>
          <c:smooth val="0"/>
          <c:extLst>
            <c:ext xmlns:c16="http://schemas.microsoft.com/office/drawing/2014/chart" uri="{C3380CC4-5D6E-409C-BE32-E72D297353CC}">
              <c16:uniqueId val="{00000008-266F-4FEB-B6D6-51D563A56947}"/>
            </c:ext>
          </c:extLst>
        </c:ser>
        <c:dLbls>
          <c:showLegendKey val="0"/>
          <c:showVal val="1"/>
          <c:showCatName val="0"/>
          <c:showSerName val="0"/>
          <c:showPercent val="0"/>
          <c:showBubbleSize val="0"/>
        </c:dLbls>
        <c:marker val="1"/>
        <c:smooth val="0"/>
        <c:axId val="194609920"/>
        <c:axId val="194599936"/>
      </c:lineChart>
      <c:catAx>
        <c:axId val="19459545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j-lt"/>
                <a:ea typeface="Tahoma" panose="020B0604030504040204" pitchFamily="34" charset="0"/>
                <a:cs typeface="Tahoma" panose="020B0604030504040204" pitchFamily="34" charset="0"/>
              </a:defRPr>
            </a:pPr>
            <a:endParaRPr lang="en-US"/>
          </a:p>
        </c:txPr>
        <c:crossAx val="194598400"/>
        <c:crosses val="autoZero"/>
        <c:auto val="1"/>
        <c:lblAlgn val="ctr"/>
        <c:lblOffset val="100"/>
        <c:noMultiLvlLbl val="0"/>
      </c:catAx>
      <c:valAx>
        <c:axId val="194598400"/>
        <c:scaling>
          <c:orientation val="minMax"/>
        </c:scaling>
        <c:delete val="0"/>
        <c:axPos val="l"/>
        <c:majorGridlines>
          <c:spPr>
            <a:ln>
              <a:solidFill>
                <a:schemeClr val="tx1">
                  <a:lumMod val="15000"/>
                  <a:lumOff val="85000"/>
                </a:schemeClr>
              </a:solidFill>
            </a:ln>
            <a:effectLst/>
          </c:spPr>
        </c:majorGridlines>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j-lt"/>
                <a:ea typeface="Tahoma" panose="020B0604030504040204" pitchFamily="34" charset="0"/>
                <a:cs typeface="Tahoma" panose="020B0604030504040204" pitchFamily="34" charset="0"/>
              </a:defRPr>
            </a:pPr>
            <a:endParaRPr lang="en-US"/>
          </a:p>
        </c:txPr>
        <c:crossAx val="194595456"/>
        <c:crosses val="autoZero"/>
        <c:crossBetween val="between"/>
      </c:valAx>
      <c:valAx>
        <c:axId val="194599936"/>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j-lt"/>
                <a:ea typeface="Tahoma" panose="020B0604030504040204" pitchFamily="34" charset="0"/>
                <a:cs typeface="Tahoma" panose="020B0604030504040204" pitchFamily="34" charset="0"/>
              </a:defRPr>
            </a:pPr>
            <a:endParaRPr lang="en-US"/>
          </a:p>
        </c:txPr>
        <c:crossAx val="194609920"/>
        <c:crosses val="max"/>
        <c:crossBetween val="between"/>
      </c:valAx>
      <c:catAx>
        <c:axId val="194609920"/>
        <c:scaling>
          <c:orientation val="minMax"/>
        </c:scaling>
        <c:delete val="1"/>
        <c:axPos val="b"/>
        <c:numFmt formatCode="General" sourceLinked="1"/>
        <c:majorTickMark val="out"/>
        <c:minorTickMark val="none"/>
        <c:tickLblPos val="nextTo"/>
        <c:crossAx val="1945999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2200" b="0" i="0" u="none" strike="noStrike" kern="1200" baseline="0">
              <a:solidFill>
                <a:schemeClr val="tx1"/>
              </a:solidFill>
              <a:latin typeface="+mj-lt"/>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139F-4076-8E8C-6BD38B95C335}"/>
              </c:ext>
            </c:extLst>
          </c:dPt>
          <c:dPt>
            <c:idx val="1"/>
            <c:bubble3D val="0"/>
            <c:spPr>
              <a:solidFill>
                <a:srgbClr val="7F7F7F"/>
              </a:solidFill>
              <a:ln w="19050">
                <a:solidFill>
                  <a:schemeClr val="lt1"/>
                </a:solidFill>
              </a:ln>
              <a:effectLst/>
            </c:spPr>
            <c:extLst>
              <c:ext xmlns:c16="http://schemas.microsoft.com/office/drawing/2014/chart" uri="{C3380CC4-5D6E-409C-BE32-E72D297353CC}">
                <c16:uniqueId val="{00000005-139F-4076-8E8C-6BD38B95C3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139F-4076-8E8C-6BD38B95C335}"/>
              </c:ext>
            </c:extLst>
          </c:dPt>
          <c:dPt>
            <c:idx val="3"/>
            <c:bubble3D val="0"/>
            <c:spPr>
              <a:solidFill>
                <a:srgbClr val="294179"/>
              </a:solidFill>
              <a:ln w="19050">
                <a:solidFill>
                  <a:schemeClr val="lt1"/>
                </a:solidFill>
              </a:ln>
              <a:effectLst/>
            </c:spPr>
            <c:extLst>
              <c:ext xmlns:c16="http://schemas.microsoft.com/office/drawing/2014/chart" uri="{C3380CC4-5D6E-409C-BE32-E72D297353CC}">
                <c16:uniqueId val="{00000001-139F-4076-8E8C-6BD38B95C335}"/>
              </c:ext>
            </c:extLst>
          </c:dPt>
          <c:dLbls>
            <c:dLbl>
              <c:idx val="0"/>
              <c:layout>
                <c:manualLayout>
                  <c:x val="-9.797274445478292E-2"/>
                  <c:y val="4.5721576911812445E-3"/>
                </c:manualLayout>
              </c:layout>
              <c:tx>
                <c:rich>
                  <a:bodyPr/>
                  <a:lstStyle/>
                  <a:p>
                    <a:r>
                      <a:rPr lang="en-US" sz="1600" b="1" dirty="0"/>
                      <a:t>Local Programs</a:t>
                    </a:r>
                  </a:p>
                  <a:p>
                    <a:r>
                      <a:rPr lang="en-US" sz="1600" dirty="0"/>
                      <a:t>$2.73 Billion</a:t>
                    </a:r>
                  </a:p>
                  <a:p>
                    <a:r>
                      <a:rPr lang="en-US" sz="3200" b="1" kern="1200" dirty="0"/>
                      <a:t>33%</a:t>
                    </a:r>
                    <a:endParaRPr lang="en-US" sz="3200"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39F-4076-8E8C-6BD38B95C335}"/>
                </c:ext>
              </c:extLst>
            </c:dLbl>
            <c:dLbl>
              <c:idx val="1"/>
              <c:layout>
                <c:manualLayout>
                  <c:x val="8.7634722367511186E-2"/>
                  <c:y val="-7.6064279277541877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prstClr val="black">
                            <a:lumMod val="75000"/>
                            <a:lumOff val="25000"/>
                          </a:prstClr>
                        </a:solidFill>
                        <a:latin typeface="+mn-lt"/>
                        <a:ea typeface="+mn-ea"/>
                        <a:cs typeface="+mn-cs"/>
                      </a:defRPr>
                    </a:pPr>
                    <a:r>
                      <a:rPr lang="en-US" sz="1600" b="1" i="0" u="none" strike="noStrike" kern="1200" baseline="0" dirty="0">
                        <a:solidFill>
                          <a:sysClr val="windowText" lastClr="000000"/>
                        </a:solidFill>
                      </a:rPr>
                      <a:t>State Highways</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r>
                      <a:rPr lang="en-US" sz="1600" b="0" i="0" u="none" strike="noStrike" kern="1200" baseline="0" dirty="0">
                        <a:solidFill>
                          <a:sysClr val="windowText" lastClr="000000"/>
                        </a:solidFill>
                      </a:rPr>
                      <a:t> </a:t>
                    </a:r>
                    <a:fld id="{943A4BEB-FD69-40F0-AF22-F9367B685B87}" type="VALUE">
                      <a:rPr lang="en-US" sz="1600" b="0" i="0" u="none" strike="noStrike" kern="1200" baseline="0" smtClean="0">
                        <a:solidFill>
                          <a:sysClr val="windowText" lastClr="000000"/>
                        </a:solidFill>
                      </a:rPr>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t>[VALUE]</a:t>
                    </a:fld>
                    <a:endParaRPr lang="en-US" sz="1600" b="0" i="0" u="none" strike="noStrike" kern="1200" baseline="0" dirty="0">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r>
                      <a:rPr lang="en-US" sz="3200" b="1" i="0" u="none" strike="noStrike" kern="1200" baseline="0" dirty="0">
                        <a:solidFill>
                          <a:sysClr val="windowText" lastClr="000000"/>
                        </a:solidFill>
                      </a:rPr>
                      <a:t> </a:t>
                    </a:r>
                    <a:fld id="{B3D1C819-8A57-4769-983F-14961BD9BFEB}" type="PERCENTAGE">
                      <a:rPr lang="en-US" sz="3200" b="1" i="0" u="none" strike="noStrike" kern="1200" baseline="0" smtClean="0">
                        <a:solidFill>
                          <a:sysClr val="windowText" lastClr="000000"/>
                        </a:solidFill>
                      </a:rPr>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t>[PERCENTAGE]</a:t>
                    </a:fld>
                    <a:endParaRPr lang="en-US" sz="3200" b="1" i="0" u="none" strike="noStrike" kern="1200" baseline="0" dirty="0">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prstClr val="black">
                          <a:lumMod val="75000"/>
                          <a:lumOff val="25000"/>
                        </a:prst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39F-4076-8E8C-6BD38B95C335}"/>
                </c:ext>
              </c:extLst>
            </c:dLbl>
            <c:dLbl>
              <c:idx val="2"/>
              <c:layout>
                <c:manualLayout>
                  <c:x val="-0.13969833515676677"/>
                  <c:y val="-3.754982544599991E-3"/>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prstClr val="black">
                            <a:lumMod val="75000"/>
                            <a:lumOff val="25000"/>
                          </a:prstClr>
                        </a:solidFill>
                        <a:latin typeface="+mn-lt"/>
                        <a:ea typeface="+mn-ea"/>
                        <a:cs typeface="+mn-cs"/>
                      </a:defRPr>
                    </a:pPr>
                    <a:r>
                      <a:rPr lang="en-US" sz="1600" b="1" i="0" u="none" strike="noStrike" kern="1200" baseline="0" dirty="0">
                        <a:solidFill>
                          <a:sysClr val="windowText" lastClr="000000"/>
                        </a:solidFill>
                      </a:rPr>
                      <a:t>WisDOT Operations</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r>
                      <a:rPr lang="en-US" sz="1600" b="0" i="0" u="none" strike="noStrike" kern="1200" baseline="0" dirty="0">
                        <a:solidFill>
                          <a:sysClr val="windowText" lastClr="000000"/>
                        </a:solidFill>
                      </a:rPr>
                      <a:t> $559.7 Million</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r>
                      <a:rPr lang="en-US" sz="3200" b="1" i="0" u="none" strike="noStrike" kern="1200" baseline="0" dirty="0">
                        <a:solidFill>
                          <a:sysClr val="windowText" lastClr="000000"/>
                        </a:solidFill>
                      </a:rPr>
                      <a:t>7%</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endParaRPr lang="en-US" dirty="0"/>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prstClr val="black">
                          <a:lumMod val="75000"/>
                          <a:lumOff val="25000"/>
                        </a:prst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39F-4076-8E8C-6BD38B95C335}"/>
                </c:ext>
              </c:extLst>
            </c:dLbl>
            <c:dLbl>
              <c:idx val="3"/>
              <c:layout>
                <c:manualLayout>
                  <c:x val="-7.2951527869430099E-2"/>
                  <c:y val="-0.17635739564730596"/>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prstClr val="black">
                            <a:lumMod val="75000"/>
                            <a:lumOff val="25000"/>
                          </a:prstClr>
                        </a:solidFill>
                        <a:latin typeface="+mn-lt"/>
                        <a:ea typeface="+mn-ea"/>
                        <a:cs typeface="+mn-cs"/>
                      </a:defRPr>
                    </a:pPr>
                    <a:r>
                      <a:rPr lang="en-US" sz="1600" b="1" i="0" u="none" strike="noStrike" kern="1200" baseline="0" dirty="0">
                        <a:solidFill>
                          <a:sysClr val="windowText" lastClr="000000"/>
                        </a:solidFill>
                      </a:rPr>
                      <a:t>Debt Service/Reserves</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r>
                      <a:rPr lang="en-US" sz="1600" b="1" i="0" u="none" strike="noStrike" kern="1200" baseline="0" dirty="0">
                        <a:solidFill>
                          <a:sysClr val="windowText" lastClr="000000"/>
                        </a:solidFill>
                      </a:rPr>
                      <a:t> </a:t>
                    </a:r>
                    <a:fld id="{D36B0839-D514-4E4F-8732-29736D58A0BB}" type="VALUE">
                      <a:rPr lang="en-US" sz="1600" b="0" i="0" u="none" strike="noStrike" kern="1200" baseline="0" smtClean="0">
                        <a:solidFill>
                          <a:sysClr val="windowText" lastClr="000000"/>
                        </a:solidFill>
                      </a:rPr>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t>[VALUE]</a:t>
                    </a:fld>
                    <a:endParaRPr lang="en-US" sz="1600" b="0" i="0" u="none" strike="noStrike" kern="1200" baseline="0" dirty="0">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fld id="{E2655B7D-A061-44D9-9586-BFFA344B4D11}" type="PERCENTAGE">
                      <a:rPr lang="en-US" sz="3200" b="1" i="0" u="none" strike="noStrike" kern="1200" baseline="0" smtClean="0">
                        <a:solidFill>
                          <a:sysClr val="windowText" lastClr="000000"/>
                        </a:solidFill>
                      </a:rPr>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t>[PERCENTAGE]</a:t>
                    </a:fld>
                    <a:endParaRPr lang="en-US" sz="3200" b="1" i="0" u="none" strike="noStrike" kern="1200" baseline="0" dirty="0">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75000"/>
                            <a:lumOff val="25000"/>
                          </a:prstClr>
                        </a:solidFill>
                      </a:defRPr>
                    </a:pPr>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prstClr val="black">
                          <a:lumMod val="75000"/>
                          <a:lumOff val="25000"/>
                        </a:prst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39F-4076-8E8C-6BD38B95C33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LOCAL PROGRAMS</c:v>
                </c:pt>
                <c:pt idx="1">
                  <c:v>STATE HIGHWAYS</c:v>
                </c:pt>
                <c:pt idx="2">
                  <c:v>DOT STATE OPERATIONS (State Funds)</c:v>
                </c:pt>
                <c:pt idx="3">
                  <c:v>DEBT SERVICE/RESERVES</c:v>
                </c:pt>
              </c:strCache>
            </c:strRef>
          </c:cat>
          <c:val>
            <c:numRef>
              <c:f>Sheet1!$B$2:$B$5</c:f>
              <c:numCache>
                <c:formatCode>"$".00,,,\ "Billion"</c:formatCode>
                <c:ptCount val="4"/>
                <c:pt idx="0">
                  <c:v>2732640800</c:v>
                </c:pt>
                <c:pt idx="1">
                  <c:v>4146828600</c:v>
                </c:pt>
                <c:pt idx="2" formatCode="&quot;$&quot;#,##0.0,,\ &quot;Million&quot;">
                  <c:v>559790200</c:v>
                </c:pt>
                <c:pt idx="3" formatCode="&quot;$&quot;#,##0.0,,\ &quot;Million&quot;">
                  <c:v>912814300</c:v>
                </c:pt>
              </c:numCache>
            </c:numRef>
          </c:val>
          <c:extLst>
            <c:ext xmlns:c16="http://schemas.microsoft.com/office/drawing/2014/chart" uri="{C3380CC4-5D6E-409C-BE32-E72D297353CC}">
              <c16:uniqueId val="{00000000-139F-4076-8E8C-6BD38B95C335}"/>
            </c:ext>
          </c:extLst>
        </c:ser>
        <c:dLbls>
          <c:showLegendKey val="0"/>
          <c:showVal val="0"/>
          <c:showCatName val="0"/>
          <c:showSerName val="0"/>
          <c:showPercent val="0"/>
          <c:showBubbleSize val="0"/>
          <c:showLeaderLines val="1"/>
        </c:dLbls>
        <c:firstSliceAng val="256"/>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0.74178</cdr:x>
      <cdr:y>0.26866</cdr:y>
    </cdr:from>
    <cdr:to>
      <cdr:x>0.8855</cdr:x>
      <cdr:y>0.55004</cdr:y>
    </cdr:to>
    <cdr:sp macro="" textlink="">
      <cdr:nvSpPr>
        <cdr:cNvPr id="4" name="TextBox 1">
          <a:extLst xmlns:a="http://schemas.openxmlformats.org/drawingml/2006/main">
            <a:ext uri="{FF2B5EF4-FFF2-40B4-BE49-F238E27FC236}">
              <a16:creationId xmlns:a16="http://schemas.microsoft.com/office/drawing/2014/main" id="{E4CBB9A3-FF8A-56A3-CA2D-55849AFDA6B1}"/>
            </a:ext>
          </a:extLst>
        </cdr:cNvPr>
        <cdr:cNvSpPr txBox="1"/>
      </cdr:nvSpPr>
      <cdr:spPr>
        <a:xfrm xmlns:a="http://schemas.openxmlformats.org/drawingml/2006/main">
          <a:off x="7423986" y="1393160"/>
          <a:ext cx="1438402" cy="14591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kern="1200" dirty="0">
              <a:solidFill>
                <a:schemeClr val="tx1"/>
              </a:solidFill>
            </a:rPr>
            <a:t>4th Highest</a:t>
          </a:r>
        </a:p>
        <a:p xmlns:a="http://schemas.openxmlformats.org/drawingml/2006/main">
          <a:pPr algn="ctr"/>
          <a:r>
            <a:rPr lang="en-US" sz="1800" kern="1200" dirty="0">
              <a:solidFill>
                <a:schemeClr val="tx1"/>
              </a:solidFill>
            </a:rPr>
            <a:t>in Nation</a:t>
          </a:r>
        </a:p>
        <a:p xmlns:a="http://schemas.openxmlformats.org/drawingml/2006/main">
          <a:pPr algn="ctr"/>
          <a:endParaRPr lang="en-US" sz="2400" kern="1200" dirty="0">
            <a:solidFill>
              <a:schemeClr val="tx1"/>
            </a:solidFill>
          </a:endParaRPr>
        </a:p>
      </cdr:txBody>
    </cdr:sp>
  </cdr:relSizeAnchor>
  <cdr:relSizeAnchor xmlns:cdr="http://schemas.openxmlformats.org/drawingml/2006/chartDrawing">
    <cdr:from>
      <cdr:x>0.25314</cdr:x>
      <cdr:y>0.27739</cdr:y>
    </cdr:from>
    <cdr:to>
      <cdr:x>0.39686</cdr:x>
      <cdr:y>0.55877</cdr:y>
    </cdr:to>
    <cdr:sp macro="" textlink="">
      <cdr:nvSpPr>
        <cdr:cNvPr id="5" name="TextBox 1">
          <a:extLst xmlns:a="http://schemas.openxmlformats.org/drawingml/2006/main">
            <a:ext uri="{FF2B5EF4-FFF2-40B4-BE49-F238E27FC236}">
              <a16:creationId xmlns:a16="http://schemas.microsoft.com/office/drawing/2014/main" id="{2F7DA687-940E-A452-EB73-6808DA3A5346}"/>
            </a:ext>
          </a:extLst>
        </cdr:cNvPr>
        <cdr:cNvSpPr txBox="1"/>
      </cdr:nvSpPr>
      <cdr:spPr>
        <a:xfrm xmlns:a="http://schemas.openxmlformats.org/drawingml/2006/main">
          <a:off x="2508075" y="1332513"/>
          <a:ext cx="1423931" cy="13516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kern="1200" dirty="0">
              <a:solidFill>
                <a:schemeClr val="tx1"/>
              </a:solidFill>
            </a:rPr>
            <a:t>2ND Highest</a:t>
          </a:r>
        </a:p>
        <a:p xmlns:a="http://schemas.openxmlformats.org/drawingml/2006/main">
          <a:pPr algn="ctr"/>
          <a:r>
            <a:rPr lang="en-US" sz="1800" kern="1200" dirty="0">
              <a:solidFill>
                <a:schemeClr val="tx1"/>
              </a:solidFill>
            </a:rPr>
            <a:t>in Nation</a:t>
          </a:r>
        </a:p>
        <a:p xmlns:a="http://schemas.openxmlformats.org/drawingml/2006/main">
          <a:pPr algn="ctr"/>
          <a:endParaRPr lang="en-US" sz="2400" kern="1200" dirty="0">
            <a:solidFill>
              <a:schemeClr val="tx1"/>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0.21731</cdr:x>
      <cdr:y>0.89977</cdr:y>
    </cdr:from>
    <cdr:to>
      <cdr:x>0.60166</cdr:x>
      <cdr:y>0.95909</cdr:y>
    </cdr:to>
    <cdr:sp macro="" textlink="">
      <cdr:nvSpPr>
        <cdr:cNvPr id="6" name="TextBox 5">
          <a:extLst xmlns:a="http://schemas.openxmlformats.org/drawingml/2006/main">
            <a:ext uri="{FF2B5EF4-FFF2-40B4-BE49-F238E27FC236}">
              <a16:creationId xmlns:a16="http://schemas.microsoft.com/office/drawing/2014/main" id="{AF548F77-442B-3F44-107D-DAA04087C5F4}"/>
            </a:ext>
          </a:extLst>
        </cdr:cNvPr>
        <cdr:cNvSpPr txBox="1"/>
      </cdr:nvSpPr>
      <cdr:spPr>
        <a:xfrm xmlns:a="http://schemas.openxmlformats.org/drawingml/2006/main">
          <a:off x="1523296" y="3894273"/>
          <a:ext cx="2694177" cy="2567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   (2)                  (3)                 (4)      </a:t>
          </a:r>
        </a:p>
      </cdr:txBody>
    </cdr:sp>
  </cdr:relSizeAnchor>
  <cdr:relSizeAnchor xmlns:cdr="http://schemas.openxmlformats.org/drawingml/2006/chartDrawing">
    <cdr:from>
      <cdr:x>0.75699</cdr:x>
      <cdr:y>0.01286</cdr:y>
    </cdr:from>
    <cdr:to>
      <cdr:x>1</cdr:x>
      <cdr:y>0.14879</cdr:y>
    </cdr:to>
    <cdr:sp macro="" textlink="">
      <cdr:nvSpPr>
        <cdr:cNvPr id="2" name="TextBox 1">
          <a:extLst xmlns:a="http://schemas.openxmlformats.org/drawingml/2006/main">
            <a:ext uri="{FF2B5EF4-FFF2-40B4-BE49-F238E27FC236}">
              <a16:creationId xmlns:a16="http://schemas.microsoft.com/office/drawing/2014/main" id="{8C323BC7-F617-D477-D84E-1DE664FBBF68}"/>
            </a:ext>
          </a:extLst>
        </cdr:cNvPr>
        <cdr:cNvSpPr txBox="1"/>
      </cdr:nvSpPr>
      <cdr:spPr>
        <a:xfrm xmlns:a="http://schemas.openxmlformats.org/drawingml/2006/main">
          <a:off x="5578225" y="56215"/>
          <a:ext cx="1790700" cy="594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kern="1200" dirty="0"/>
        </a:p>
        <a:p xmlns:a="http://schemas.openxmlformats.org/drawingml/2006/main">
          <a:endParaRPr lang="en-US" sz="1100" kern="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0.53571</cdr:x>
      <cdr:y>0.43948</cdr:y>
    </cdr:from>
    <cdr:to>
      <cdr:x>0.75425</cdr:x>
      <cdr:y>0.52318</cdr:y>
    </cdr:to>
    <cdr:cxnSp macro="">
      <cdr:nvCxnSpPr>
        <cdr:cNvPr id="5" name="Straight Connector 4">
          <a:extLst xmlns:a="http://schemas.openxmlformats.org/drawingml/2006/main">
            <a:ext uri="{FF2B5EF4-FFF2-40B4-BE49-F238E27FC236}">
              <a16:creationId xmlns:a16="http://schemas.microsoft.com/office/drawing/2014/main" id="{FBBED77A-3723-B801-7D86-C88A14713F71}"/>
            </a:ext>
          </a:extLst>
        </cdr:cNvPr>
        <cdr:cNvCxnSpPr/>
      </cdr:nvCxnSpPr>
      <cdr:spPr>
        <a:xfrm xmlns:a="http://schemas.openxmlformats.org/drawingml/2006/main" flipV="1">
          <a:off x="3388662" y="1694688"/>
          <a:ext cx="1382358" cy="32272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0.12553</cdr:x>
      <cdr:y>0.32678</cdr:y>
    </cdr:from>
    <cdr:to>
      <cdr:x>0.19972</cdr:x>
      <cdr:y>0.37428</cdr:y>
    </cdr:to>
    <cdr:cxnSp macro="">
      <cdr:nvCxnSpPr>
        <cdr:cNvPr id="3" name="Straight Connector 2">
          <a:extLst xmlns:a="http://schemas.openxmlformats.org/drawingml/2006/main">
            <a:ext uri="{FF2B5EF4-FFF2-40B4-BE49-F238E27FC236}">
              <a16:creationId xmlns:a16="http://schemas.microsoft.com/office/drawing/2014/main" id="{095AB70B-77C4-DECC-5E3B-6D4AF8116915}"/>
            </a:ext>
          </a:extLst>
        </cdr:cNvPr>
        <cdr:cNvCxnSpPr/>
      </cdr:nvCxnSpPr>
      <cdr:spPr>
        <a:xfrm xmlns:a="http://schemas.openxmlformats.org/drawingml/2006/main">
          <a:off x="1237871" y="1617548"/>
          <a:ext cx="731520" cy="235131"/>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0.61321</cdr:x>
      <cdr:y>0.84664</cdr:y>
    </cdr:from>
    <cdr:to>
      <cdr:x>1</cdr:x>
      <cdr:y>1</cdr:y>
    </cdr:to>
    <cdr:sp macro="" textlink="">
      <cdr:nvSpPr>
        <cdr:cNvPr id="4" name="TextBox 2">
          <a:extLst xmlns:a="http://schemas.openxmlformats.org/drawingml/2006/main">
            <a:ext uri="{FF2B5EF4-FFF2-40B4-BE49-F238E27FC236}">
              <a16:creationId xmlns:a16="http://schemas.microsoft.com/office/drawing/2014/main" id="{A11F2D6C-5182-F0F9-0281-15C2E34BE541}"/>
            </a:ext>
          </a:extLst>
        </cdr:cNvPr>
        <cdr:cNvSpPr txBox="1"/>
      </cdr:nvSpPr>
      <cdr:spPr>
        <a:xfrm xmlns:a="http://schemas.openxmlformats.org/drawingml/2006/main">
          <a:off x="6237111" y="4587670"/>
          <a:ext cx="3934177" cy="8309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xmlns:a="http://schemas.openxmlformats.org/drawingml/2006/main">
          <a:r>
            <a:rPr lang="en-US" sz="1600" i="1" dirty="0">
              <a:ea typeface="Tahoma" panose="020B0604030504040204" pitchFamily="34" charset="0"/>
              <a:cs typeface="Tahoma" panose="020B0604030504040204" pitchFamily="34" charset="0"/>
            </a:rPr>
            <a:t>Source: Wisconsin Department of Transportation, 2023-25 all funds budget, includes amounts paid from General Fund. </a:t>
          </a:r>
        </a:p>
      </cdr:txBody>
    </cdr:sp>
  </cdr:relSizeAnchor>
</c:userShapes>
</file>

<file path=ppt/drawings/drawing5.xml><?xml version="1.0" encoding="utf-8"?>
<c:userShapes xmlns:c="http://schemas.openxmlformats.org/drawingml/2006/chart">
  <cdr:relSizeAnchor xmlns:cdr="http://schemas.openxmlformats.org/drawingml/2006/chartDrawing">
    <cdr:from>
      <cdr:x>0.60829</cdr:x>
      <cdr:y>0</cdr:y>
    </cdr:from>
    <cdr:to>
      <cdr:x>0.93145</cdr:x>
      <cdr:y>0.1125</cdr:y>
    </cdr:to>
    <cdr:sp macro="" textlink="">
      <cdr:nvSpPr>
        <cdr:cNvPr id="2" name="TextBox 1">
          <a:extLst xmlns:a="http://schemas.openxmlformats.org/drawingml/2006/main">
            <a:ext uri="{FF2B5EF4-FFF2-40B4-BE49-F238E27FC236}">
              <a16:creationId xmlns:a16="http://schemas.microsoft.com/office/drawing/2014/main" id="{A62C4A4B-90EE-A470-5109-AAAE97EEA6E2}"/>
            </a:ext>
          </a:extLst>
        </cdr:cNvPr>
        <cdr:cNvSpPr txBox="1"/>
      </cdr:nvSpPr>
      <cdr:spPr>
        <a:xfrm xmlns:a="http://schemas.openxmlformats.org/drawingml/2006/main">
          <a:off x="7038904" y="0"/>
          <a:ext cx="3739586" cy="5923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kern="1200" dirty="0"/>
            <a:t>State Highway Detail</a:t>
          </a:r>
        </a:p>
      </cdr:txBody>
    </cdr:sp>
  </cdr:relSizeAnchor>
  <cdr:relSizeAnchor xmlns:cdr="http://schemas.openxmlformats.org/drawingml/2006/chartDrawing">
    <cdr:from>
      <cdr:x>0.36635</cdr:x>
      <cdr:y>0.37244</cdr:y>
    </cdr:from>
    <cdr:to>
      <cdr:x>0.55577</cdr:x>
      <cdr:y>0.62756</cdr:y>
    </cdr:to>
    <cdr:sp macro="" textlink="">
      <cdr:nvSpPr>
        <cdr:cNvPr id="3" name="TextBox 2">
          <a:extLst xmlns:a="http://schemas.openxmlformats.org/drawingml/2006/main">
            <a:ext uri="{FF2B5EF4-FFF2-40B4-BE49-F238E27FC236}">
              <a16:creationId xmlns:a16="http://schemas.microsoft.com/office/drawing/2014/main" id="{17914095-6000-BFFB-4B23-25909DF5ED5F}"/>
            </a:ext>
          </a:extLst>
        </cdr:cNvPr>
        <cdr:cNvSpPr txBox="1"/>
      </cdr:nvSpPr>
      <cdr:spPr>
        <a:xfrm xmlns:a="http://schemas.openxmlformats.org/drawingml/2006/main">
          <a:off x="4301066" y="1961044"/>
          <a:ext cx="2223911" cy="13433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lvl="0" algn="ctr" rtl="0">
            <a:defRPr sz="1197" b="0" i="0" u="none" strike="noStrike" kern="1200" baseline="0">
              <a:solidFill>
                <a:prstClr val="black">
                  <a:lumMod val="75000"/>
                  <a:lumOff val="25000"/>
                </a:prstClr>
              </a:solidFill>
              <a:latin typeface="+mn-lt"/>
              <a:ea typeface="+mn-ea"/>
              <a:cs typeface="+mn-cs"/>
            </a:defRPr>
          </a:pPr>
          <a:r>
            <a:rPr lang="en-US" sz="1600" b="1" kern="1200" dirty="0">
              <a:solidFill>
                <a:schemeClr val="bg1"/>
              </a:solidFill>
            </a:rPr>
            <a:t>State Highways</a:t>
          </a:r>
        </a:p>
        <a:p xmlns:a="http://schemas.openxmlformats.org/drawingml/2006/main">
          <a:pPr lvl="0" algn="ctr" rtl="0">
            <a:defRPr sz="1197" b="0" i="0" u="none" strike="noStrike" kern="1200" baseline="0">
              <a:solidFill>
                <a:prstClr val="black">
                  <a:lumMod val="75000"/>
                  <a:lumOff val="25000"/>
                </a:prstClr>
              </a:solidFill>
              <a:latin typeface="+mn-lt"/>
              <a:ea typeface="+mn-ea"/>
              <a:cs typeface="+mn-cs"/>
            </a:defRPr>
          </a:pPr>
          <a:r>
            <a:rPr lang="en-US" sz="1600" kern="1200" dirty="0">
              <a:solidFill>
                <a:schemeClr val="bg1"/>
              </a:solidFill>
            </a:rPr>
            <a:t> </a:t>
          </a:r>
          <a:fld id="{943A4BEB-FD69-40F0-AF22-F9367B685B87}" type="VALUE">
            <a:rPr lang="en-US" sz="1600" kern="1200">
              <a:solidFill>
                <a:schemeClr val="bg1"/>
              </a:solidFill>
            </a:rPr>
            <a:pPr lvl="0" algn="ctr" rtl="0">
              <a:defRPr sz="1197" b="0" i="0" u="none" strike="noStrike" kern="1200" baseline="0">
                <a:solidFill>
                  <a:prstClr val="black">
                    <a:lumMod val="75000"/>
                    <a:lumOff val="25000"/>
                  </a:prstClr>
                </a:solidFill>
                <a:latin typeface="+mn-lt"/>
                <a:ea typeface="+mn-ea"/>
                <a:cs typeface="+mn-cs"/>
              </a:defRPr>
            </a:pPr>
            <a:t>$4.15 Billion</a:t>
          </a:fld>
          <a:endParaRPr lang="en-US" sz="1600" kern="1200" dirty="0">
            <a:solidFill>
              <a:schemeClr val="bg1"/>
            </a:solidFill>
          </a:endParaRPr>
        </a:p>
        <a:p xmlns:a="http://schemas.openxmlformats.org/drawingml/2006/main">
          <a:pPr lvl="0" algn="ctr" rtl="0">
            <a:defRPr sz="1197" b="0" i="0" u="none" strike="noStrike" kern="1200" baseline="0">
              <a:solidFill>
                <a:prstClr val="black">
                  <a:lumMod val="75000"/>
                  <a:lumOff val="25000"/>
                </a:prstClr>
              </a:solidFill>
              <a:latin typeface="+mn-lt"/>
              <a:ea typeface="+mn-ea"/>
              <a:cs typeface="+mn-cs"/>
            </a:defRPr>
          </a:pPr>
          <a:r>
            <a:rPr lang="en-US" sz="2000" b="1" kern="1200" dirty="0">
              <a:solidFill>
                <a:schemeClr val="bg1"/>
              </a:solidFill>
            </a:rPr>
            <a:t> </a:t>
          </a:r>
          <a:fld id="{B3D1C819-8A57-4769-983F-14961BD9BFEB}" type="PERCENTAGE">
            <a:rPr lang="en-US" sz="3200" b="1" kern="1200">
              <a:solidFill>
                <a:schemeClr val="bg1"/>
              </a:solidFill>
            </a:rPr>
            <a:pPr lvl="0" algn="ctr" rtl="0">
              <a:defRPr sz="1197" b="0" i="0" u="none" strike="noStrike" kern="1200" baseline="0">
                <a:solidFill>
                  <a:prstClr val="black">
                    <a:lumMod val="75000"/>
                    <a:lumOff val="25000"/>
                  </a:prstClr>
                </a:solidFill>
                <a:latin typeface="+mn-lt"/>
                <a:ea typeface="+mn-ea"/>
                <a:cs typeface="+mn-cs"/>
              </a:defRPr>
            </a:pPr>
            <a:t>49%</a:t>
          </a:fld>
          <a:endParaRPr lang="en-US" sz="3200" b="1" kern="1200" dirty="0">
            <a:solidFill>
              <a:schemeClr val="bg1"/>
            </a:solidFill>
          </a:endParaRPr>
        </a:p>
        <a:p xmlns:a="http://schemas.openxmlformats.org/drawingml/2006/main">
          <a:endParaRPr lang="en-US" sz="1100" kern="1200" dirty="0"/>
        </a:p>
      </cdr:txBody>
    </cdr:sp>
  </cdr:relSizeAnchor>
</c:userShapes>
</file>

<file path=ppt/drawings/drawing6.xml><?xml version="1.0" encoding="utf-8"?>
<c:userShapes xmlns:c="http://schemas.openxmlformats.org/drawingml/2006/chart">
  <cdr:relSizeAnchor xmlns:cdr="http://schemas.openxmlformats.org/drawingml/2006/chartDrawing">
    <cdr:from>
      <cdr:x>0.3735</cdr:x>
      <cdr:y>0.51652</cdr:y>
    </cdr:from>
    <cdr:to>
      <cdr:x>0.51058</cdr:x>
      <cdr:y>0.72745</cdr:y>
    </cdr:to>
    <cdr:sp macro="" textlink="">
      <cdr:nvSpPr>
        <cdr:cNvPr id="7" name="TextBox 6">
          <a:extLst xmlns:a="http://schemas.openxmlformats.org/drawingml/2006/main">
            <a:ext uri="{FF2B5EF4-FFF2-40B4-BE49-F238E27FC236}">
              <a16:creationId xmlns:a16="http://schemas.microsoft.com/office/drawing/2014/main" id="{786402CE-FBA9-8B07-319F-E7C5AFC46A3C}"/>
            </a:ext>
          </a:extLst>
        </cdr:cNvPr>
        <cdr:cNvSpPr txBox="1"/>
      </cdr:nvSpPr>
      <cdr:spPr>
        <a:xfrm xmlns:a="http://schemas.openxmlformats.org/drawingml/2006/main">
          <a:off x="4275636" y="2798835"/>
          <a:ext cx="1569156" cy="1143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defRPr sz="1197" b="0" i="0" u="none" strike="noStrike" kern="1200" baseline="0">
              <a:solidFill>
                <a:prstClr val="black">
                  <a:lumMod val="75000"/>
                  <a:lumOff val="25000"/>
                </a:prstClr>
              </a:solidFill>
              <a:latin typeface="+mn-lt"/>
              <a:ea typeface="+mn-ea"/>
              <a:cs typeface="+mn-cs"/>
            </a:defRPr>
          </a:pPr>
          <a:r>
            <a:rPr lang="en-US" sz="1600" b="1" dirty="0"/>
            <a:t>Local Programs</a:t>
          </a:r>
        </a:p>
        <a:p xmlns:a="http://schemas.openxmlformats.org/drawingml/2006/main">
          <a:pPr algn="ctr" rtl="0">
            <a:defRPr sz="1197" b="0" i="0" u="none" strike="noStrike" kern="1200" baseline="0">
              <a:solidFill>
                <a:prstClr val="black">
                  <a:lumMod val="75000"/>
                  <a:lumOff val="25000"/>
                </a:prstClr>
              </a:solidFill>
              <a:latin typeface="+mn-lt"/>
              <a:ea typeface="+mn-ea"/>
              <a:cs typeface="+mn-cs"/>
            </a:defRPr>
          </a:pPr>
          <a:r>
            <a:rPr lang="en-US" sz="1600" dirty="0"/>
            <a:t>$2.73 Billion</a:t>
          </a:r>
        </a:p>
        <a:p xmlns:a="http://schemas.openxmlformats.org/drawingml/2006/main">
          <a:pPr algn="ctr" rtl="0">
            <a:defRPr sz="1197" b="0" i="0" u="none" strike="noStrike" kern="1200" baseline="0">
              <a:solidFill>
                <a:prstClr val="black">
                  <a:lumMod val="75000"/>
                  <a:lumOff val="25000"/>
                </a:prstClr>
              </a:solidFill>
              <a:latin typeface="+mn-lt"/>
              <a:ea typeface="+mn-ea"/>
              <a:cs typeface="+mn-cs"/>
            </a:defRPr>
          </a:pPr>
          <a:r>
            <a:rPr lang="en-US" sz="3200" b="1" kern="1200" dirty="0"/>
            <a:t>33%</a:t>
          </a:r>
          <a:endParaRPr lang="en-US" sz="3200" dirty="0"/>
        </a:p>
        <a:p xmlns:a="http://schemas.openxmlformats.org/drawingml/2006/main">
          <a:endParaRPr lang="en-US" sz="1100" kern="1200" dirty="0"/>
        </a:p>
      </cdr:txBody>
    </cdr:sp>
  </cdr:relSizeAnchor>
</c:userShapes>
</file>

<file path=ppt/drawings/drawing7.xml><?xml version="1.0" encoding="utf-8"?>
<c:userShapes xmlns:c="http://schemas.openxmlformats.org/drawingml/2006/chart">
  <cdr:relSizeAnchor xmlns:cdr="http://schemas.openxmlformats.org/drawingml/2006/chartDrawing">
    <cdr:from>
      <cdr:x>0.43182</cdr:x>
      <cdr:y>0.38806</cdr:y>
    </cdr:from>
    <cdr:to>
      <cdr:x>0.56818</cdr:x>
      <cdr:y>0.61194</cdr:y>
    </cdr:to>
    <cdr:sp macro="" textlink="">
      <cdr:nvSpPr>
        <cdr:cNvPr id="2" name="TextBox 1">
          <a:extLst xmlns:a="http://schemas.openxmlformats.org/drawingml/2006/main">
            <a:ext uri="{FF2B5EF4-FFF2-40B4-BE49-F238E27FC236}">
              <a16:creationId xmlns:a16="http://schemas.microsoft.com/office/drawing/2014/main" id="{A05EB561-9BF7-3308-D00E-2216492B6C09}"/>
            </a:ext>
          </a:extLst>
        </cdr:cNvPr>
        <cdr:cNvSpPr txBox="1"/>
      </cdr:nvSpPr>
      <cdr:spPr>
        <a:xfrm xmlns:a="http://schemas.openxmlformats.org/drawingml/2006/main">
          <a:off x="2895600" y="1584959"/>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kern="1200" dirty="0"/>
        </a:p>
      </cdr:txBody>
    </cdr:sp>
  </cdr:relSizeAnchor>
</c:userShapes>
</file>

<file path=ppt/drawings/drawing8.xml><?xml version="1.0" encoding="utf-8"?>
<c:userShapes xmlns:c="http://schemas.openxmlformats.org/drawingml/2006/chart">
  <cdr:relSizeAnchor xmlns:cdr="http://schemas.openxmlformats.org/drawingml/2006/chartDrawing">
    <cdr:from>
      <cdr:x>0.21851</cdr:x>
      <cdr:y>0.09473</cdr:y>
    </cdr:from>
    <cdr:to>
      <cdr:x>0.43497</cdr:x>
      <cdr:y>0.21094</cdr:y>
    </cdr:to>
    <cdr:sp macro="" textlink="">
      <cdr:nvSpPr>
        <cdr:cNvPr id="2" name="TextBox 1">
          <a:extLst xmlns:a="http://schemas.openxmlformats.org/drawingml/2006/main">
            <a:ext uri="{FF2B5EF4-FFF2-40B4-BE49-F238E27FC236}">
              <a16:creationId xmlns:a16="http://schemas.microsoft.com/office/drawing/2014/main" id="{1EF23A82-EDAD-D40E-548D-866129B0EAF7}"/>
            </a:ext>
          </a:extLst>
        </cdr:cNvPr>
        <cdr:cNvSpPr txBox="1"/>
      </cdr:nvSpPr>
      <cdr:spPr>
        <a:xfrm xmlns:a="http://schemas.openxmlformats.org/drawingml/2006/main">
          <a:off x="1776071" y="513302"/>
          <a:ext cx="1759352" cy="6296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kern="1200" dirty="0"/>
        </a:p>
      </cdr:txBody>
    </cdr:sp>
  </cdr:relSizeAnchor>
</c:userShapes>
</file>

<file path=ppt/drawings/drawing9.xml><?xml version="1.0" encoding="utf-8"?>
<c:userShapes xmlns:c="http://schemas.openxmlformats.org/drawingml/2006/chart">
  <cdr:relSizeAnchor xmlns:cdr="http://schemas.openxmlformats.org/drawingml/2006/chartDrawing">
    <cdr:from>
      <cdr:x>0.3846</cdr:x>
      <cdr:y>0.34074</cdr:y>
    </cdr:from>
    <cdr:to>
      <cdr:x>0.54564</cdr:x>
      <cdr:y>0.41585</cdr:y>
    </cdr:to>
    <cdr:sp macro="" textlink="">
      <cdr:nvSpPr>
        <cdr:cNvPr id="2" name="TextBox 5">
          <a:extLst xmlns:a="http://schemas.openxmlformats.org/drawingml/2006/main">
            <a:ext uri="{FF2B5EF4-FFF2-40B4-BE49-F238E27FC236}">
              <a16:creationId xmlns:a16="http://schemas.microsoft.com/office/drawing/2014/main" id="{34B9413D-4878-4442-D780-94CB58799ED9}"/>
            </a:ext>
          </a:extLst>
        </cdr:cNvPr>
        <cdr:cNvSpPr txBox="1"/>
      </cdr:nvSpPr>
      <cdr:spPr>
        <a:xfrm xmlns:a="http://schemas.openxmlformats.org/drawingml/2006/main">
          <a:off x="2801281" y="1542091"/>
          <a:ext cx="1172962" cy="3399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3,123</a:t>
          </a:r>
        </a:p>
      </cdr:txBody>
    </cdr:sp>
  </cdr:relSizeAnchor>
  <cdr:relSizeAnchor xmlns:cdr="http://schemas.openxmlformats.org/drawingml/2006/chartDrawing">
    <cdr:from>
      <cdr:x>0.6088</cdr:x>
      <cdr:y>0.15228</cdr:y>
    </cdr:from>
    <cdr:to>
      <cdr:x>0.76983</cdr:x>
      <cdr:y>0.22738</cdr:y>
    </cdr:to>
    <cdr:sp macro="" textlink="">
      <cdr:nvSpPr>
        <cdr:cNvPr id="3" name="TextBox 5">
          <a:extLst xmlns:a="http://schemas.openxmlformats.org/drawingml/2006/main">
            <a:ext uri="{FF2B5EF4-FFF2-40B4-BE49-F238E27FC236}">
              <a16:creationId xmlns:a16="http://schemas.microsoft.com/office/drawing/2014/main" id="{34B9413D-4878-4442-D780-94CB58799ED9}"/>
            </a:ext>
          </a:extLst>
        </cdr:cNvPr>
        <cdr:cNvSpPr txBox="1"/>
      </cdr:nvSpPr>
      <cdr:spPr>
        <a:xfrm xmlns:a="http://schemas.openxmlformats.org/drawingml/2006/main">
          <a:off x="4434298" y="689180"/>
          <a:ext cx="1172889" cy="33987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4,490</a:t>
          </a:r>
        </a:p>
      </cdr:txBody>
    </cdr:sp>
  </cdr:relSizeAnchor>
  <cdr:relSizeAnchor xmlns:cdr="http://schemas.openxmlformats.org/drawingml/2006/chartDrawing">
    <cdr:from>
      <cdr:x>0.83896</cdr:x>
      <cdr:y>0.58147</cdr:y>
    </cdr:from>
    <cdr:to>
      <cdr:x>1</cdr:x>
      <cdr:y>0.65658</cdr:y>
    </cdr:to>
    <cdr:sp macro="" textlink="">
      <cdr:nvSpPr>
        <cdr:cNvPr id="4" name="TextBox 5">
          <a:extLst xmlns:a="http://schemas.openxmlformats.org/drawingml/2006/main">
            <a:ext uri="{FF2B5EF4-FFF2-40B4-BE49-F238E27FC236}">
              <a16:creationId xmlns:a16="http://schemas.microsoft.com/office/drawing/2014/main" id="{34B9413D-4878-4442-D780-94CB58799ED9}"/>
            </a:ext>
          </a:extLst>
        </cdr:cNvPr>
        <cdr:cNvSpPr txBox="1"/>
      </cdr:nvSpPr>
      <cdr:spPr>
        <a:xfrm xmlns:a="http://schemas.openxmlformats.org/drawingml/2006/main">
          <a:off x="6110707" y="2631534"/>
          <a:ext cx="1172962" cy="3399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1,333</a:t>
          </a:r>
        </a:p>
      </cdr:txBody>
    </cdr:sp>
  </cdr:relSizeAnchor>
  <cdr:relSizeAnchor xmlns:cdr="http://schemas.openxmlformats.org/drawingml/2006/chartDrawing">
    <cdr:from>
      <cdr:x>0.71299</cdr:x>
      <cdr:y>0.2389</cdr:y>
    </cdr:from>
    <cdr:to>
      <cdr:x>0.73539</cdr:x>
      <cdr:y>0.45955</cdr:y>
    </cdr:to>
    <cdr:sp macro="" textlink="">
      <cdr:nvSpPr>
        <cdr:cNvPr id="5" name="Right Brace 4">
          <a:extLst xmlns:a="http://schemas.openxmlformats.org/drawingml/2006/main">
            <a:ext uri="{FF2B5EF4-FFF2-40B4-BE49-F238E27FC236}">
              <a16:creationId xmlns:a16="http://schemas.microsoft.com/office/drawing/2014/main" id="{C77FBD28-56C8-1620-BF91-40E0F8F4F89E}"/>
            </a:ext>
          </a:extLst>
        </cdr:cNvPr>
        <cdr:cNvSpPr/>
      </cdr:nvSpPr>
      <cdr:spPr>
        <a:xfrm xmlns:a="http://schemas.openxmlformats.org/drawingml/2006/main">
          <a:off x="5193168" y="1081191"/>
          <a:ext cx="163189" cy="998550"/>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0.4881</cdr:x>
      <cdr:y>0.42098</cdr:y>
    </cdr:from>
    <cdr:to>
      <cdr:x>0.5102</cdr:x>
      <cdr:y>0.59459</cdr:y>
    </cdr:to>
    <cdr:sp macro="" textlink="">
      <cdr:nvSpPr>
        <cdr:cNvPr id="6" name="Right Brace 5">
          <a:extLst xmlns:a="http://schemas.openxmlformats.org/drawingml/2006/main">
            <a:ext uri="{FF2B5EF4-FFF2-40B4-BE49-F238E27FC236}">
              <a16:creationId xmlns:a16="http://schemas.microsoft.com/office/drawing/2014/main" id="{C77FBD28-56C8-1620-BF91-40E0F8F4F89E}"/>
            </a:ext>
          </a:extLst>
        </cdr:cNvPr>
        <cdr:cNvSpPr/>
      </cdr:nvSpPr>
      <cdr:spPr>
        <a:xfrm xmlns:a="http://schemas.openxmlformats.org/drawingml/2006/main">
          <a:off x="3555158" y="1905194"/>
          <a:ext cx="161002" cy="785702"/>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0.93866</cdr:x>
      <cdr:y>0.66892</cdr:y>
    </cdr:from>
    <cdr:to>
      <cdr:x>0.95857</cdr:x>
      <cdr:y>0.74103</cdr:y>
    </cdr:to>
    <cdr:sp macro="" textlink="">
      <cdr:nvSpPr>
        <cdr:cNvPr id="7" name="Right Brace 6">
          <a:extLst xmlns:a="http://schemas.openxmlformats.org/drawingml/2006/main">
            <a:ext uri="{FF2B5EF4-FFF2-40B4-BE49-F238E27FC236}">
              <a16:creationId xmlns:a16="http://schemas.microsoft.com/office/drawing/2014/main" id="{C77FBD28-56C8-1620-BF91-40E0F8F4F89E}"/>
            </a:ext>
          </a:extLst>
        </cdr:cNvPr>
        <cdr:cNvSpPr/>
      </cdr:nvSpPr>
      <cdr:spPr>
        <a:xfrm xmlns:a="http://schemas.openxmlformats.org/drawingml/2006/main">
          <a:off x="6836892" y="3027297"/>
          <a:ext cx="144980" cy="326336"/>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0.28058</cdr:x>
      <cdr:y>0.2115</cdr:y>
    </cdr:from>
    <cdr:to>
      <cdr:x>0.37633</cdr:x>
      <cdr:y>0.28661</cdr:y>
    </cdr:to>
    <cdr:sp macro="" textlink="">
      <cdr:nvSpPr>
        <cdr:cNvPr id="8" name="TextBox 7">
          <a:extLst xmlns:a="http://schemas.openxmlformats.org/drawingml/2006/main">
            <a:ext uri="{FF2B5EF4-FFF2-40B4-BE49-F238E27FC236}">
              <a16:creationId xmlns:a16="http://schemas.microsoft.com/office/drawing/2014/main" id="{84125035-306C-EFBE-B11D-03CABC11AE10}"/>
            </a:ext>
          </a:extLst>
        </cdr:cNvPr>
        <cdr:cNvSpPr txBox="1"/>
      </cdr:nvSpPr>
      <cdr:spPr>
        <a:xfrm xmlns:a="http://schemas.openxmlformats.org/drawingml/2006/main">
          <a:off x="2043650" y="957182"/>
          <a:ext cx="697411" cy="3399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kern="1200" dirty="0"/>
            <a:t>36%</a:t>
          </a:r>
        </a:p>
      </cdr:txBody>
    </cdr:sp>
  </cdr:relSizeAnchor>
  <cdr:relSizeAnchor xmlns:cdr="http://schemas.openxmlformats.org/drawingml/2006/chartDrawing">
    <cdr:from>
      <cdr:x>0.50745</cdr:x>
      <cdr:y>0.46244</cdr:y>
    </cdr:from>
    <cdr:to>
      <cdr:x>0.6032</cdr:x>
      <cdr:y>0.53755</cdr:y>
    </cdr:to>
    <cdr:sp macro="" textlink="">
      <cdr:nvSpPr>
        <cdr:cNvPr id="9" name="TextBox 1">
          <a:extLst xmlns:a="http://schemas.openxmlformats.org/drawingml/2006/main">
            <a:ext uri="{FF2B5EF4-FFF2-40B4-BE49-F238E27FC236}">
              <a16:creationId xmlns:a16="http://schemas.microsoft.com/office/drawing/2014/main" id="{5AC814F5-8ACA-6B8A-D181-3264366499EA}"/>
            </a:ext>
          </a:extLst>
        </cdr:cNvPr>
        <cdr:cNvSpPr txBox="1"/>
      </cdr:nvSpPr>
      <cdr:spPr>
        <a:xfrm xmlns:a="http://schemas.openxmlformats.org/drawingml/2006/main">
          <a:off x="3696082" y="2092863"/>
          <a:ext cx="697411" cy="3399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t>39%</a:t>
          </a:r>
        </a:p>
      </cdr:txBody>
    </cdr:sp>
  </cdr:relSizeAnchor>
  <cdr:relSizeAnchor xmlns:cdr="http://schemas.openxmlformats.org/drawingml/2006/chartDrawing">
    <cdr:from>
      <cdr:x>0.73747</cdr:x>
      <cdr:y>0.30609</cdr:y>
    </cdr:from>
    <cdr:to>
      <cdr:x>0.83322</cdr:x>
      <cdr:y>0.38119</cdr:y>
    </cdr:to>
    <cdr:sp macro="" textlink="">
      <cdr:nvSpPr>
        <cdr:cNvPr id="10" name="TextBox 1">
          <a:extLst xmlns:a="http://schemas.openxmlformats.org/drawingml/2006/main">
            <a:ext uri="{FF2B5EF4-FFF2-40B4-BE49-F238E27FC236}">
              <a16:creationId xmlns:a16="http://schemas.microsoft.com/office/drawing/2014/main" id="{0CB04632-2184-9EFE-BC26-7EE59E0ED80C}"/>
            </a:ext>
          </a:extLst>
        </cdr:cNvPr>
        <cdr:cNvSpPr txBox="1"/>
      </cdr:nvSpPr>
      <cdr:spPr>
        <a:xfrm xmlns:a="http://schemas.openxmlformats.org/drawingml/2006/main">
          <a:off x="5371501" y="1385243"/>
          <a:ext cx="697411" cy="3398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t>37%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3BBE08-35E1-B9B3-D342-48AA06B7B8F0}"/>
              </a:ext>
            </a:extLst>
          </p:cNvPr>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292606F-E0EA-1799-81F6-492F2EE5FDF3}"/>
              </a:ext>
            </a:extLst>
          </p:cNvPr>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5B9793E3-FBA5-4A0D-A90B-815A831E3EF8}" type="datetimeFigureOut">
              <a:rPr lang="en-US" smtClean="0"/>
              <a:t>3/26/2025</a:t>
            </a:fld>
            <a:endParaRPr lang="en-US" dirty="0"/>
          </a:p>
        </p:txBody>
      </p:sp>
      <p:sp>
        <p:nvSpPr>
          <p:cNvPr id="4" name="Footer Placeholder 3">
            <a:extLst>
              <a:ext uri="{FF2B5EF4-FFF2-40B4-BE49-F238E27FC236}">
                <a16:creationId xmlns:a16="http://schemas.microsoft.com/office/drawing/2014/main" id="{7CF2BB07-E49C-465A-DB83-6C39A00A06F8}"/>
              </a:ext>
            </a:extLst>
          </p:cNvPr>
          <p:cNvSpPr>
            <a:spLocks noGrp="1"/>
          </p:cNvSpPr>
          <p:nvPr>
            <p:ph type="ftr" sz="quarter" idx="2"/>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777EA69-A825-5E71-DDFC-0885D3D57D9D}"/>
              </a:ext>
            </a:extLst>
          </p:cNvPr>
          <p:cNvSpPr>
            <a:spLocks noGrp="1"/>
          </p:cNvSpPr>
          <p:nvPr>
            <p:ph type="sldNum" sz="quarter" idx="3"/>
          </p:nvPr>
        </p:nvSpPr>
        <p:spPr>
          <a:xfrm>
            <a:off x="3970338" y="8772525"/>
            <a:ext cx="3038475" cy="463550"/>
          </a:xfrm>
          <a:prstGeom prst="rect">
            <a:avLst/>
          </a:prstGeom>
        </p:spPr>
        <p:txBody>
          <a:bodyPr vert="horz" lIns="91440" tIns="45720" rIns="91440" bIns="45720" rtlCol="0" anchor="b"/>
          <a:lstStyle>
            <a:lvl1pPr algn="r">
              <a:defRPr sz="1200"/>
            </a:lvl1pPr>
          </a:lstStyle>
          <a:p>
            <a:fld id="{76E637B0-C57B-4312-B490-AAC42963B584}" type="slidenum">
              <a:rPr lang="en-US" smtClean="0"/>
              <a:t>‹#›</a:t>
            </a:fld>
            <a:endParaRPr lang="en-US" dirty="0"/>
          </a:p>
        </p:txBody>
      </p:sp>
    </p:spTree>
    <p:extLst>
      <p:ext uri="{BB962C8B-B14F-4D97-AF65-F5344CB8AC3E}">
        <p14:creationId xmlns:p14="http://schemas.microsoft.com/office/powerpoint/2010/main" val="2728963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2487E8B3-57B2-48AB-9DED-772E958A6FC8}" type="datetimeFigureOut">
              <a:rPr lang="en-US" smtClean="0"/>
              <a:t>3/26/2025</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F30EB598-E42A-4D27-BD73-4E1CDA6C9B27}" type="slidenum">
              <a:rPr lang="en-US" smtClean="0"/>
              <a:t>‹#›</a:t>
            </a:fld>
            <a:endParaRPr lang="en-US" dirty="0"/>
          </a:p>
        </p:txBody>
      </p:sp>
    </p:spTree>
    <p:extLst>
      <p:ext uri="{BB962C8B-B14F-4D97-AF65-F5344CB8AC3E}">
        <p14:creationId xmlns:p14="http://schemas.microsoft.com/office/powerpoint/2010/main" val="401631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ransportationinvestment.org/wp-content/uploads/2024/08/State_Electric_Vehicle_Fees_Aug_2024.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0EB598-E42A-4D27-BD73-4E1CDA6C9B27}" type="slidenum">
              <a:rPr lang="en-US" smtClean="0"/>
              <a:t>3</a:t>
            </a:fld>
            <a:endParaRPr lang="en-US" dirty="0"/>
          </a:p>
        </p:txBody>
      </p:sp>
    </p:spTree>
    <p:extLst>
      <p:ext uri="{BB962C8B-B14F-4D97-AF65-F5344CB8AC3E}">
        <p14:creationId xmlns:p14="http://schemas.microsoft.com/office/powerpoint/2010/main" val="857733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0EB598-E42A-4D27-BD73-4E1CDA6C9B27}" type="slidenum">
              <a:rPr lang="en-US" smtClean="0"/>
              <a:t>22</a:t>
            </a:fld>
            <a:endParaRPr lang="en-US" dirty="0"/>
          </a:p>
        </p:txBody>
      </p:sp>
    </p:spTree>
    <p:extLst>
      <p:ext uri="{BB962C8B-B14F-4D97-AF65-F5344CB8AC3E}">
        <p14:creationId xmlns:p14="http://schemas.microsoft.com/office/powerpoint/2010/main" val="3201326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0EB598-E42A-4D27-BD73-4E1CDA6C9B27}" type="slidenum">
              <a:rPr lang="en-US" smtClean="0"/>
              <a:t>28</a:t>
            </a:fld>
            <a:endParaRPr lang="en-US" dirty="0"/>
          </a:p>
        </p:txBody>
      </p:sp>
    </p:spTree>
    <p:extLst>
      <p:ext uri="{BB962C8B-B14F-4D97-AF65-F5344CB8AC3E}">
        <p14:creationId xmlns:p14="http://schemas.microsoft.com/office/powerpoint/2010/main" val="250703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0EB598-E42A-4D27-BD73-4E1CDA6C9B27}" type="slidenum">
              <a:rPr lang="en-US" smtClean="0"/>
              <a:t>42</a:t>
            </a:fld>
            <a:endParaRPr lang="en-US" dirty="0"/>
          </a:p>
        </p:txBody>
      </p:sp>
    </p:spTree>
    <p:extLst>
      <p:ext uri="{BB962C8B-B14F-4D97-AF65-F5344CB8AC3E}">
        <p14:creationId xmlns:p14="http://schemas.microsoft.com/office/powerpoint/2010/main" val="3608281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A9B58-B9A3-029A-F434-BE76BFC52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CB113-61BF-F046-8520-95CAB41FAB86}"/>
              </a:ext>
            </a:extLst>
          </p:cNvPr>
          <p:cNvSpPr>
            <a:spLocks noGrp="1" noRot="1" noChangeAspect="1"/>
          </p:cNvSpPr>
          <p:nvPr>
            <p:ph type="sldImg"/>
          </p:nvPr>
        </p:nvSpPr>
        <p:spPr>
          <a:xfrm>
            <a:off x="733425" y="1154113"/>
            <a:ext cx="5543550" cy="3117850"/>
          </a:xfrm>
        </p:spPr>
      </p:sp>
      <p:sp>
        <p:nvSpPr>
          <p:cNvPr id="3" name="Notes Placeholder 2">
            <a:extLst>
              <a:ext uri="{FF2B5EF4-FFF2-40B4-BE49-F238E27FC236}">
                <a16:creationId xmlns:a16="http://schemas.microsoft.com/office/drawing/2014/main" id="{27520824-2D9B-3686-33D6-0687FB9218BD}"/>
              </a:ext>
            </a:extLst>
          </p:cNvPr>
          <p:cNvSpPr>
            <a:spLocks noGrp="1"/>
          </p:cNvSpPr>
          <p:nvPr>
            <p:ph type="body" idx="1"/>
          </p:nvPr>
        </p:nvSpPr>
        <p:spPr/>
        <p:txBody>
          <a:bodyPr/>
          <a:lstStyle/>
          <a:p>
            <a:pPr defTabSz="928299">
              <a:defRPr/>
            </a:pPr>
            <a:endParaRPr lang="en-US" i="0" u="none" dirty="0">
              <a:latin typeface="Arial" charset="0"/>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C67F06B0-A75F-946E-F14B-B03C1D9B8D7C}"/>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30EFD0C-F2BE-486C-942E-3563546C9AF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430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https://transportationinvestment.org/research/funding-techniques/variable-rate-state-motor-fuel-taxes/</a:t>
            </a:r>
          </a:p>
        </p:txBody>
      </p:sp>
      <p:sp>
        <p:nvSpPr>
          <p:cNvPr id="4" name="Slide Number Placeholder 3"/>
          <p:cNvSpPr>
            <a:spLocks noGrp="1"/>
          </p:cNvSpPr>
          <p:nvPr>
            <p:ph type="sldNum" sz="quarter" idx="5"/>
          </p:nvPr>
        </p:nvSpPr>
        <p:spPr/>
        <p:txBody>
          <a:bodyPr/>
          <a:lstStyle/>
          <a:p>
            <a:fld id="{F30EB598-E42A-4D27-BD73-4E1CDA6C9B27}" type="slidenum">
              <a:rPr lang="en-US" smtClean="0"/>
              <a:t>44</a:t>
            </a:fld>
            <a:endParaRPr lang="en-US" dirty="0"/>
          </a:p>
        </p:txBody>
      </p:sp>
    </p:spTree>
    <p:extLst>
      <p:ext uri="{BB962C8B-B14F-4D97-AF65-F5344CB8AC3E}">
        <p14:creationId xmlns:p14="http://schemas.microsoft.com/office/powerpoint/2010/main" val="3512946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0EB598-E42A-4D27-BD73-4E1CDA6C9B27}" type="slidenum">
              <a:rPr lang="en-US" smtClean="0"/>
              <a:t>45</a:t>
            </a:fld>
            <a:endParaRPr lang="en-US" dirty="0"/>
          </a:p>
        </p:txBody>
      </p:sp>
    </p:spTree>
    <p:extLst>
      <p:ext uri="{BB962C8B-B14F-4D97-AF65-F5344CB8AC3E}">
        <p14:creationId xmlns:p14="http://schemas.microsoft.com/office/powerpoint/2010/main" val="2206554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a:hlinkClick r:id="rId3"/>
              </a:rPr>
              <a:t>https://transportationinvestment.org/wp-content/uploads/2024/08/State_Electric_Vehicle_Fees_Aug_2024.pdf</a:t>
            </a:r>
            <a:endParaRPr lang="en-US" dirty="0"/>
          </a:p>
          <a:p>
            <a:endParaRPr lang="en-US" dirty="0"/>
          </a:p>
        </p:txBody>
      </p:sp>
      <p:sp>
        <p:nvSpPr>
          <p:cNvPr id="4" name="Slide Number Placeholder 3"/>
          <p:cNvSpPr>
            <a:spLocks noGrp="1"/>
          </p:cNvSpPr>
          <p:nvPr>
            <p:ph type="sldNum" sz="quarter" idx="5"/>
          </p:nvPr>
        </p:nvSpPr>
        <p:spPr/>
        <p:txBody>
          <a:bodyPr/>
          <a:lstStyle/>
          <a:p>
            <a:fld id="{F30EB598-E42A-4D27-BD73-4E1CDA6C9B27}" type="slidenum">
              <a:rPr lang="en-US" smtClean="0"/>
              <a:t>46</a:t>
            </a:fld>
            <a:endParaRPr lang="en-US" dirty="0"/>
          </a:p>
        </p:txBody>
      </p:sp>
    </p:spTree>
    <p:extLst>
      <p:ext uri="{BB962C8B-B14F-4D97-AF65-F5344CB8AC3E}">
        <p14:creationId xmlns:p14="http://schemas.microsoft.com/office/powerpoint/2010/main" val="3906825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a:t>https://transportationinvestment.org/wp-content/uploads/2024/04/EV_Charging_Station_Fees_April_2024.pdf</a:t>
            </a:r>
          </a:p>
          <a:p>
            <a:endParaRPr lang="en-US" dirty="0"/>
          </a:p>
        </p:txBody>
      </p:sp>
      <p:sp>
        <p:nvSpPr>
          <p:cNvPr id="4" name="Slide Number Placeholder 3"/>
          <p:cNvSpPr>
            <a:spLocks noGrp="1"/>
          </p:cNvSpPr>
          <p:nvPr>
            <p:ph type="sldNum" sz="quarter" idx="5"/>
          </p:nvPr>
        </p:nvSpPr>
        <p:spPr/>
        <p:txBody>
          <a:bodyPr/>
          <a:lstStyle/>
          <a:p>
            <a:fld id="{F30EB598-E42A-4D27-BD73-4E1CDA6C9B27}" type="slidenum">
              <a:rPr lang="en-US" smtClean="0"/>
              <a:t>47</a:t>
            </a:fld>
            <a:endParaRPr lang="en-US" dirty="0"/>
          </a:p>
        </p:txBody>
      </p:sp>
    </p:spTree>
    <p:extLst>
      <p:ext uri="{BB962C8B-B14F-4D97-AF65-F5344CB8AC3E}">
        <p14:creationId xmlns:p14="http://schemas.microsoft.com/office/powerpoint/2010/main" val="1151445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https://transportationinvestment.org/wp-content/uploads/2023/10/Retail_Package_Delivery_Fees.pdf</a:t>
            </a:r>
          </a:p>
        </p:txBody>
      </p:sp>
      <p:sp>
        <p:nvSpPr>
          <p:cNvPr id="4" name="Slide Number Placeholder 3"/>
          <p:cNvSpPr>
            <a:spLocks noGrp="1"/>
          </p:cNvSpPr>
          <p:nvPr>
            <p:ph type="sldNum" sz="quarter" idx="5"/>
          </p:nvPr>
        </p:nvSpPr>
        <p:spPr/>
        <p:txBody>
          <a:bodyPr/>
          <a:lstStyle/>
          <a:p>
            <a:fld id="{F30EB598-E42A-4D27-BD73-4E1CDA6C9B27}" type="slidenum">
              <a:rPr lang="en-US" smtClean="0"/>
              <a:t>48</a:t>
            </a:fld>
            <a:endParaRPr lang="en-US" dirty="0"/>
          </a:p>
        </p:txBody>
      </p:sp>
    </p:spTree>
    <p:extLst>
      <p:ext uri="{BB962C8B-B14F-4D97-AF65-F5344CB8AC3E}">
        <p14:creationId xmlns:p14="http://schemas.microsoft.com/office/powerpoint/2010/main" val="59786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https://transportationinvestment.org/wp-content/uploads/2024/01/Road_Usage_2024.pdf</a:t>
            </a:r>
          </a:p>
        </p:txBody>
      </p:sp>
      <p:sp>
        <p:nvSpPr>
          <p:cNvPr id="4" name="Slide Number Placeholder 3"/>
          <p:cNvSpPr>
            <a:spLocks noGrp="1"/>
          </p:cNvSpPr>
          <p:nvPr>
            <p:ph type="sldNum" sz="quarter" idx="5"/>
          </p:nvPr>
        </p:nvSpPr>
        <p:spPr/>
        <p:txBody>
          <a:bodyPr/>
          <a:lstStyle/>
          <a:p>
            <a:fld id="{F30EB598-E42A-4D27-BD73-4E1CDA6C9B27}" type="slidenum">
              <a:rPr lang="en-US" smtClean="0"/>
              <a:t>49</a:t>
            </a:fld>
            <a:endParaRPr lang="en-US" dirty="0"/>
          </a:p>
        </p:txBody>
      </p:sp>
    </p:spTree>
    <p:extLst>
      <p:ext uri="{BB962C8B-B14F-4D97-AF65-F5344CB8AC3E}">
        <p14:creationId xmlns:p14="http://schemas.microsoft.com/office/powerpoint/2010/main" val="1635573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D6928-F6C8-8046-23D8-7F84A7B11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1DF96-2769-6678-D26B-4B0CDFD96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4DFE8-3ADE-7A7D-EC2D-E50A2812AD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D0C36E-A655-CD96-E5A8-5E994397286E}"/>
              </a:ext>
            </a:extLst>
          </p:cNvPr>
          <p:cNvSpPr>
            <a:spLocks noGrp="1"/>
          </p:cNvSpPr>
          <p:nvPr>
            <p:ph type="sldNum" sz="quarter" idx="5"/>
          </p:nvPr>
        </p:nvSpPr>
        <p:spPr/>
        <p:txBody>
          <a:bodyPr/>
          <a:lstStyle/>
          <a:p>
            <a:fld id="{F30EB598-E42A-4D27-BD73-4E1CDA6C9B27}" type="slidenum">
              <a:rPr lang="en-US" smtClean="0"/>
              <a:t>4</a:t>
            </a:fld>
            <a:endParaRPr lang="en-US" dirty="0"/>
          </a:p>
        </p:txBody>
      </p:sp>
    </p:spTree>
    <p:extLst>
      <p:ext uri="{BB962C8B-B14F-4D97-AF65-F5344CB8AC3E}">
        <p14:creationId xmlns:p14="http://schemas.microsoft.com/office/powerpoint/2010/main" val="330445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0EB598-E42A-4D27-BD73-4E1CDA6C9B27}" type="slidenum">
              <a:rPr lang="en-US" smtClean="0"/>
              <a:t>6</a:t>
            </a:fld>
            <a:endParaRPr lang="en-US" dirty="0"/>
          </a:p>
        </p:txBody>
      </p:sp>
    </p:spTree>
    <p:extLst>
      <p:ext uri="{BB962C8B-B14F-4D97-AF65-F5344CB8AC3E}">
        <p14:creationId xmlns:p14="http://schemas.microsoft.com/office/powerpoint/2010/main" val="288562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76" indent="-177676">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F9BDE2E5-818A-4FB8-A37D-544C23756800}" type="slidenum">
              <a:rPr lang="en-US" smtClean="0"/>
              <a:t>8</a:t>
            </a:fld>
            <a:endParaRPr lang="en-US" dirty="0"/>
          </a:p>
        </p:txBody>
      </p:sp>
    </p:spTree>
    <p:extLst>
      <p:ext uri="{BB962C8B-B14F-4D97-AF65-F5344CB8AC3E}">
        <p14:creationId xmlns:p14="http://schemas.microsoft.com/office/powerpoint/2010/main" val="196002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E8EC2-390F-9140-58C8-1384B1CDF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02303-83D4-2336-D487-C26DC6C39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C0682-D046-5D39-D4A2-EDAEBA57F1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8971A6-AB03-AA39-66A8-6BC929501F6E}"/>
              </a:ext>
            </a:extLst>
          </p:cNvPr>
          <p:cNvSpPr>
            <a:spLocks noGrp="1"/>
          </p:cNvSpPr>
          <p:nvPr>
            <p:ph type="sldNum" sz="quarter" idx="5"/>
          </p:nvPr>
        </p:nvSpPr>
        <p:spPr/>
        <p:txBody>
          <a:bodyPr/>
          <a:lstStyle/>
          <a:p>
            <a:fld id="{F30EB598-E42A-4D27-BD73-4E1CDA6C9B27}" type="slidenum">
              <a:rPr lang="en-US" smtClean="0"/>
              <a:t>9</a:t>
            </a:fld>
            <a:endParaRPr lang="en-US" dirty="0"/>
          </a:p>
        </p:txBody>
      </p:sp>
    </p:spTree>
    <p:extLst>
      <p:ext uri="{BB962C8B-B14F-4D97-AF65-F5344CB8AC3E}">
        <p14:creationId xmlns:p14="http://schemas.microsoft.com/office/powerpoint/2010/main" val="352322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F9BDE2E5-818A-4FB8-A37D-544C23756800}" type="slidenum">
              <a:rPr lang="en-US" smtClean="0"/>
              <a:t>13</a:t>
            </a:fld>
            <a:endParaRPr lang="en-US" dirty="0"/>
          </a:p>
        </p:txBody>
      </p:sp>
    </p:spTree>
    <p:extLst>
      <p:ext uri="{BB962C8B-B14F-4D97-AF65-F5344CB8AC3E}">
        <p14:creationId xmlns:p14="http://schemas.microsoft.com/office/powerpoint/2010/main" val="3784140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1" i="1" dirty="0"/>
          </a:p>
          <a:p>
            <a:endParaRPr lang="en-US" sz="1100" b="1" i="1" dirty="0"/>
          </a:p>
          <a:p>
            <a:pPr defTabSz="928299">
              <a:defRPr/>
            </a:pPr>
            <a:endParaRPr lang="en-US" sz="1100" b="1" i="1" dirty="0"/>
          </a:p>
          <a:p>
            <a:endParaRPr lang="en-US" sz="1100" b="1" i="1" dirty="0"/>
          </a:p>
          <a:p>
            <a:endParaRPr lang="en-US" sz="1100" b="1" i="1" dirty="0"/>
          </a:p>
        </p:txBody>
      </p:sp>
      <p:sp>
        <p:nvSpPr>
          <p:cNvPr id="4" name="Slide Number Placeholder 3"/>
          <p:cNvSpPr>
            <a:spLocks noGrp="1"/>
          </p:cNvSpPr>
          <p:nvPr>
            <p:ph type="sldNum" sz="quarter" idx="5"/>
          </p:nvPr>
        </p:nvSpPr>
        <p:spPr/>
        <p:txBody>
          <a:bodyPr/>
          <a:lstStyle/>
          <a:p>
            <a:fld id="{F9BDE2E5-818A-4FB8-A37D-544C23756800}" type="slidenum">
              <a:rPr lang="en-US" smtClean="0"/>
              <a:t>15</a:t>
            </a:fld>
            <a:endParaRPr lang="en-US" dirty="0"/>
          </a:p>
        </p:txBody>
      </p:sp>
    </p:spTree>
    <p:extLst>
      <p:ext uri="{BB962C8B-B14F-4D97-AF65-F5344CB8AC3E}">
        <p14:creationId xmlns:p14="http://schemas.microsoft.com/office/powerpoint/2010/main" val="95297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EE38-A98B-AE42-9778-33259D997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170D9-0058-9461-CFCA-9DE1E25A1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5A518-FF64-44E5-E31B-146FFE4A2E24}"/>
              </a:ext>
            </a:extLst>
          </p:cNvPr>
          <p:cNvSpPr>
            <a:spLocks noGrp="1"/>
          </p:cNvSpPr>
          <p:nvPr>
            <p:ph type="body" idx="1"/>
          </p:nvPr>
        </p:nvSpPr>
        <p:spPr/>
        <p:txBody>
          <a:bodyPr/>
          <a:lstStyle/>
          <a:p>
            <a:endParaRPr lang="en-US" sz="1100" b="1" i="1" dirty="0"/>
          </a:p>
          <a:p>
            <a:endParaRPr lang="en-US" sz="1100" b="1" i="1" dirty="0"/>
          </a:p>
          <a:p>
            <a:pPr defTabSz="928299">
              <a:defRPr/>
            </a:pPr>
            <a:endParaRPr lang="en-US" sz="1100" b="1" i="1" dirty="0"/>
          </a:p>
          <a:p>
            <a:endParaRPr lang="en-US" sz="1100" b="1" i="1" dirty="0"/>
          </a:p>
          <a:p>
            <a:endParaRPr lang="en-US" sz="1100" b="1" i="1" dirty="0"/>
          </a:p>
        </p:txBody>
      </p:sp>
      <p:sp>
        <p:nvSpPr>
          <p:cNvPr id="4" name="Slide Number Placeholder 3">
            <a:extLst>
              <a:ext uri="{FF2B5EF4-FFF2-40B4-BE49-F238E27FC236}">
                <a16:creationId xmlns:a16="http://schemas.microsoft.com/office/drawing/2014/main" id="{D68E3F7A-B798-CBF0-46EB-8B4167909314}"/>
              </a:ext>
            </a:extLst>
          </p:cNvPr>
          <p:cNvSpPr>
            <a:spLocks noGrp="1"/>
          </p:cNvSpPr>
          <p:nvPr>
            <p:ph type="sldNum" sz="quarter" idx="5"/>
          </p:nvPr>
        </p:nvSpPr>
        <p:spPr/>
        <p:txBody>
          <a:bodyPr/>
          <a:lstStyle/>
          <a:p>
            <a:fld id="{F9BDE2E5-818A-4FB8-A37D-544C23756800}" type="slidenum">
              <a:rPr lang="en-US" smtClean="0"/>
              <a:t>16</a:t>
            </a:fld>
            <a:endParaRPr lang="en-US" dirty="0"/>
          </a:p>
        </p:txBody>
      </p:sp>
    </p:spTree>
    <p:extLst>
      <p:ext uri="{BB962C8B-B14F-4D97-AF65-F5344CB8AC3E}">
        <p14:creationId xmlns:p14="http://schemas.microsoft.com/office/powerpoint/2010/main" val="2725086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723C1-1BAF-ADF3-A346-F83BCDF89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92A41-5D32-9072-2EB0-2CDBE1619F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578FD7-4F56-4388-17CA-181F5313C65A}"/>
              </a:ext>
            </a:extLst>
          </p:cNvPr>
          <p:cNvSpPr>
            <a:spLocks noGrp="1"/>
          </p:cNvSpPr>
          <p:nvPr>
            <p:ph type="body" idx="1"/>
          </p:nvPr>
        </p:nvSpPr>
        <p:spPr/>
        <p:txBody>
          <a:bodyPr/>
          <a:lstStyle/>
          <a:p>
            <a:pPr algn="l">
              <a:buFont typeface="Arial" panose="020B0604020202020204" pitchFamily="34" charset="0"/>
              <a:buNone/>
            </a:pPr>
            <a:endParaRPr lang="en-US" b="0" i="0" dirty="0">
              <a:solidFill>
                <a:srgbClr val="403F4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8F0BBC75-87C0-26AB-680D-D83A98D1D0CD}"/>
              </a:ext>
            </a:extLst>
          </p:cNvPr>
          <p:cNvSpPr>
            <a:spLocks noGrp="1"/>
          </p:cNvSpPr>
          <p:nvPr>
            <p:ph type="sldNum" sz="quarter" idx="5"/>
          </p:nvPr>
        </p:nvSpPr>
        <p:spPr/>
        <p:txBody>
          <a:bodyPr/>
          <a:lstStyle/>
          <a:p>
            <a:fld id="{F9BDE2E5-818A-4FB8-A37D-544C23756800}" type="slidenum">
              <a:rPr lang="en-US" smtClean="0"/>
              <a:t>19</a:t>
            </a:fld>
            <a:endParaRPr lang="en-US" dirty="0"/>
          </a:p>
        </p:txBody>
      </p:sp>
    </p:spTree>
    <p:extLst>
      <p:ext uri="{BB962C8B-B14F-4D97-AF65-F5344CB8AC3E}">
        <p14:creationId xmlns:p14="http://schemas.microsoft.com/office/powerpoint/2010/main" val="8047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A1BE-1DBC-2BE2-2C6B-90D6A1064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5D8FA-092F-9FF3-8F57-86A984017D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19646B-3493-2E8D-E02C-149FAAF7EED2}"/>
              </a:ext>
            </a:extLst>
          </p:cNvPr>
          <p:cNvSpPr>
            <a:spLocks noGrp="1"/>
          </p:cNvSpPr>
          <p:nvPr>
            <p:ph type="sldNum" sz="quarter" idx="12"/>
          </p:nvPr>
        </p:nvSpPr>
        <p:spPr/>
        <p:txBody>
          <a:bodyPr/>
          <a:lstStyle/>
          <a:p>
            <a:fld id="{D1C109EF-0523-489C-A8E8-620FFD0DA95A}" type="slidenum">
              <a:rPr lang="en-US" smtClean="0"/>
              <a:t>‹#›</a:t>
            </a:fld>
            <a:endParaRPr lang="en-US" dirty="0"/>
          </a:p>
        </p:txBody>
      </p:sp>
    </p:spTree>
    <p:extLst>
      <p:ext uri="{BB962C8B-B14F-4D97-AF65-F5344CB8AC3E}">
        <p14:creationId xmlns:p14="http://schemas.microsoft.com/office/powerpoint/2010/main" val="258388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BB0B600-9D72-4AB6-A923-B1587501F980}" type="slidenum">
              <a:rPr lang="en-US" smtClean="0"/>
              <a:t>‹#›</a:t>
            </a:fld>
            <a:endParaRPr lang="en-US" dirty="0"/>
          </a:p>
        </p:txBody>
      </p:sp>
    </p:spTree>
    <p:extLst>
      <p:ext uri="{BB962C8B-B14F-4D97-AF65-F5344CB8AC3E}">
        <p14:creationId xmlns:p14="http://schemas.microsoft.com/office/powerpoint/2010/main" val="265021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83771" y="4588329"/>
            <a:ext cx="14062334" cy="21005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BB0B600-9D72-4AB6-A923-B1587501F980}" type="slidenum">
              <a:rPr lang="en-US" smtClean="0"/>
              <a:t>‹#›</a:t>
            </a:fld>
            <a:endParaRPr lang="en-US" dirty="0"/>
          </a:p>
        </p:txBody>
      </p:sp>
    </p:spTree>
    <p:extLst>
      <p:ext uri="{BB962C8B-B14F-4D97-AF65-F5344CB8AC3E}">
        <p14:creationId xmlns:p14="http://schemas.microsoft.com/office/powerpoint/2010/main" val="801440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A8C8-C7E2-E1E0-8757-35532698D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030846-7F1C-A281-44B1-7E8F9EEA2D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1C7BB1-AC75-DCD7-1A0E-650EF508E9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5CB5495-EBC7-9698-A4F6-77429C84187D}"/>
              </a:ext>
            </a:extLst>
          </p:cNvPr>
          <p:cNvSpPr>
            <a:spLocks noGrp="1"/>
          </p:cNvSpPr>
          <p:nvPr>
            <p:ph type="sldNum" sz="quarter" idx="12"/>
          </p:nvPr>
        </p:nvSpPr>
        <p:spPr/>
        <p:txBody>
          <a:bodyPr/>
          <a:lstStyle/>
          <a:p>
            <a:fld id="{D1C109EF-0523-489C-A8E8-620FFD0DA95A}" type="slidenum">
              <a:rPr lang="en-US" smtClean="0"/>
              <a:t>‹#›</a:t>
            </a:fld>
            <a:endParaRPr lang="en-US" dirty="0"/>
          </a:p>
        </p:txBody>
      </p:sp>
    </p:spTree>
    <p:extLst>
      <p:ext uri="{BB962C8B-B14F-4D97-AF65-F5344CB8AC3E}">
        <p14:creationId xmlns:p14="http://schemas.microsoft.com/office/powerpoint/2010/main" val="278362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2336-5B3F-BE29-B6DA-39279135DC2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491E2F7-CAAB-5491-BAA7-96A5DE911436}"/>
              </a:ext>
            </a:extLst>
          </p:cNvPr>
          <p:cNvSpPr>
            <a:spLocks noGrp="1"/>
          </p:cNvSpPr>
          <p:nvPr>
            <p:ph type="sldNum" sz="quarter" idx="12"/>
          </p:nvPr>
        </p:nvSpPr>
        <p:spPr/>
        <p:txBody>
          <a:bodyPr/>
          <a:lstStyle/>
          <a:p>
            <a:fld id="{D1C109EF-0523-489C-A8E8-620FFD0DA95A}" type="slidenum">
              <a:rPr lang="en-US" smtClean="0"/>
              <a:t>‹#›</a:t>
            </a:fld>
            <a:endParaRPr lang="en-US" dirty="0"/>
          </a:p>
        </p:txBody>
      </p:sp>
    </p:spTree>
    <p:extLst>
      <p:ext uri="{BB962C8B-B14F-4D97-AF65-F5344CB8AC3E}">
        <p14:creationId xmlns:p14="http://schemas.microsoft.com/office/powerpoint/2010/main" val="989113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770209"/>
            <a:ext cx="10972800" cy="11430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01440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6724C38-A049-4E2C-8273-17175E09BD1F}" type="slidenum">
              <a:rPr lang="en-US" smtClean="0"/>
              <a:t>‹#›</a:t>
            </a:fld>
            <a:endParaRPr lang="en-US" dirty="0"/>
          </a:p>
        </p:txBody>
      </p:sp>
    </p:spTree>
    <p:extLst>
      <p:ext uri="{BB962C8B-B14F-4D97-AF65-F5344CB8AC3E}">
        <p14:creationId xmlns:p14="http://schemas.microsoft.com/office/powerpoint/2010/main" val="376626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46724C38-A049-4E2C-8273-17175E09BD1F}" type="slidenum">
              <a:rPr lang="en-US" smtClean="0"/>
              <a:t>‹#›</a:t>
            </a:fld>
            <a:endParaRPr lang="en-US" dirty="0"/>
          </a:p>
        </p:txBody>
      </p:sp>
    </p:spTree>
    <p:extLst>
      <p:ext uri="{BB962C8B-B14F-4D97-AF65-F5344CB8AC3E}">
        <p14:creationId xmlns:p14="http://schemas.microsoft.com/office/powerpoint/2010/main" val="563955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70134"/>
            <a:ext cx="10972800" cy="1143000"/>
          </a:xfrm>
        </p:spPr>
        <p:txBody>
          <a:bodyPr/>
          <a:lstStyle>
            <a:lvl1pPr>
              <a:lnSpc>
                <a:spcPts val="4000"/>
              </a:lnSpc>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46724C38-A049-4E2C-8273-17175E09BD1F}" type="slidenum">
              <a:rPr lang="en-US" smtClean="0"/>
              <a:t>‹#›</a:t>
            </a:fld>
            <a:endParaRPr lang="en-US" dirty="0"/>
          </a:p>
        </p:txBody>
      </p:sp>
    </p:spTree>
    <p:extLst>
      <p:ext uri="{BB962C8B-B14F-4D97-AF65-F5344CB8AC3E}">
        <p14:creationId xmlns:p14="http://schemas.microsoft.com/office/powerpoint/2010/main" val="818606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6724C38-A049-4E2C-8273-17175E09BD1F}" type="slidenum">
              <a:rPr lang="en-US" smtClean="0"/>
              <a:t>‹#›</a:t>
            </a:fld>
            <a:endParaRPr lang="en-US" dirty="0"/>
          </a:p>
        </p:txBody>
      </p:sp>
    </p:spTree>
    <p:extLst>
      <p:ext uri="{BB962C8B-B14F-4D97-AF65-F5344CB8AC3E}">
        <p14:creationId xmlns:p14="http://schemas.microsoft.com/office/powerpoint/2010/main" val="325627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70134"/>
            <a:ext cx="10972800" cy="1143000"/>
          </a:xfrm>
        </p:spPr>
        <p:txBody>
          <a:bodyPr/>
          <a:lstStyle>
            <a:lvl1pPr>
              <a:lnSpc>
                <a:spcPts val="4000"/>
              </a:lnSpc>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46724C38-A049-4E2C-8273-17175E09BD1F}" type="slidenum">
              <a:rPr lang="en-US" smtClean="0"/>
              <a:t>‹#›</a:t>
            </a:fld>
            <a:endParaRPr lang="en-US" dirty="0"/>
          </a:p>
        </p:txBody>
      </p:sp>
    </p:spTree>
    <p:extLst>
      <p:ext uri="{BB962C8B-B14F-4D97-AF65-F5344CB8AC3E}">
        <p14:creationId xmlns:p14="http://schemas.microsoft.com/office/powerpoint/2010/main" val="3435109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4DED93-4889-8A06-C097-88EC5DDDBDFF}"/>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7F05D16-30C2-F9E0-C70C-56FE7E6249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9A6E787-199E-4BD5-C9A1-38EA5D2240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C109EF-0523-489C-A8E8-620FFD0DA95A}" type="slidenum">
              <a:rPr lang="en-US" smtClean="0"/>
              <a:t>‹#›</a:t>
            </a:fld>
            <a:endParaRPr lang="en-US" dirty="0"/>
          </a:p>
        </p:txBody>
      </p:sp>
      <p:sp>
        <p:nvSpPr>
          <p:cNvPr id="7" name="Rectangle 6"/>
          <p:cNvSpPr/>
          <p:nvPr userDrawn="1"/>
        </p:nvSpPr>
        <p:spPr>
          <a:xfrm>
            <a:off x="0" y="6748975"/>
            <a:ext cx="12192000" cy="12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6978594"/>
      </p:ext>
    </p:extLst>
  </p:cSld>
  <p:clrMap bg1="lt1" tx1="dk1" bg2="lt2" tx2="dk2" accent1="accent1" accent2="accent2" accent3="accent3" accent4="accent4" accent5="accent5" accent6="accent6" hlink="hlink" folHlink="folHlink"/>
  <p:sldLayoutIdLst>
    <p:sldLayoutId id="2147483689" r:id="rId1"/>
    <p:sldLayoutId id="2147483652" r:id="rId2"/>
    <p:sldLayoutId id="2147483654" r:id="rId3"/>
    <p:sldLayoutId id="2147483687" r:id="rId4"/>
  </p:sldLayoutIdLst>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167618"/>
          </a:xfrm>
          <a:prstGeom prst="rect">
            <a:avLst/>
          </a:prstGeom>
          <a:gradFill flip="none" rotWithShape="1">
            <a:gsLst>
              <a:gs pos="0">
                <a:schemeClr val="bg2"/>
              </a:gs>
              <a:gs pos="50000">
                <a:schemeClr val="bg1"/>
              </a:gs>
              <a:gs pos="100000">
                <a:schemeClr val="bg2">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24C38-A049-4E2C-8273-17175E09BD1F}" type="slidenum">
              <a:rPr lang="en-US" smtClean="0"/>
              <a:t>‹#›</a:t>
            </a:fld>
            <a:endParaRPr lang="en-US" dirty="0"/>
          </a:p>
        </p:txBody>
      </p:sp>
      <p:sp>
        <p:nvSpPr>
          <p:cNvPr id="7" name="Rectangle 6"/>
          <p:cNvSpPr/>
          <p:nvPr userDrawn="1"/>
        </p:nvSpPr>
        <p:spPr>
          <a:xfrm>
            <a:off x="0" y="6748975"/>
            <a:ext cx="12192000" cy="12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8915636"/>
      </p:ext>
    </p:extLst>
  </p:cSld>
  <p:clrMap bg1="lt1" tx1="dk1" bg2="lt2" tx2="dk2" accent1="accent1" accent2="accent2" accent3="accent3" accent4="accent4" accent5="accent5" accent6="accent6" hlink="hlink" folHlink="folHlink"/>
  <p:sldLayoutIdLst>
    <p:sldLayoutId id="2147483667" r:id="rId1"/>
    <p:sldLayoutId id="2147483669" r:id="rId2"/>
    <p:sldLayoutId id="2147483671" r:id="rId3"/>
  </p:sldLayoutIdLst>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1"/>
            <a:ext cx="12192000" cy="1606731"/>
          </a:xfrm>
          <a:prstGeom prst="rect">
            <a:avLst/>
          </a:prstGeom>
          <a:gradFill flip="none" rotWithShape="1">
            <a:gsLst>
              <a:gs pos="0">
                <a:schemeClr val="bg2"/>
              </a:gs>
              <a:gs pos="50000">
                <a:schemeClr val="bg1"/>
              </a:gs>
              <a:gs pos="100000">
                <a:schemeClr val="bg2">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91371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24C38-A049-4E2C-8273-17175E09BD1F}" type="slidenum">
              <a:rPr lang="en-US" smtClean="0"/>
              <a:t>‹#›</a:t>
            </a:fld>
            <a:endParaRPr lang="en-US" dirty="0"/>
          </a:p>
        </p:txBody>
      </p:sp>
      <p:sp>
        <p:nvSpPr>
          <p:cNvPr id="7" name="Rectangle 6"/>
          <p:cNvSpPr/>
          <p:nvPr userDrawn="1"/>
        </p:nvSpPr>
        <p:spPr>
          <a:xfrm>
            <a:off x="0" y="6748975"/>
            <a:ext cx="12192000" cy="12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725312"/>
      </p:ext>
    </p:extLst>
  </p:cSld>
  <p:clrMap bg1="lt1" tx1="dk1" bg2="lt2" tx2="dk2" accent1="accent1" accent2="accent2" accent3="accent3" accent4="accent4" accent5="accent5" accent6="accent6" hlink="hlink" folHlink="folHlink"/>
  <p:sldLayoutIdLst>
    <p:sldLayoutId id="2147483674" r:id="rId1"/>
    <p:sldLayoutId id="2147483678" r:id="rId2"/>
  </p:sldLayoutIdLst>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488730" y="1"/>
            <a:ext cx="8623739" cy="4367047"/>
          </a:xfrm>
          <a:prstGeom prst="rect">
            <a:avLst/>
          </a:prstGeom>
          <a:gradFill flip="none" rotWithShape="1">
            <a:gsLst>
              <a:gs pos="0">
                <a:schemeClr val="bg2"/>
              </a:gs>
              <a:gs pos="50000">
                <a:schemeClr val="bg1"/>
              </a:gs>
              <a:gs pos="100000">
                <a:schemeClr val="bg2">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3515710"/>
            <a:ext cx="12192000" cy="94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903514" y="1401309"/>
            <a:ext cx="7424057" cy="1908885"/>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3086431187"/>
      </p:ext>
    </p:extLst>
  </p:cSld>
  <p:clrMap bg1="lt1" tx1="dk1" bg2="lt2" tx2="dk2" accent1="accent1" accent2="accent2" accent3="accent3" accent4="accent4" accent5="accent5" accent6="accent6" hlink="hlink" folHlink="folHlink"/>
  <p:sldLayoutIdLst>
    <p:sldLayoutId id="2147483655" r:id="rId1"/>
    <p:sldLayoutId id="2147483663" r:id="rId2"/>
  </p:sldLayoutIdLst>
  <p:hf sldNum="0" hdr="0" dt="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chart" Target="../charts/chart3.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88730" y="1"/>
            <a:ext cx="8623739" cy="4367047"/>
          </a:xfrm>
          <a:prstGeom prst="rect">
            <a:avLst/>
          </a:prstGeom>
          <a:gradFill flip="none" rotWithShape="1">
            <a:gsLst>
              <a:gs pos="0">
                <a:schemeClr val="bg2"/>
              </a:gs>
              <a:gs pos="50000">
                <a:schemeClr val="bg1"/>
              </a:gs>
              <a:gs pos="100000">
                <a:schemeClr val="bg2">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FB488B-C2C8-9C6E-DF7E-8563478F9FC2}"/>
              </a:ext>
            </a:extLst>
          </p:cNvPr>
          <p:cNvSpPr>
            <a:spLocks noGrp="1"/>
          </p:cNvSpPr>
          <p:nvPr>
            <p:ph type="title"/>
          </p:nvPr>
        </p:nvSpPr>
        <p:spPr>
          <a:xfrm>
            <a:off x="609600" y="795609"/>
            <a:ext cx="5094515" cy="1143000"/>
          </a:xfrm>
        </p:spPr>
        <p:txBody>
          <a:bodyPr>
            <a:normAutofit fontScale="90000"/>
          </a:bodyPr>
          <a:lstStyle/>
          <a:p>
            <a:pPr>
              <a:spcAft>
                <a:spcPts val="1800"/>
              </a:spcAft>
            </a:pPr>
            <a:r>
              <a:rPr lang="en-US" dirty="0">
                <a:solidFill>
                  <a:schemeClr val="tx1"/>
                </a:solidFill>
              </a:rPr>
              <a:t>The State of Wisconsin Transportation</a:t>
            </a:r>
            <a:br>
              <a:rPr lang="en-US" dirty="0">
                <a:solidFill>
                  <a:schemeClr val="tx1"/>
                </a:solidFill>
              </a:rPr>
            </a:br>
            <a:endParaRPr lang="en-US" sz="1800" dirty="0">
              <a:solidFill>
                <a:schemeClr val="tx1"/>
              </a:solidFill>
            </a:endParaRPr>
          </a:p>
        </p:txBody>
      </p:sp>
      <p:sp>
        <p:nvSpPr>
          <p:cNvPr id="3" name="TextBox 2"/>
          <p:cNvSpPr txBox="1"/>
          <p:nvPr/>
        </p:nvSpPr>
        <p:spPr>
          <a:xfrm>
            <a:off x="754717" y="2139305"/>
            <a:ext cx="3484179" cy="461665"/>
          </a:xfrm>
          <a:prstGeom prst="rect">
            <a:avLst/>
          </a:prstGeom>
          <a:noFill/>
        </p:spPr>
        <p:txBody>
          <a:bodyPr wrap="square" rtlCol="0">
            <a:spAutoFit/>
          </a:bodyPr>
          <a:lstStyle/>
          <a:p>
            <a:r>
              <a:rPr lang="en-US" sz="2400" dirty="0"/>
              <a:t>March 26, 2025</a:t>
            </a:r>
          </a:p>
        </p:txBody>
      </p:sp>
      <p:sp>
        <p:nvSpPr>
          <p:cNvPr id="6" name="Rectangle 5"/>
          <p:cNvSpPr/>
          <p:nvPr/>
        </p:nvSpPr>
        <p:spPr>
          <a:xfrm>
            <a:off x="0" y="3515710"/>
            <a:ext cx="12192000" cy="94593"/>
          </a:xfrm>
          <a:prstGeom prst="rect">
            <a:avLst/>
          </a:prstGeom>
          <a:gradFill flip="none" rotWithShape="1">
            <a:gsLst>
              <a:gs pos="0">
                <a:schemeClr val="accent1">
                  <a:tint val="66000"/>
                  <a:satMod val="160000"/>
                </a:schemeClr>
              </a:gs>
              <a:gs pos="64000">
                <a:schemeClr val="accent1"/>
              </a:gs>
              <a:gs pos="100000">
                <a:schemeClr val="accent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7B3B255-2AF3-5EE5-9678-6CCAB4A0B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4115" y="610013"/>
            <a:ext cx="2478686" cy="2657192"/>
          </a:xfrm>
          <a:prstGeom prst="rect">
            <a:avLst/>
          </a:prstGeom>
        </p:spPr>
      </p:pic>
    </p:spTree>
    <p:extLst>
      <p:ext uri="{BB962C8B-B14F-4D97-AF65-F5344CB8AC3E}">
        <p14:creationId xmlns:p14="http://schemas.microsoft.com/office/powerpoint/2010/main" val="417406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343" y="2008187"/>
            <a:ext cx="8993372" cy="4123502"/>
          </a:xfrm>
          <a:prstGeom prst="rect">
            <a:avLst/>
          </a:prstGeom>
        </p:spPr>
      </p:pic>
      <p:sp>
        <p:nvSpPr>
          <p:cNvPr id="2" name="Title 1"/>
          <p:cNvSpPr>
            <a:spLocks noGrp="1"/>
          </p:cNvSpPr>
          <p:nvPr>
            <p:ph type="title"/>
          </p:nvPr>
        </p:nvSpPr>
        <p:spPr>
          <a:xfrm>
            <a:off x="618311" y="305944"/>
            <a:ext cx="11268890" cy="1143000"/>
          </a:xfrm>
        </p:spPr>
        <p:txBody>
          <a:bodyPr>
            <a:noAutofit/>
          </a:bodyPr>
          <a:lstStyle/>
          <a:p>
            <a:r>
              <a:rPr lang="en-US" sz="3800" dirty="0"/>
              <a:t>Inflation Adjusted Transportation Revenue Lowest Since 1998</a:t>
            </a:r>
          </a:p>
        </p:txBody>
      </p:sp>
      <p:sp>
        <p:nvSpPr>
          <p:cNvPr id="7" name="TextBox 6"/>
          <p:cNvSpPr txBox="1"/>
          <p:nvPr/>
        </p:nvSpPr>
        <p:spPr>
          <a:xfrm>
            <a:off x="1491343" y="1497064"/>
            <a:ext cx="10082347" cy="369332"/>
          </a:xfrm>
          <a:prstGeom prst="rect">
            <a:avLst/>
          </a:prstGeom>
          <a:noFill/>
        </p:spPr>
        <p:txBody>
          <a:bodyPr wrap="square" rtlCol="0">
            <a:spAutoFit/>
          </a:bodyPr>
          <a:lstStyle/>
          <a:p>
            <a:r>
              <a:rPr lang="en-US" dirty="0"/>
              <a:t>Total transportation revenue by fiscal year 1994 to 2025, adjusted to 2023 dollars (CPI)</a:t>
            </a:r>
          </a:p>
        </p:txBody>
      </p:sp>
      <p:sp>
        <p:nvSpPr>
          <p:cNvPr id="8" name="TextBox 7">
            <a:extLst>
              <a:ext uri="{FF2B5EF4-FFF2-40B4-BE49-F238E27FC236}">
                <a16:creationId xmlns:a16="http://schemas.microsoft.com/office/drawing/2014/main" id="{52C95D27-EF44-9248-4981-B32F34E7ED89}"/>
              </a:ext>
            </a:extLst>
          </p:cNvPr>
          <p:cNvSpPr txBox="1"/>
          <p:nvPr/>
        </p:nvSpPr>
        <p:spPr>
          <a:xfrm>
            <a:off x="251208" y="6416841"/>
            <a:ext cx="11851194" cy="338554"/>
          </a:xfrm>
          <a:prstGeom prst="rect">
            <a:avLst/>
          </a:prstGeom>
          <a:noFill/>
        </p:spPr>
        <p:txBody>
          <a:bodyPr wrap="square" rtlCol="0">
            <a:spAutoFit/>
          </a:bodyPr>
          <a:lstStyle/>
          <a:p>
            <a:r>
              <a:rPr lang="en-US" sz="1600" i="1" dirty="0"/>
              <a:t>Wisconsin Policy Forum Report – Road Map: Assessing and funding Wisconsin's transportation needs, Dec. 2024</a:t>
            </a:r>
          </a:p>
        </p:txBody>
      </p:sp>
    </p:spTree>
    <p:extLst>
      <p:ext uri="{BB962C8B-B14F-4D97-AF65-F5344CB8AC3E}">
        <p14:creationId xmlns:p14="http://schemas.microsoft.com/office/powerpoint/2010/main" val="3621312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064" y="1661376"/>
            <a:ext cx="10268865" cy="4288660"/>
          </a:xfrm>
          <a:prstGeom prst="rect">
            <a:avLst/>
          </a:prstGeom>
        </p:spPr>
      </p:pic>
      <p:sp>
        <p:nvSpPr>
          <p:cNvPr id="2" name="Title 1"/>
          <p:cNvSpPr>
            <a:spLocks noGrp="1"/>
          </p:cNvSpPr>
          <p:nvPr>
            <p:ph type="title"/>
          </p:nvPr>
        </p:nvSpPr>
        <p:spPr>
          <a:xfrm>
            <a:off x="609600" y="288109"/>
            <a:ext cx="10972800" cy="1143000"/>
          </a:xfrm>
        </p:spPr>
        <p:txBody>
          <a:bodyPr/>
          <a:lstStyle/>
          <a:p>
            <a:r>
              <a:rPr lang="en-US" dirty="0"/>
              <a:t>Wisconsin Increasingly Relies on General Fund Revenue for Transportation</a:t>
            </a:r>
          </a:p>
        </p:txBody>
      </p:sp>
      <p:sp>
        <p:nvSpPr>
          <p:cNvPr id="7" name="TextBox 6"/>
          <p:cNvSpPr txBox="1"/>
          <p:nvPr/>
        </p:nvSpPr>
        <p:spPr>
          <a:xfrm>
            <a:off x="1091249" y="1962141"/>
            <a:ext cx="2488813" cy="923330"/>
          </a:xfrm>
          <a:prstGeom prst="rect">
            <a:avLst/>
          </a:prstGeom>
          <a:noFill/>
        </p:spPr>
        <p:txBody>
          <a:bodyPr wrap="square" rtlCol="0">
            <a:spAutoFit/>
          </a:bodyPr>
          <a:lstStyle/>
          <a:p>
            <a:r>
              <a:rPr lang="en-US" dirty="0"/>
              <a:t>Revenues transferred from the transportation fund to the general fund</a:t>
            </a:r>
          </a:p>
        </p:txBody>
      </p:sp>
      <p:sp>
        <p:nvSpPr>
          <p:cNvPr id="8" name="TextBox 7"/>
          <p:cNvSpPr txBox="1"/>
          <p:nvPr/>
        </p:nvSpPr>
        <p:spPr>
          <a:xfrm>
            <a:off x="3773161" y="1962141"/>
            <a:ext cx="6234992" cy="369332"/>
          </a:xfrm>
          <a:prstGeom prst="rect">
            <a:avLst/>
          </a:prstGeom>
          <a:noFill/>
        </p:spPr>
        <p:txBody>
          <a:bodyPr wrap="square" rtlCol="0">
            <a:spAutoFit/>
          </a:bodyPr>
          <a:lstStyle/>
          <a:p>
            <a:r>
              <a:rPr lang="en-US" dirty="0"/>
              <a:t>Dollars from the general fund to the transportation fund</a:t>
            </a:r>
          </a:p>
        </p:txBody>
      </p:sp>
      <p:cxnSp>
        <p:nvCxnSpPr>
          <p:cNvPr id="12" name="Straight Connector 11"/>
          <p:cNvCxnSpPr/>
          <p:nvPr/>
        </p:nvCxnSpPr>
        <p:spPr>
          <a:xfrm>
            <a:off x="3787682" y="1809712"/>
            <a:ext cx="0" cy="205086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B8BFF82-E138-EE12-8B1D-DC864EA98B6F}"/>
              </a:ext>
            </a:extLst>
          </p:cNvPr>
          <p:cNvSpPr txBox="1"/>
          <p:nvPr/>
        </p:nvSpPr>
        <p:spPr>
          <a:xfrm>
            <a:off x="447575" y="6250801"/>
            <a:ext cx="11500250" cy="584775"/>
          </a:xfrm>
          <a:prstGeom prst="rect">
            <a:avLst/>
          </a:prstGeom>
          <a:noFill/>
        </p:spPr>
        <p:txBody>
          <a:bodyPr wrap="square" rtlCol="0">
            <a:spAutoFit/>
          </a:bodyPr>
          <a:lstStyle/>
          <a:p>
            <a:r>
              <a:rPr lang="en-US" sz="1600" i="1" dirty="0"/>
              <a:t>Wisconsin Policy Forum Report – Road Map: Assessing and funding Wisconsin's transportation needs, Dec. 2024. 2023-25 transfers don’t include $228.7 transit funding paid directly from the General Fund. </a:t>
            </a:r>
          </a:p>
        </p:txBody>
      </p:sp>
    </p:spTree>
    <p:extLst>
      <p:ext uri="{BB962C8B-B14F-4D97-AF65-F5344CB8AC3E}">
        <p14:creationId xmlns:p14="http://schemas.microsoft.com/office/powerpoint/2010/main" val="4013752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0886"/>
            <a:ext cx="10972800" cy="1143000"/>
          </a:xfrm>
        </p:spPr>
        <p:txBody>
          <a:bodyPr/>
          <a:lstStyle/>
          <a:p>
            <a:r>
              <a:rPr lang="en-US" dirty="0"/>
              <a:t>State Gas Tax has Not Kept Pace with Inflation Since 2006 </a:t>
            </a:r>
          </a:p>
        </p:txBody>
      </p:sp>
      <p:sp>
        <p:nvSpPr>
          <p:cNvPr id="3" name="TextBox 2"/>
          <p:cNvSpPr txBox="1"/>
          <p:nvPr/>
        </p:nvSpPr>
        <p:spPr>
          <a:xfrm>
            <a:off x="813918" y="1602018"/>
            <a:ext cx="10504321" cy="369332"/>
          </a:xfrm>
          <a:prstGeom prst="rect">
            <a:avLst/>
          </a:prstGeom>
          <a:noFill/>
        </p:spPr>
        <p:txBody>
          <a:bodyPr wrap="square" rtlCol="0">
            <a:spAutoFit/>
          </a:bodyPr>
          <a:lstStyle/>
          <a:p>
            <a:r>
              <a:rPr lang="en-US" dirty="0"/>
              <a:t>Major state transportation fund revenue sources, state fiscal years, adjusted for inflation to 2023 dollars (CPI)</a:t>
            </a:r>
          </a:p>
        </p:txBody>
      </p:sp>
      <p:sp>
        <p:nvSpPr>
          <p:cNvPr id="5" name="TextBox 4">
            <a:extLst>
              <a:ext uri="{FF2B5EF4-FFF2-40B4-BE49-F238E27FC236}">
                <a16:creationId xmlns:a16="http://schemas.microsoft.com/office/drawing/2014/main" id="{F69C3DBE-9EE9-14E2-AF79-8AB9FC5C3936}"/>
              </a:ext>
            </a:extLst>
          </p:cNvPr>
          <p:cNvSpPr txBox="1"/>
          <p:nvPr/>
        </p:nvSpPr>
        <p:spPr>
          <a:xfrm>
            <a:off x="331593" y="6423133"/>
            <a:ext cx="11412731" cy="338554"/>
          </a:xfrm>
          <a:prstGeom prst="rect">
            <a:avLst/>
          </a:prstGeom>
          <a:noFill/>
        </p:spPr>
        <p:txBody>
          <a:bodyPr wrap="square" rtlCol="0">
            <a:spAutoFit/>
          </a:bodyPr>
          <a:lstStyle/>
          <a:p>
            <a:r>
              <a:rPr lang="en-US" sz="1600" i="1" dirty="0"/>
              <a:t>Wisconsin Policy Forum Report – Road Map: Assessing and funding Wisconsin's transportation needs, Dec. 2024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747" y="2030658"/>
            <a:ext cx="9630803" cy="4144403"/>
          </a:xfrm>
          <a:prstGeom prst="rect">
            <a:avLst/>
          </a:prstGeom>
        </p:spPr>
      </p:pic>
    </p:spTree>
    <p:extLst>
      <p:ext uri="{BB962C8B-B14F-4D97-AF65-F5344CB8AC3E}">
        <p14:creationId xmlns:p14="http://schemas.microsoft.com/office/powerpoint/2010/main" val="503299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4C8C7-FE14-8875-C939-91A98949673E}"/>
              </a:ext>
            </a:extLst>
          </p:cNvPr>
          <p:cNvSpPr>
            <a:spLocks noGrp="1"/>
          </p:cNvSpPr>
          <p:nvPr>
            <p:ph type="title"/>
          </p:nvPr>
        </p:nvSpPr>
        <p:spPr>
          <a:xfrm>
            <a:off x="609600" y="423388"/>
            <a:ext cx="10972800" cy="1143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sz="4400" b="1" dirty="0">
                <a:latin typeface="+mn-lt"/>
                <a:ea typeface="Tahoma" panose="020B0604030504040204" pitchFamily="34" charset="0"/>
                <a:cs typeface="Tahoma" panose="020B0604030504040204" pitchFamily="34" charset="0"/>
              </a:rPr>
              <a:t>Gas Tax Purchasing Power Declines, Construction Cost Inflation </a:t>
            </a:r>
            <a:r>
              <a:rPr lang="en-US" sz="4400" dirty="0">
                <a:ea typeface="Tahoma" panose="020B0604030504040204" pitchFamily="34" charset="0"/>
                <a:cs typeface="Tahoma" panose="020B0604030504040204" pitchFamily="34" charset="0"/>
              </a:rPr>
              <a:t>Outpaces CPI</a:t>
            </a:r>
            <a:endParaRPr lang="en-US" sz="4400" b="1" dirty="0">
              <a:latin typeface="+mn-lt"/>
              <a:ea typeface="Tahoma" panose="020B0604030504040204" pitchFamily="34" charset="0"/>
              <a:cs typeface="Tahoma" panose="020B0604030504040204" pitchFamily="34" charset="0"/>
            </a:endParaRPr>
          </a:p>
        </p:txBody>
      </p:sp>
      <p:sp>
        <p:nvSpPr>
          <p:cNvPr id="10" name="TextBox 3">
            <a:extLst>
              <a:ext uri="{FF2B5EF4-FFF2-40B4-BE49-F238E27FC236}">
                <a16:creationId xmlns:a16="http://schemas.microsoft.com/office/drawing/2014/main" id="{364D0EF8-2796-C816-954D-B0AB12792044}"/>
              </a:ext>
            </a:extLst>
          </p:cNvPr>
          <p:cNvSpPr txBox="1"/>
          <p:nvPr/>
        </p:nvSpPr>
        <p:spPr>
          <a:xfrm>
            <a:off x="9438301" y="3299696"/>
            <a:ext cx="2865459" cy="144655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b="1" dirty="0">
                <a:latin typeface="+mj-lt"/>
                <a:ea typeface="Tahoma" panose="020B0604030504040204" pitchFamily="34" charset="0"/>
                <a:cs typeface="Tahoma" panose="020B0604030504040204" pitchFamily="34" charset="0"/>
              </a:rPr>
              <a:t>CPI:&gt;30% </a:t>
            </a:r>
            <a:r>
              <a:rPr lang="en-US" sz="2800" dirty="0">
                <a:latin typeface="+mj-lt"/>
                <a:ea typeface="Tahoma" panose="020B0604030504040204" pitchFamily="34" charset="0"/>
                <a:cs typeface="Tahoma" panose="020B0604030504040204" pitchFamily="34" charset="0"/>
              </a:rPr>
              <a:t>decrease in purchasing power</a:t>
            </a:r>
          </a:p>
        </p:txBody>
      </p:sp>
      <p:sp>
        <p:nvSpPr>
          <p:cNvPr id="11" name="TextBox 3">
            <a:extLst>
              <a:ext uri="{FF2B5EF4-FFF2-40B4-BE49-F238E27FC236}">
                <a16:creationId xmlns:a16="http://schemas.microsoft.com/office/drawing/2014/main" id="{8663D250-1818-DE6A-BF43-1C9C09033E29}"/>
              </a:ext>
            </a:extLst>
          </p:cNvPr>
          <p:cNvSpPr txBox="1"/>
          <p:nvPr/>
        </p:nvSpPr>
        <p:spPr>
          <a:xfrm>
            <a:off x="9326541" y="5302452"/>
            <a:ext cx="2865459" cy="95410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800" b="1" dirty="0">
                <a:latin typeface="+mj-lt"/>
                <a:ea typeface="Tahoma" panose="020B0604030504040204" pitchFamily="34" charset="0"/>
                <a:cs typeface="Tahoma" panose="020B0604030504040204" pitchFamily="34" charset="0"/>
              </a:rPr>
              <a:t>Wis. Construction Cost Index: 50+%  </a:t>
            </a:r>
          </a:p>
        </p:txBody>
      </p:sp>
      <p:pic>
        <p:nvPicPr>
          <p:cNvPr id="9" name="Picture 8" descr="A graph showing a line graph&#10;&#10;AI-generated content may be incorrect.">
            <a:extLst>
              <a:ext uri="{FF2B5EF4-FFF2-40B4-BE49-F238E27FC236}">
                <a16:creationId xmlns:a16="http://schemas.microsoft.com/office/drawing/2014/main" id="{6B99645D-9AFF-C901-A2BF-C36E5B56A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062" y="1453051"/>
            <a:ext cx="8381218" cy="5150963"/>
          </a:xfrm>
          <a:prstGeom prst="rect">
            <a:avLst/>
          </a:prstGeom>
        </p:spPr>
      </p:pic>
      <p:sp>
        <p:nvSpPr>
          <p:cNvPr id="13" name="TextBox 12">
            <a:extLst>
              <a:ext uri="{FF2B5EF4-FFF2-40B4-BE49-F238E27FC236}">
                <a16:creationId xmlns:a16="http://schemas.microsoft.com/office/drawing/2014/main" id="{A19C1721-073D-6578-93CB-AE11E0561B9B}"/>
              </a:ext>
            </a:extLst>
          </p:cNvPr>
          <p:cNvSpPr txBox="1"/>
          <p:nvPr/>
        </p:nvSpPr>
        <p:spPr>
          <a:xfrm>
            <a:off x="8260080" y="3855902"/>
            <a:ext cx="1381760" cy="523220"/>
          </a:xfrm>
          <a:prstGeom prst="rect">
            <a:avLst/>
          </a:prstGeom>
          <a:noFill/>
        </p:spPr>
        <p:txBody>
          <a:bodyPr wrap="square" rtlCol="0">
            <a:spAutoFit/>
          </a:bodyPr>
          <a:lstStyle/>
          <a:p>
            <a:r>
              <a:rPr lang="en-US" sz="2800" b="1" dirty="0"/>
              <a:t>$0.65</a:t>
            </a:r>
          </a:p>
        </p:txBody>
      </p:sp>
      <p:sp>
        <p:nvSpPr>
          <p:cNvPr id="14" name="TextBox 13">
            <a:extLst>
              <a:ext uri="{FF2B5EF4-FFF2-40B4-BE49-F238E27FC236}">
                <a16:creationId xmlns:a16="http://schemas.microsoft.com/office/drawing/2014/main" id="{F1106B60-3C46-BA0B-1C13-D7F4C972B3D7}"/>
              </a:ext>
            </a:extLst>
          </p:cNvPr>
          <p:cNvSpPr txBox="1"/>
          <p:nvPr/>
        </p:nvSpPr>
        <p:spPr>
          <a:xfrm>
            <a:off x="1422400" y="1960880"/>
            <a:ext cx="1381760" cy="523220"/>
          </a:xfrm>
          <a:prstGeom prst="rect">
            <a:avLst/>
          </a:prstGeom>
          <a:noFill/>
        </p:spPr>
        <p:txBody>
          <a:bodyPr wrap="square" rtlCol="0">
            <a:spAutoFit/>
          </a:bodyPr>
          <a:lstStyle/>
          <a:p>
            <a:r>
              <a:rPr lang="en-US" sz="2800" b="1" dirty="0"/>
              <a:t>$1.00</a:t>
            </a:r>
          </a:p>
        </p:txBody>
      </p:sp>
      <p:sp>
        <p:nvSpPr>
          <p:cNvPr id="16" name="TextBox 15">
            <a:extLst>
              <a:ext uri="{FF2B5EF4-FFF2-40B4-BE49-F238E27FC236}">
                <a16:creationId xmlns:a16="http://schemas.microsoft.com/office/drawing/2014/main" id="{B37A5FF7-A59A-46A6-B755-84884BCD7E31}"/>
              </a:ext>
            </a:extLst>
          </p:cNvPr>
          <p:cNvSpPr txBox="1"/>
          <p:nvPr/>
        </p:nvSpPr>
        <p:spPr>
          <a:xfrm>
            <a:off x="8260080" y="5214157"/>
            <a:ext cx="1381760" cy="523220"/>
          </a:xfrm>
          <a:prstGeom prst="rect">
            <a:avLst/>
          </a:prstGeom>
          <a:noFill/>
        </p:spPr>
        <p:txBody>
          <a:bodyPr wrap="square" rtlCol="0">
            <a:spAutoFit/>
          </a:bodyPr>
          <a:lstStyle/>
          <a:p>
            <a:r>
              <a:rPr lang="en-US" sz="2800" b="1" dirty="0"/>
              <a:t>$0.49</a:t>
            </a:r>
          </a:p>
        </p:txBody>
      </p:sp>
    </p:spTree>
    <p:extLst>
      <p:ext uri="{BB962C8B-B14F-4D97-AF65-F5344CB8AC3E}">
        <p14:creationId xmlns:p14="http://schemas.microsoft.com/office/powerpoint/2010/main" val="2767191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24C0-F7A4-AC71-AC7A-310BF1A048AA}"/>
              </a:ext>
            </a:extLst>
          </p:cNvPr>
          <p:cNvSpPr>
            <a:spLocks noGrp="1"/>
          </p:cNvSpPr>
          <p:nvPr>
            <p:ph type="title"/>
          </p:nvPr>
        </p:nvSpPr>
        <p:spPr>
          <a:xfrm>
            <a:off x="609600" y="438499"/>
            <a:ext cx="10972800" cy="1143000"/>
          </a:xfrm>
        </p:spPr>
        <p:txBody>
          <a:bodyPr/>
          <a:lstStyle/>
          <a:p>
            <a:r>
              <a:rPr lang="en-US" dirty="0"/>
              <a:t>Construction Inflation Reduces Number of Road Improvement Projects</a:t>
            </a:r>
          </a:p>
        </p:txBody>
      </p:sp>
      <p:sp>
        <p:nvSpPr>
          <p:cNvPr id="4" name="TextBox 3">
            <a:extLst>
              <a:ext uri="{FF2B5EF4-FFF2-40B4-BE49-F238E27FC236}">
                <a16:creationId xmlns:a16="http://schemas.microsoft.com/office/drawing/2014/main" id="{950E4E8C-0444-3AD0-3E74-53CE49DFF77C}"/>
              </a:ext>
            </a:extLst>
          </p:cNvPr>
          <p:cNvSpPr txBox="1"/>
          <p:nvPr/>
        </p:nvSpPr>
        <p:spPr>
          <a:xfrm>
            <a:off x="703385" y="1618539"/>
            <a:ext cx="10189028" cy="523220"/>
          </a:xfrm>
          <a:prstGeom prst="rect">
            <a:avLst/>
          </a:prstGeom>
          <a:noFill/>
        </p:spPr>
        <p:txBody>
          <a:bodyPr wrap="square">
            <a:spAutoFit/>
          </a:bodyPr>
          <a:lstStyle/>
          <a:p>
            <a:pPr algn="ctr" rtl="0">
              <a:defRPr sz="2400" b="0" i="0" u="none" strike="noStrike" kern="1200" spc="0" baseline="0">
                <a:solidFill>
                  <a:prstClr val="black"/>
                </a:solidFill>
                <a:latin typeface="+mn-lt"/>
                <a:ea typeface="+mn-ea"/>
                <a:cs typeface="+mn-cs"/>
              </a:defRPr>
            </a:pPr>
            <a:r>
              <a:rPr lang="en-US" sz="2800" b="1" dirty="0">
                <a:solidFill>
                  <a:schemeClr val="tx1"/>
                </a:solidFill>
              </a:rPr>
              <a:t>$100 Million Investment </a:t>
            </a:r>
            <a:r>
              <a:rPr lang="en-US" b="1" dirty="0">
                <a:solidFill>
                  <a:schemeClr val="tx1"/>
                </a:solidFill>
              </a:rPr>
              <a:t>(in 2004 constant dollars using </a:t>
            </a:r>
            <a:r>
              <a:rPr lang="en-US" b="1" dirty="0"/>
              <a:t>CPI)</a:t>
            </a:r>
            <a:endParaRPr lang="en-US" b="1" dirty="0">
              <a:solidFill>
                <a:schemeClr val="tx1"/>
              </a:solidFill>
            </a:endParaRPr>
          </a:p>
        </p:txBody>
      </p:sp>
      <p:graphicFrame>
        <p:nvGraphicFramePr>
          <p:cNvPr id="7" name="Chart 6">
            <a:extLst>
              <a:ext uri="{FF2B5EF4-FFF2-40B4-BE49-F238E27FC236}">
                <a16:creationId xmlns:a16="http://schemas.microsoft.com/office/drawing/2014/main" id="{F3FB63A5-A5D7-09BB-4463-7C3BD38FC1E5}"/>
              </a:ext>
            </a:extLst>
          </p:cNvPr>
          <p:cNvGraphicFramePr/>
          <p:nvPr>
            <p:extLst>
              <p:ext uri="{D42A27DB-BD31-4B8C-83A1-F6EECF244321}">
                <p14:modId xmlns:p14="http://schemas.microsoft.com/office/powerpoint/2010/main" val="4142757088"/>
              </p:ext>
            </p:extLst>
          </p:nvPr>
        </p:nvGraphicFramePr>
        <p:xfrm>
          <a:off x="985519" y="2331766"/>
          <a:ext cx="6543041" cy="437757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274669F-1BDE-93A8-BB1B-59D1EA11D2FE}"/>
              </a:ext>
            </a:extLst>
          </p:cNvPr>
          <p:cNvSpPr txBox="1"/>
          <p:nvPr/>
        </p:nvSpPr>
        <p:spPr>
          <a:xfrm rot="16200000">
            <a:off x="-955472" y="3676735"/>
            <a:ext cx="3531617" cy="461665"/>
          </a:xfrm>
          <a:prstGeom prst="rect">
            <a:avLst/>
          </a:prstGeom>
          <a:noFill/>
        </p:spPr>
        <p:txBody>
          <a:bodyPr wrap="square" rtlCol="0">
            <a:spAutoFit/>
          </a:bodyPr>
          <a:lstStyle/>
          <a:p>
            <a:r>
              <a:rPr lang="en-US" sz="2400" b="1" dirty="0"/>
              <a:t>Miles Reconstructed</a:t>
            </a:r>
          </a:p>
        </p:txBody>
      </p:sp>
      <p:sp>
        <p:nvSpPr>
          <p:cNvPr id="9" name="TextBox 8">
            <a:extLst>
              <a:ext uri="{FF2B5EF4-FFF2-40B4-BE49-F238E27FC236}">
                <a16:creationId xmlns:a16="http://schemas.microsoft.com/office/drawing/2014/main" id="{7B03E9D1-CBE4-E62D-953A-784AEC2B35FD}"/>
              </a:ext>
            </a:extLst>
          </p:cNvPr>
          <p:cNvSpPr txBox="1"/>
          <p:nvPr/>
        </p:nvSpPr>
        <p:spPr>
          <a:xfrm>
            <a:off x="8168640" y="2689301"/>
            <a:ext cx="3413760" cy="2308324"/>
          </a:xfrm>
          <a:prstGeom prst="rect">
            <a:avLst/>
          </a:prstGeom>
          <a:noFill/>
        </p:spPr>
        <p:txBody>
          <a:bodyPr wrap="square" rtlCol="0">
            <a:spAutoFit/>
          </a:bodyPr>
          <a:lstStyle/>
          <a:p>
            <a:r>
              <a:rPr lang="en-US" sz="2400" dirty="0"/>
              <a:t>Despite Investment levels staying constant (CPI),the  number of miles reconstructed declines as </a:t>
            </a:r>
            <a:r>
              <a:rPr lang="en-US" sz="2400" b="1" dirty="0"/>
              <a:t>Wisconsin Construction Inflation outpaces CPI</a:t>
            </a:r>
            <a:r>
              <a:rPr lang="en-US" sz="2400" dirty="0"/>
              <a:t>.</a:t>
            </a:r>
          </a:p>
        </p:txBody>
      </p:sp>
      <p:sp>
        <p:nvSpPr>
          <p:cNvPr id="10" name="TextBox 9">
            <a:extLst>
              <a:ext uri="{FF2B5EF4-FFF2-40B4-BE49-F238E27FC236}">
                <a16:creationId xmlns:a16="http://schemas.microsoft.com/office/drawing/2014/main" id="{67935419-25E2-F072-F434-74E8E7E02561}"/>
              </a:ext>
            </a:extLst>
          </p:cNvPr>
          <p:cNvSpPr txBox="1"/>
          <p:nvPr/>
        </p:nvSpPr>
        <p:spPr>
          <a:xfrm>
            <a:off x="7917614" y="5249029"/>
            <a:ext cx="4274386" cy="1323439"/>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i="1" dirty="0"/>
              <a:t>Explanation: Calculation is made using Iowa County reconstruction numbers. Reconstruction costs will vary by county and type of road. However, the trend in road miles 2004 vs. 2024 will be similar.</a:t>
            </a:r>
          </a:p>
        </p:txBody>
      </p:sp>
    </p:spTree>
    <p:extLst>
      <p:ext uri="{BB962C8B-B14F-4D97-AF65-F5344CB8AC3E}">
        <p14:creationId xmlns:p14="http://schemas.microsoft.com/office/powerpoint/2010/main" val="2371217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4C8C7-FE14-8875-C939-91A98949673E}"/>
              </a:ext>
            </a:extLst>
          </p:cNvPr>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sz="4400" dirty="0">
                <a:ea typeface="Tahoma" panose="020B0604030504040204" pitchFamily="34" charset="0"/>
                <a:cs typeface="Tahoma" panose="020B0604030504040204" pitchFamily="34" charset="0"/>
              </a:rPr>
              <a:t>Motorist Are Paying Less in Gas Tax</a:t>
            </a:r>
            <a:endParaRPr lang="en-US" sz="4400" b="1" dirty="0">
              <a:latin typeface="+mn-lt"/>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AC6A77DF-BF85-91C0-30A4-3045370E0712}"/>
              </a:ext>
            </a:extLst>
          </p:cNvPr>
          <p:cNvSpPr txBox="1"/>
          <p:nvPr/>
        </p:nvSpPr>
        <p:spPr>
          <a:xfrm>
            <a:off x="6620020" y="1501831"/>
            <a:ext cx="5451226" cy="5186035"/>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42891" indent="-342891">
              <a:spcBef>
                <a:spcPts val="1200"/>
              </a:spcBef>
              <a:buFont typeface="Arial" panose="020B0604020202020204" pitchFamily="34" charset="0"/>
              <a:buChar char="•"/>
            </a:pPr>
            <a:r>
              <a:rPr lang="en-US" sz="2800" dirty="0"/>
              <a:t>Average fuel efficiency increased from 20.3 MPG in 2006 to 25.4 MPG. </a:t>
            </a:r>
          </a:p>
          <a:p>
            <a:pPr marL="342891" indent="-342891">
              <a:spcBef>
                <a:spcPts val="1200"/>
              </a:spcBef>
              <a:buFont typeface="Arial" panose="020B0604020202020204" pitchFamily="34" charset="0"/>
              <a:buChar char="•"/>
            </a:pPr>
            <a:r>
              <a:rPr lang="en-US" sz="2800" dirty="0"/>
              <a:t>Motorists driving 12,000 miles/year buys 118.7 fewer gallons than in 2006.</a:t>
            </a:r>
          </a:p>
          <a:p>
            <a:pPr marL="342891" indent="-342891">
              <a:spcBef>
                <a:spcPts val="1800"/>
              </a:spcBef>
              <a:buFont typeface="Arial" panose="020B0604020202020204" pitchFamily="34" charset="0"/>
              <a:buChar char="•"/>
            </a:pPr>
            <a:r>
              <a:rPr lang="en-US" sz="2800" dirty="0"/>
              <a:t>And pays </a:t>
            </a:r>
            <a:r>
              <a:rPr lang="en-US" sz="2800" b="1" dirty="0"/>
              <a:t>$36.68 less in today’s dollars</a:t>
            </a:r>
            <a:r>
              <a:rPr lang="en-US" sz="2800" dirty="0"/>
              <a:t>, about $90 in constant 2006 dollars.</a:t>
            </a:r>
          </a:p>
          <a:p>
            <a:endParaRPr lang="en-US" sz="1800" dirty="0"/>
          </a:p>
          <a:p>
            <a:endParaRPr lang="en-US" sz="1800" dirty="0"/>
          </a:p>
          <a:p>
            <a:pPr marL="0" indent="0">
              <a:buNone/>
            </a:pPr>
            <a:endParaRPr lang="en-US" sz="1800" dirty="0"/>
          </a:p>
        </p:txBody>
      </p:sp>
      <p:sp>
        <p:nvSpPr>
          <p:cNvPr id="7" name="TextBox 6">
            <a:extLst>
              <a:ext uri="{FF2B5EF4-FFF2-40B4-BE49-F238E27FC236}">
                <a16:creationId xmlns:a16="http://schemas.microsoft.com/office/drawing/2014/main" id="{B3E02015-B374-053A-B440-AE59C27DB743}"/>
              </a:ext>
            </a:extLst>
          </p:cNvPr>
          <p:cNvSpPr txBox="1"/>
          <p:nvPr/>
        </p:nvSpPr>
        <p:spPr>
          <a:xfrm>
            <a:off x="7007803" y="6233914"/>
            <a:ext cx="8173312" cy="3385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i="1" dirty="0"/>
              <a:t>Source: Legislative Fiscal Bureau Paper, Jan. 2025</a:t>
            </a:r>
          </a:p>
        </p:txBody>
      </p:sp>
      <p:sp>
        <p:nvSpPr>
          <p:cNvPr id="10" name="TextBox 9"/>
          <p:cNvSpPr txBox="1"/>
          <p:nvPr/>
        </p:nvSpPr>
        <p:spPr>
          <a:xfrm>
            <a:off x="723980" y="4727259"/>
            <a:ext cx="1899139" cy="369332"/>
          </a:xfrm>
          <a:prstGeom prst="rect">
            <a:avLst/>
          </a:prstGeom>
          <a:noFill/>
        </p:spPr>
        <p:txBody>
          <a:bodyPr wrap="square" rtlCol="0">
            <a:spAutoFit/>
          </a:bodyPr>
          <a:lstStyle/>
          <a:p>
            <a:pPr algn="ctr"/>
            <a:r>
              <a:rPr lang="en-US" b="1" dirty="0">
                <a:solidFill>
                  <a:schemeClr val="accent5"/>
                </a:solidFill>
              </a:rPr>
              <a:t>2006  20.3 MPG</a:t>
            </a:r>
          </a:p>
        </p:txBody>
      </p:sp>
      <p:sp>
        <p:nvSpPr>
          <p:cNvPr id="11" name="TextBox 10"/>
          <p:cNvSpPr txBox="1"/>
          <p:nvPr/>
        </p:nvSpPr>
        <p:spPr>
          <a:xfrm>
            <a:off x="723979" y="1851236"/>
            <a:ext cx="1899139" cy="369332"/>
          </a:xfrm>
          <a:prstGeom prst="rect">
            <a:avLst/>
          </a:prstGeom>
          <a:noFill/>
        </p:spPr>
        <p:txBody>
          <a:bodyPr wrap="square" rtlCol="0">
            <a:spAutoFit/>
          </a:bodyPr>
          <a:lstStyle/>
          <a:p>
            <a:pPr algn="ctr"/>
            <a:r>
              <a:rPr lang="en-US" b="1" dirty="0">
                <a:solidFill>
                  <a:schemeClr val="accent5"/>
                </a:solidFill>
              </a:rPr>
              <a:t>2025  25.4 MPG</a:t>
            </a:r>
          </a:p>
        </p:txBody>
      </p:sp>
      <p:sp>
        <p:nvSpPr>
          <p:cNvPr id="12" name="TextBox 11"/>
          <p:cNvSpPr txBox="1"/>
          <p:nvPr/>
        </p:nvSpPr>
        <p:spPr>
          <a:xfrm>
            <a:off x="3252903" y="5202862"/>
            <a:ext cx="2722098" cy="1200329"/>
          </a:xfrm>
          <a:prstGeom prst="rect">
            <a:avLst/>
          </a:prstGeom>
          <a:noFill/>
        </p:spPr>
        <p:txBody>
          <a:bodyPr wrap="square" rtlCol="0">
            <a:spAutoFit/>
          </a:bodyPr>
          <a:lstStyle/>
          <a:p>
            <a:pPr algn="ctr"/>
            <a:r>
              <a:rPr lang="en-US" sz="4400" b="1" dirty="0">
                <a:solidFill>
                  <a:srgbClr val="95121E"/>
                </a:solidFill>
                <a:latin typeface="Bahnschrift" panose="020B0502040204020203" pitchFamily="34" charset="0"/>
              </a:rPr>
              <a:t>$36.68</a:t>
            </a:r>
            <a:br>
              <a:rPr lang="en-US" sz="2800" b="1" dirty="0">
                <a:solidFill>
                  <a:srgbClr val="95121E"/>
                </a:solidFill>
              </a:rPr>
            </a:br>
            <a:r>
              <a:rPr lang="en-US" sz="2800" b="1" dirty="0">
                <a:solidFill>
                  <a:srgbClr val="95121E"/>
                </a:solidFill>
              </a:rPr>
              <a:t>Less Gas Tax Paid </a:t>
            </a:r>
          </a:p>
        </p:txBody>
      </p:sp>
      <p:sp>
        <p:nvSpPr>
          <p:cNvPr id="4" name="Arrow: Up 3">
            <a:extLst>
              <a:ext uri="{FF2B5EF4-FFF2-40B4-BE49-F238E27FC236}">
                <a16:creationId xmlns:a16="http://schemas.microsoft.com/office/drawing/2014/main" id="{D467B8C4-E781-088B-039A-FBC562133C40}"/>
              </a:ext>
            </a:extLst>
          </p:cNvPr>
          <p:cNvSpPr/>
          <p:nvPr/>
        </p:nvSpPr>
        <p:spPr>
          <a:xfrm>
            <a:off x="1135464" y="2361363"/>
            <a:ext cx="1256044" cy="2084305"/>
          </a:xfrm>
          <a:prstGeom prst="upArrow">
            <a:avLst/>
          </a:prstGeom>
          <a:solidFill>
            <a:srgbClr val="679A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43540408-CC34-FAA6-50FC-208D97F6EFF9}"/>
              </a:ext>
            </a:extLst>
          </p:cNvPr>
          <p:cNvSpPr/>
          <p:nvPr/>
        </p:nvSpPr>
        <p:spPr>
          <a:xfrm>
            <a:off x="3424310" y="1306118"/>
            <a:ext cx="2147672" cy="3790473"/>
          </a:xfrm>
          <a:prstGeom prst="downArrow">
            <a:avLst/>
          </a:prstGeom>
          <a:solidFill>
            <a:srgbClr val="9512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3691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30B6-B8BE-D5E3-9FA9-8B582A02F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F478A-55B4-78D3-2B69-25777E9F3A6A}"/>
              </a:ext>
            </a:extLst>
          </p:cNvPr>
          <p:cNvSpPr>
            <a:spLocks noGrp="1"/>
          </p:cNvSpPr>
          <p:nvPr>
            <p:ph type="title"/>
          </p:nvPr>
        </p:nvSpPr>
        <p:spPr>
          <a:xfrm>
            <a:off x="700035" y="170058"/>
            <a:ext cx="10972800" cy="1143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sz="4400" b="1" dirty="0">
                <a:latin typeface="+mn-lt"/>
                <a:ea typeface="Tahoma" panose="020B0604030504040204" pitchFamily="34" charset="0"/>
                <a:cs typeface="Tahoma" panose="020B0604030504040204" pitchFamily="34" charset="0"/>
              </a:rPr>
              <a:t>Fuel-Efficient Vehicles Equal Gas Tax Break</a:t>
            </a:r>
          </a:p>
        </p:txBody>
      </p:sp>
      <p:sp>
        <p:nvSpPr>
          <p:cNvPr id="3" name="TextBox 2">
            <a:extLst>
              <a:ext uri="{FF2B5EF4-FFF2-40B4-BE49-F238E27FC236}">
                <a16:creationId xmlns:a16="http://schemas.microsoft.com/office/drawing/2014/main" id="{B55ABD88-7EED-92A0-3F97-1C90D0C74F77}"/>
              </a:ext>
            </a:extLst>
          </p:cNvPr>
          <p:cNvSpPr txBox="1"/>
          <p:nvPr/>
        </p:nvSpPr>
        <p:spPr>
          <a:xfrm>
            <a:off x="5587107" y="1925970"/>
            <a:ext cx="5920314" cy="3739485"/>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42891" indent="-342891">
              <a:spcBef>
                <a:spcPts val="1200"/>
              </a:spcBef>
              <a:buFont typeface="Arial" panose="020B0604020202020204" pitchFamily="34" charset="0"/>
              <a:buChar char="•"/>
            </a:pPr>
            <a:r>
              <a:rPr lang="en-US" sz="2800" dirty="0"/>
              <a:t>The </a:t>
            </a:r>
            <a:r>
              <a:rPr lang="en-US" sz="2800" b="1" dirty="0"/>
              <a:t>25% increase in fuel economy</a:t>
            </a:r>
            <a:r>
              <a:rPr lang="en-US" sz="2800" dirty="0"/>
              <a:t> since 2006 results in reduction for the average motorist equal to about 7.8 cents per gallon.</a:t>
            </a:r>
          </a:p>
          <a:p>
            <a:pPr marL="342891" indent="-342891">
              <a:spcBef>
                <a:spcPts val="1800"/>
              </a:spcBef>
              <a:buFont typeface="Arial" panose="020B0604020202020204" pitchFamily="34" charset="0"/>
              <a:buChar char="•"/>
            </a:pPr>
            <a:r>
              <a:rPr lang="en-US" sz="2800" dirty="0"/>
              <a:t>Or an estimated </a:t>
            </a:r>
            <a:r>
              <a:rPr lang="en-US" sz="2800" b="1" dirty="0"/>
              <a:t>$267 million in gas tax revenue annually</a:t>
            </a:r>
            <a:r>
              <a:rPr lang="en-US" sz="2800" dirty="0"/>
              <a:t>.</a:t>
            </a:r>
          </a:p>
          <a:p>
            <a:endParaRPr lang="en-US" sz="1800" dirty="0"/>
          </a:p>
          <a:p>
            <a:endParaRPr lang="en-US" sz="1800" dirty="0"/>
          </a:p>
          <a:p>
            <a:pPr marL="0" indent="0">
              <a:buNone/>
            </a:pPr>
            <a:endParaRPr lang="en-US" sz="1800" dirty="0"/>
          </a:p>
        </p:txBody>
      </p:sp>
      <p:sp>
        <p:nvSpPr>
          <p:cNvPr id="7" name="TextBox 6">
            <a:extLst>
              <a:ext uri="{FF2B5EF4-FFF2-40B4-BE49-F238E27FC236}">
                <a16:creationId xmlns:a16="http://schemas.microsoft.com/office/drawing/2014/main" id="{6BF0B748-562D-20C2-842F-CB3D4822D404}"/>
              </a:ext>
            </a:extLst>
          </p:cNvPr>
          <p:cNvSpPr txBox="1"/>
          <p:nvPr/>
        </p:nvSpPr>
        <p:spPr>
          <a:xfrm>
            <a:off x="339398" y="6390944"/>
            <a:ext cx="8740435" cy="3385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i="1" dirty="0"/>
              <a:t>Source: Legislative Fiscal Bureau Paper, Jan. 2025</a:t>
            </a:r>
          </a:p>
        </p:txBody>
      </p:sp>
      <p:sp>
        <p:nvSpPr>
          <p:cNvPr id="4" name="TextBox 3">
            <a:extLst>
              <a:ext uri="{FF2B5EF4-FFF2-40B4-BE49-F238E27FC236}">
                <a16:creationId xmlns:a16="http://schemas.microsoft.com/office/drawing/2014/main" id="{E6890203-B4ED-47CF-6608-DEA0452FBC6B}"/>
              </a:ext>
            </a:extLst>
          </p:cNvPr>
          <p:cNvSpPr txBox="1"/>
          <p:nvPr/>
        </p:nvSpPr>
        <p:spPr>
          <a:xfrm>
            <a:off x="1536792" y="2717317"/>
            <a:ext cx="2786743" cy="1938992"/>
          </a:xfrm>
          <a:prstGeom prst="rect">
            <a:avLst/>
          </a:prstGeom>
          <a:noFill/>
        </p:spPr>
        <p:txBody>
          <a:bodyPr wrap="square" rtlCol="0">
            <a:spAutoFit/>
          </a:bodyPr>
          <a:lstStyle/>
          <a:p>
            <a:pPr algn="ctr"/>
            <a:r>
              <a:rPr lang="en-US" sz="12000" dirty="0">
                <a:solidFill>
                  <a:srgbClr val="294179"/>
                </a:solidFill>
                <a:latin typeface="Bahnschrift Condensed" panose="020B0502040204020203" pitchFamily="34" charset="0"/>
              </a:rPr>
              <a:t>7.8¢</a:t>
            </a:r>
          </a:p>
        </p:txBody>
      </p:sp>
      <p:sp>
        <p:nvSpPr>
          <p:cNvPr id="9" name="TextBox 8">
            <a:extLst>
              <a:ext uri="{FF2B5EF4-FFF2-40B4-BE49-F238E27FC236}">
                <a16:creationId xmlns:a16="http://schemas.microsoft.com/office/drawing/2014/main" id="{F3C63B30-C4D3-4C82-FD51-44826145E93E}"/>
              </a:ext>
            </a:extLst>
          </p:cNvPr>
          <p:cNvSpPr txBox="1"/>
          <p:nvPr/>
        </p:nvSpPr>
        <p:spPr>
          <a:xfrm>
            <a:off x="1435192" y="1946290"/>
            <a:ext cx="2532409" cy="954107"/>
          </a:xfrm>
          <a:prstGeom prst="rect">
            <a:avLst/>
          </a:prstGeom>
          <a:noFill/>
        </p:spPr>
        <p:txBody>
          <a:bodyPr wrap="square" rtlCol="0">
            <a:spAutoFit/>
          </a:bodyPr>
          <a:lstStyle/>
          <a:p>
            <a:pPr algn="ctr"/>
            <a:r>
              <a:rPr lang="en-US" sz="2800" b="1" dirty="0"/>
              <a:t>Fuel Efficiency’s Gas Tax Cut </a:t>
            </a:r>
          </a:p>
        </p:txBody>
      </p:sp>
      <p:sp>
        <p:nvSpPr>
          <p:cNvPr id="10" name="TextBox 9">
            <a:extLst>
              <a:ext uri="{FF2B5EF4-FFF2-40B4-BE49-F238E27FC236}">
                <a16:creationId xmlns:a16="http://schemas.microsoft.com/office/drawing/2014/main" id="{14D4E2F8-9183-598B-C733-7687D119C8D8}"/>
              </a:ext>
            </a:extLst>
          </p:cNvPr>
          <p:cNvSpPr txBox="1"/>
          <p:nvPr/>
        </p:nvSpPr>
        <p:spPr>
          <a:xfrm>
            <a:off x="2930163" y="4521965"/>
            <a:ext cx="2786743" cy="369332"/>
          </a:xfrm>
          <a:prstGeom prst="rect">
            <a:avLst/>
          </a:prstGeom>
          <a:noFill/>
        </p:spPr>
        <p:txBody>
          <a:bodyPr wrap="square" rtlCol="0">
            <a:spAutoFit/>
          </a:bodyPr>
          <a:lstStyle/>
          <a:p>
            <a:r>
              <a:rPr lang="en-US" sz="1800" dirty="0"/>
              <a:t>per gallon</a:t>
            </a:r>
            <a:endParaRPr lang="en-US" dirty="0"/>
          </a:p>
        </p:txBody>
      </p:sp>
    </p:spTree>
    <p:extLst>
      <p:ext uri="{BB962C8B-B14F-4D97-AF65-F5344CB8AC3E}">
        <p14:creationId xmlns:p14="http://schemas.microsoft.com/office/powerpoint/2010/main" val="312550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892E0-FF61-7BCC-4C84-5FC8A4EC27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60CAB8-C994-B24D-DC1F-499ADED8B370}"/>
              </a:ext>
            </a:extLst>
          </p:cNvPr>
          <p:cNvSpPr>
            <a:spLocks noGrp="1"/>
          </p:cNvSpPr>
          <p:nvPr>
            <p:ph type="title"/>
          </p:nvPr>
        </p:nvSpPr>
        <p:spPr/>
        <p:txBody>
          <a:bodyPr/>
          <a:lstStyle/>
          <a:p>
            <a:r>
              <a:rPr lang="en-US" sz="4000" dirty="0">
                <a:ea typeface="Tahoma" panose="020B0604030504040204" pitchFamily="34" charset="0"/>
                <a:cs typeface="Tahoma" panose="020B0604030504040204" pitchFamily="34" charset="0"/>
              </a:rPr>
              <a:t>Gas-Powered Vehicles Are Not Going Away Soon</a:t>
            </a:r>
            <a:endParaRPr lang="en-US" dirty="0"/>
          </a:p>
        </p:txBody>
      </p:sp>
      <p:graphicFrame>
        <p:nvGraphicFramePr>
          <p:cNvPr id="7" name="Chart 6">
            <a:extLst>
              <a:ext uri="{FF2B5EF4-FFF2-40B4-BE49-F238E27FC236}">
                <a16:creationId xmlns:a16="http://schemas.microsoft.com/office/drawing/2014/main" id="{9DB274FF-320D-581F-A137-BEE754C1D09F}"/>
              </a:ext>
            </a:extLst>
          </p:cNvPr>
          <p:cNvGraphicFramePr/>
          <p:nvPr>
            <p:extLst>
              <p:ext uri="{D42A27DB-BD31-4B8C-83A1-F6EECF244321}">
                <p14:modId xmlns:p14="http://schemas.microsoft.com/office/powerpoint/2010/main" val="409003429"/>
              </p:ext>
            </p:extLst>
          </p:nvPr>
        </p:nvGraphicFramePr>
        <p:xfrm>
          <a:off x="4437018" y="1943220"/>
          <a:ext cx="7040880" cy="449822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4861A41-F575-0B8A-A3D0-ED332F89C956}"/>
              </a:ext>
            </a:extLst>
          </p:cNvPr>
          <p:cNvSpPr txBox="1"/>
          <p:nvPr/>
        </p:nvSpPr>
        <p:spPr>
          <a:xfrm>
            <a:off x="10689772" y="2791098"/>
            <a:ext cx="1090363" cy="523220"/>
          </a:xfrm>
          <a:prstGeom prst="rect">
            <a:avLst/>
          </a:prstGeom>
          <a:noFill/>
        </p:spPr>
        <p:txBody>
          <a:bodyPr wrap="none" rtlCol="0">
            <a:spAutoFit/>
          </a:bodyPr>
          <a:lstStyle/>
          <a:p>
            <a:r>
              <a:rPr lang="en-US" sz="2800" b="1" dirty="0"/>
              <a:t>2.67%</a:t>
            </a:r>
          </a:p>
        </p:txBody>
      </p:sp>
      <p:sp>
        <p:nvSpPr>
          <p:cNvPr id="9" name="TextBox 8">
            <a:extLst>
              <a:ext uri="{FF2B5EF4-FFF2-40B4-BE49-F238E27FC236}">
                <a16:creationId xmlns:a16="http://schemas.microsoft.com/office/drawing/2014/main" id="{355107C6-16DC-79F1-F34F-D3E0F142F09C}"/>
              </a:ext>
            </a:extLst>
          </p:cNvPr>
          <p:cNvSpPr txBox="1"/>
          <p:nvPr/>
        </p:nvSpPr>
        <p:spPr>
          <a:xfrm>
            <a:off x="10650582" y="4685212"/>
            <a:ext cx="1090363" cy="523220"/>
          </a:xfrm>
          <a:prstGeom prst="rect">
            <a:avLst/>
          </a:prstGeom>
          <a:noFill/>
        </p:spPr>
        <p:txBody>
          <a:bodyPr wrap="none" rtlCol="0">
            <a:spAutoFit/>
          </a:bodyPr>
          <a:lstStyle/>
          <a:p>
            <a:r>
              <a:rPr lang="en-US" sz="2800" b="1" dirty="0"/>
              <a:t>0.48%</a:t>
            </a:r>
          </a:p>
        </p:txBody>
      </p:sp>
      <p:sp>
        <p:nvSpPr>
          <p:cNvPr id="10" name="TextBox 9">
            <a:extLst>
              <a:ext uri="{FF2B5EF4-FFF2-40B4-BE49-F238E27FC236}">
                <a16:creationId xmlns:a16="http://schemas.microsoft.com/office/drawing/2014/main" id="{9C45E76B-AA5A-1553-FA75-D1566F5600B0}"/>
              </a:ext>
            </a:extLst>
          </p:cNvPr>
          <p:cNvSpPr txBox="1"/>
          <p:nvPr/>
        </p:nvSpPr>
        <p:spPr>
          <a:xfrm>
            <a:off x="687977" y="2521131"/>
            <a:ext cx="3749040" cy="2308324"/>
          </a:xfrm>
          <a:prstGeom prst="rect">
            <a:avLst/>
          </a:prstGeom>
          <a:noFill/>
        </p:spPr>
        <p:txBody>
          <a:bodyPr wrap="square" rtlCol="0">
            <a:spAutoFit/>
          </a:bodyPr>
          <a:lstStyle/>
          <a:p>
            <a:r>
              <a:rPr lang="en-US" sz="3200" b="1" dirty="0"/>
              <a:t>Nearly 97% </a:t>
            </a:r>
          </a:p>
          <a:p>
            <a:r>
              <a:rPr lang="en-US" sz="2800" dirty="0"/>
              <a:t>of Wisconsin’s 4.8M  passenger vehicle fleet are non-hybrid, gas-powered vehicles. </a:t>
            </a:r>
          </a:p>
        </p:txBody>
      </p:sp>
      <p:sp>
        <p:nvSpPr>
          <p:cNvPr id="3" name="TextBox 2">
            <a:extLst>
              <a:ext uri="{FF2B5EF4-FFF2-40B4-BE49-F238E27FC236}">
                <a16:creationId xmlns:a16="http://schemas.microsoft.com/office/drawing/2014/main" id="{CE2BF3AA-D73E-5139-EA5A-175182D7DF6E}"/>
              </a:ext>
            </a:extLst>
          </p:cNvPr>
          <p:cNvSpPr txBox="1"/>
          <p:nvPr/>
        </p:nvSpPr>
        <p:spPr>
          <a:xfrm>
            <a:off x="5248366" y="1417638"/>
            <a:ext cx="6229532" cy="942437"/>
          </a:xfrm>
          <a:prstGeom prst="rect">
            <a:avLst/>
          </a:prstGeom>
          <a:noFill/>
        </p:spPr>
        <p:txBody>
          <a:bodyPr wrap="square" rtlCol="0">
            <a:spAutoFit/>
          </a:bodyPr>
          <a:lstStyle/>
          <a:p>
            <a:pPr algn="ctr"/>
            <a:r>
              <a:rPr lang="en-US" b="1" baseline="0" dirty="0"/>
              <a:t>Registered Hybrid and EV Percentages of </a:t>
            </a:r>
          </a:p>
          <a:p>
            <a:pPr algn="ctr"/>
            <a:r>
              <a:rPr lang="en-US" b="1" baseline="0" dirty="0"/>
              <a:t>Wisconsin Passenger Vehicle Fleet</a:t>
            </a:r>
            <a:endParaRPr lang="en-US" b="1" dirty="0"/>
          </a:p>
          <a:p>
            <a:endParaRPr lang="en-US" dirty="0"/>
          </a:p>
        </p:txBody>
      </p:sp>
      <p:sp>
        <p:nvSpPr>
          <p:cNvPr id="6" name="TextBox 5">
            <a:extLst>
              <a:ext uri="{FF2B5EF4-FFF2-40B4-BE49-F238E27FC236}">
                <a16:creationId xmlns:a16="http://schemas.microsoft.com/office/drawing/2014/main" id="{3E5CDB39-3158-9690-5F1D-AFF00225E55D}"/>
              </a:ext>
            </a:extLst>
          </p:cNvPr>
          <p:cNvSpPr txBox="1"/>
          <p:nvPr/>
        </p:nvSpPr>
        <p:spPr>
          <a:xfrm>
            <a:off x="421580" y="6068575"/>
            <a:ext cx="4498777" cy="3385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i="1" dirty="0">
                <a:ea typeface="Tahoma" panose="020B0604030504040204" pitchFamily="34" charset="0"/>
                <a:cs typeface="Tahoma" panose="020B0604030504040204" pitchFamily="34" charset="0"/>
              </a:rPr>
              <a:t>Source: Wisconsin Department of Transportation</a:t>
            </a:r>
          </a:p>
        </p:txBody>
      </p:sp>
    </p:spTree>
    <p:extLst>
      <p:ext uri="{BB962C8B-B14F-4D97-AF65-F5344CB8AC3E}">
        <p14:creationId xmlns:p14="http://schemas.microsoft.com/office/powerpoint/2010/main" val="414923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Registration Fee Revenue Now Rivals Gas Tax</a:t>
            </a:r>
          </a:p>
        </p:txBody>
      </p:sp>
      <p:sp>
        <p:nvSpPr>
          <p:cNvPr id="3" name="TextBox 2"/>
          <p:cNvSpPr txBox="1"/>
          <p:nvPr/>
        </p:nvSpPr>
        <p:spPr>
          <a:xfrm>
            <a:off x="9165465" y="1865995"/>
            <a:ext cx="3026535" cy="1754326"/>
          </a:xfrm>
          <a:prstGeom prst="rect">
            <a:avLst/>
          </a:prstGeom>
          <a:noFill/>
        </p:spPr>
        <p:txBody>
          <a:bodyPr wrap="square" rtlCol="0">
            <a:spAutoFit/>
          </a:bodyPr>
          <a:lstStyle/>
          <a:p>
            <a:r>
              <a:rPr lang="en-US" dirty="0"/>
              <a:t>Gas tax and vehicle registration and title fees revenue as a percentage of total transportation fund revenue, including general fund contributions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608" y="1763701"/>
            <a:ext cx="7840637" cy="4572347"/>
          </a:xfrm>
          <a:prstGeom prst="rect">
            <a:avLst/>
          </a:prstGeom>
        </p:spPr>
      </p:pic>
      <p:sp>
        <p:nvSpPr>
          <p:cNvPr id="6" name="TextBox 5">
            <a:extLst>
              <a:ext uri="{FF2B5EF4-FFF2-40B4-BE49-F238E27FC236}">
                <a16:creationId xmlns:a16="http://schemas.microsoft.com/office/drawing/2014/main" id="{6B51E380-6C59-6C51-CF6E-2FC57683B412}"/>
              </a:ext>
            </a:extLst>
          </p:cNvPr>
          <p:cNvSpPr txBox="1"/>
          <p:nvPr/>
        </p:nvSpPr>
        <p:spPr>
          <a:xfrm>
            <a:off x="403608" y="6438342"/>
            <a:ext cx="11419424" cy="338554"/>
          </a:xfrm>
          <a:prstGeom prst="rect">
            <a:avLst/>
          </a:prstGeom>
          <a:noFill/>
        </p:spPr>
        <p:txBody>
          <a:bodyPr wrap="square" rtlCol="0">
            <a:spAutoFit/>
          </a:bodyPr>
          <a:lstStyle/>
          <a:p>
            <a:r>
              <a:rPr lang="en-US" sz="1600" i="1" dirty="0"/>
              <a:t>Wisconsin Policy Forum Report – Road Map: Assessing and funding Wisconsin's transportation needs, Dec. 2024</a:t>
            </a:r>
          </a:p>
        </p:txBody>
      </p:sp>
    </p:spTree>
    <p:extLst>
      <p:ext uri="{BB962C8B-B14F-4D97-AF65-F5344CB8AC3E}">
        <p14:creationId xmlns:p14="http://schemas.microsoft.com/office/powerpoint/2010/main" val="543919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262FF-A412-51B7-960D-C703F68ED43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01869C8-E218-B2C3-BAAC-5865201567A4}"/>
              </a:ext>
            </a:extLst>
          </p:cNvPr>
          <p:cNvSpPr txBox="1"/>
          <p:nvPr/>
        </p:nvSpPr>
        <p:spPr>
          <a:xfrm>
            <a:off x="708408" y="1555211"/>
            <a:ext cx="2005556" cy="379656"/>
          </a:xfrm>
          <a:prstGeom prst="rect">
            <a:avLst/>
          </a:prstGeom>
          <a:solidFill>
            <a:schemeClr val="bg1"/>
          </a:solidFill>
          <a:ln>
            <a:noFill/>
          </a:ln>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67" b="1" dirty="0">
                <a:latin typeface="+mj-lt"/>
                <a:ea typeface="Tahoma" panose="020B0604030504040204" pitchFamily="34" charset="0"/>
                <a:cs typeface="Tahoma" panose="020B0604030504040204" pitchFamily="34" charset="0"/>
              </a:rPr>
              <a:t>IN MILLIONS</a:t>
            </a:r>
          </a:p>
        </p:txBody>
      </p:sp>
      <p:graphicFrame>
        <p:nvGraphicFramePr>
          <p:cNvPr id="3" name="Chart 2">
            <a:extLst>
              <a:ext uri="{FF2B5EF4-FFF2-40B4-BE49-F238E27FC236}">
                <a16:creationId xmlns:a16="http://schemas.microsoft.com/office/drawing/2014/main" id="{1818F8A5-5818-AA74-9743-B4D29AA7A33A}"/>
              </a:ext>
            </a:extLst>
          </p:cNvPr>
          <p:cNvGraphicFramePr/>
          <p:nvPr>
            <p:extLst>
              <p:ext uri="{D42A27DB-BD31-4B8C-83A1-F6EECF244321}">
                <p14:modId xmlns:p14="http://schemas.microsoft.com/office/powerpoint/2010/main" val="1374717407"/>
              </p:ext>
            </p:extLst>
          </p:nvPr>
        </p:nvGraphicFramePr>
        <p:xfrm>
          <a:off x="566185" y="1908012"/>
          <a:ext cx="9860767" cy="494998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BC46727-F445-722D-615B-7368EC06D53D}"/>
              </a:ext>
            </a:extLst>
          </p:cNvPr>
          <p:cNvSpPr txBox="1"/>
          <p:nvPr/>
        </p:nvSpPr>
        <p:spPr>
          <a:xfrm>
            <a:off x="224790" y="5726910"/>
            <a:ext cx="2005557" cy="83099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i="1" dirty="0">
                <a:effectLst/>
                <a:latin typeface="+mj-lt"/>
                <a:ea typeface="Tahoma" panose="020B0604030504040204" pitchFamily="34" charset="0"/>
                <a:cs typeface="Tahoma" panose="020B0604030504040204" pitchFamily="34" charset="0"/>
              </a:rPr>
              <a:t>Graph source: Legislative Fiscal Bureau</a:t>
            </a:r>
            <a:endParaRPr lang="en-US" sz="1600" i="1" dirty="0">
              <a:latin typeface="+mj-lt"/>
              <a:ea typeface="Tahoma" panose="020B0604030504040204" pitchFamily="34" charset="0"/>
              <a:cs typeface="Tahoma" panose="020B0604030504040204" pitchFamily="34" charset="0"/>
            </a:endParaRPr>
          </a:p>
        </p:txBody>
      </p:sp>
      <p:sp>
        <p:nvSpPr>
          <p:cNvPr id="6" name="Title 5"/>
          <p:cNvSpPr>
            <a:spLocks noGrp="1"/>
          </p:cNvSpPr>
          <p:nvPr>
            <p:ph type="title"/>
          </p:nvPr>
        </p:nvSpPr>
        <p:spPr>
          <a:xfrm>
            <a:off x="708408" y="386941"/>
            <a:ext cx="10972800" cy="1143000"/>
          </a:xfrm>
        </p:spPr>
        <p:txBody>
          <a:bodyPr>
            <a:normAutofit/>
          </a:bodyPr>
          <a:lstStyle/>
          <a:p>
            <a:r>
              <a:rPr lang="en-US" dirty="0">
                <a:ea typeface="Tahoma" panose="020B0604030504040204" pitchFamily="34" charset="0"/>
                <a:cs typeface="Tahoma" panose="020B0604030504040204" pitchFamily="34" charset="0"/>
              </a:rPr>
              <a:t>Wisconsin Bends the Debt Service Trend with Historically Low Bonding Levels</a:t>
            </a:r>
            <a:endParaRPr lang="en-US" dirty="0"/>
          </a:p>
        </p:txBody>
      </p:sp>
      <p:sp>
        <p:nvSpPr>
          <p:cNvPr id="9" name="TextBox 8">
            <a:extLst>
              <a:ext uri="{FF2B5EF4-FFF2-40B4-BE49-F238E27FC236}">
                <a16:creationId xmlns:a16="http://schemas.microsoft.com/office/drawing/2014/main" id="{FD12E294-6FBE-CD9E-CE93-9968C96960DB}"/>
              </a:ext>
            </a:extLst>
          </p:cNvPr>
          <p:cNvSpPr txBox="1"/>
          <p:nvPr/>
        </p:nvSpPr>
        <p:spPr>
          <a:xfrm>
            <a:off x="9652000" y="2790001"/>
            <a:ext cx="660400" cy="461665"/>
          </a:xfrm>
          <a:prstGeom prst="rect">
            <a:avLst/>
          </a:prstGeom>
          <a:noFill/>
        </p:spPr>
        <p:txBody>
          <a:bodyPr wrap="square" rtlCol="0">
            <a:spAutoFit/>
          </a:bodyPr>
          <a:lstStyle/>
          <a:p>
            <a:r>
              <a:rPr lang="en-US" sz="2400" dirty="0"/>
              <a:t>*</a:t>
            </a:r>
          </a:p>
        </p:txBody>
      </p:sp>
      <p:sp>
        <p:nvSpPr>
          <p:cNvPr id="10" name="TextBox 9">
            <a:extLst>
              <a:ext uri="{FF2B5EF4-FFF2-40B4-BE49-F238E27FC236}">
                <a16:creationId xmlns:a16="http://schemas.microsoft.com/office/drawing/2014/main" id="{92008AA3-F4E4-67DB-E1E7-E56136B7EF84}"/>
              </a:ext>
            </a:extLst>
          </p:cNvPr>
          <p:cNvSpPr txBox="1"/>
          <p:nvPr/>
        </p:nvSpPr>
        <p:spPr>
          <a:xfrm>
            <a:off x="9679056" y="5935912"/>
            <a:ext cx="2542154" cy="830997"/>
          </a:xfrm>
          <a:prstGeom prst="rect">
            <a:avLst/>
          </a:prstGeom>
          <a:noFill/>
        </p:spPr>
        <p:txBody>
          <a:bodyPr wrap="square" rtlCol="0">
            <a:spAutoFit/>
          </a:bodyPr>
          <a:lstStyle/>
          <a:p>
            <a:r>
              <a:rPr lang="en-US" sz="2400" dirty="0"/>
              <a:t>* Governor’s budget proposal. </a:t>
            </a:r>
          </a:p>
        </p:txBody>
      </p:sp>
      <p:sp>
        <p:nvSpPr>
          <p:cNvPr id="2" name="TextBox 1">
            <a:extLst>
              <a:ext uri="{FF2B5EF4-FFF2-40B4-BE49-F238E27FC236}">
                <a16:creationId xmlns:a16="http://schemas.microsoft.com/office/drawing/2014/main" id="{FDD25C68-56D8-F23C-BCC2-313E6906B947}"/>
              </a:ext>
            </a:extLst>
          </p:cNvPr>
          <p:cNvSpPr txBox="1"/>
          <p:nvPr/>
        </p:nvSpPr>
        <p:spPr>
          <a:xfrm>
            <a:off x="8991600" y="3671534"/>
            <a:ext cx="660400" cy="461665"/>
          </a:xfrm>
          <a:prstGeom prst="rect">
            <a:avLst/>
          </a:prstGeom>
          <a:noFill/>
        </p:spPr>
        <p:txBody>
          <a:bodyPr wrap="square" rtlCol="0">
            <a:spAutoFit/>
          </a:bodyPr>
          <a:lstStyle/>
          <a:p>
            <a:r>
              <a:rPr lang="en-US" sz="2400" dirty="0"/>
              <a:t>*</a:t>
            </a:r>
          </a:p>
        </p:txBody>
      </p:sp>
    </p:spTree>
    <p:extLst>
      <p:ext uri="{BB962C8B-B14F-4D97-AF65-F5344CB8AC3E}">
        <p14:creationId xmlns:p14="http://schemas.microsoft.com/office/powerpoint/2010/main" val="839417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A841-701D-99A4-48EE-C257E847F15D}"/>
              </a:ext>
            </a:extLst>
          </p:cNvPr>
          <p:cNvSpPr>
            <a:spLocks noGrp="1"/>
          </p:cNvSpPr>
          <p:nvPr>
            <p:ph type="title"/>
          </p:nvPr>
        </p:nvSpPr>
        <p:spPr>
          <a:xfrm>
            <a:off x="609600" y="366079"/>
            <a:ext cx="10972800" cy="1143000"/>
          </a:xfrm>
        </p:spPr>
        <p:txBody>
          <a:bodyPr>
            <a:normAutofit/>
          </a:bodyPr>
          <a:lstStyle/>
          <a:p>
            <a:r>
              <a:rPr lang="en-US" dirty="0"/>
              <a:t>Wisconsin’s Transportation-Dependent Economy	</a:t>
            </a:r>
          </a:p>
        </p:txBody>
      </p:sp>
      <p:graphicFrame>
        <p:nvGraphicFramePr>
          <p:cNvPr id="8" name="Chart 7">
            <a:extLst>
              <a:ext uri="{FF2B5EF4-FFF2-40B4-BE49-F238E27FC236}">
                <a16:creationId xmlns:a16="http://schemas.microsoft.com/office/drawing/2014/main" id="{BF9A5212-6000-D18D-798D-05FDE20FD14F}"/>
              </a:ext>
            </a:extLst>
          </p:cNvPr>
          <p:cNvGraphicFramePr>
            <a:graphicFrameLocks noGrp="1"/>
          </p:cNvGraphicFramePr>
          <p:nvPr>
            <p:extLst>
              <p:ext uri="{D42A27DB-BD31-4B8C-83A1-F6EECF244321}">
                <p14:modId xmlns:p14="http://schemas.microsoft.com/office/powerpoint/2010/main" val="3022397525"/>
              </p:ext>
            </p:extLst>
          </p:nvPr>
        </p:nvGraphicFramePr>
        <p:xfrm>
          <a:off x="1165608" y="1688123"/>
          <a:ext cx="9907675" cy="480379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9AE24915-A109-CA8F-3A37-001E3F299E06}"/>
              </a:ext>
            </a:extLst>
          </p:cNvPr>
          <p:cNvSpPr txBox="1"/>
          <p:nvPr/>
        </p:nvSpPr>
        <p:spPr>
          <a:xfrm>
            <a:off x="1021458" y="1059992"/>
            <a:ext cx="9499786" cy="1077218"/>
          </a:xfrm>
          <a:prstGeom prst="rect">
            <a:avLst/>
          </a:prstGeom>
          <a:noFill/>
        </p:spPr>
        <p:txBody>
          <a:bodyPr wrap="square" rtlCol="0">
            <a:spAutoFit/>
          </a:bodyPr>
          <a:lstStyle/>
          <a:p>
            <a:pPr algn="ctr" rtl="0">
              <a:defRPr sz="2400" b="0" i="0" u="none" strike="noStrike" kern="1200" spc="0" baseline="0">
                <a:solidFill>
                  <a:prstClr val="black"/>
                </a:solidFill>
                <a:latin typeface="+mn-lt"/>
                <a:ea typeface="+mn-ea"/>
                <a:cs typeface="+mn-cs"/>
              </a:defRPr>
            </a:pPr>
            <a:r>
              <a:rPr lang="en-US" sz="2800" b="1" dirty="0">
                <a:solidFill>
                  <a:schemeClr val="tx1"/>
                </a:solidFill>
              </a:rPr>
              <a:t>Transportation</a:t>
            </a:r>
            <a:r>
              <a:rPr lang="en-US" sz="2800" b="1" baseline="0" dirty="0">
                <a:solidFill>
                  <a:schemeClr val="tx1"/>
                </a:solidFill>
              </a:rPr>
              <a:t>-Dependent Industries Critical for Wisconsin</a:t>
            </a:r>
            <a:endParaRPr lang="en-US" sz="2800" b="1" dirty="0">
              <a:solidFill>
                <a:schemeClr val="tx1"/>
              </a:solidFill>
            </a:endParaRPr>
          </a:p>
          <a:p>
            <a:pPr algn="ctr" rtl="0">
              <a:defRPr sz="2400" b="0" i="0" u="none" strike="noStrike" kern="1200" spc="0" baseline="0">
                <a:solidFill>
                  <a:prstClr val="black"/>
                </a:solidFill>
                <a:latin typeface="+mn-lt"/>
                <a:ea typeface="+mn-ea"/>
                <a:cs typeface="+mn-cs"/>
              </a:defRPr>
            </a:pPr>
            <a:r>
              <a:rPr lang="en-US" sz="1800" dirty="0">
                <a:solidFill>
                  <a:schemeClr val="tx1"/>
                </a:solidFill>
              </a:rPr>
              <a:t>Employment</a:t>
            </a:r>
            <a:r>
              <a:rPr lang="en-US" sz="1800" baseline="0" dirty="0">
                <a:solidFill>
                  <a:schemeClr val="tx1"/>
                </a:solidFill>
              </a:rPr>
              <a:t> &amp; Wage Shares, Manufacturing, Trucking, Agriculture, &amp; Mining, WI &amp; US, 2023</a:t>
            </a:r>
            <a:endParaRPr lang="en-US" sz="1800" dirty="0">
              <a:solidFill>
                <a:schemeClr val="tx1"/>
              </a:solidFill>
            </a:endParaRPr>
          </a:p>
          <a:p>
            <a:endParaRPr lang="en-US" dirty="0"/>
          </a:p>
        </p:txBody>
      </p:sp>
    </p:spTree>
    <p:extLst>
      <p:ext uri="{BB962C8B-B14F-4D97-AF65-F5344CB8AC3E}">
        <p14:creationId xmlns:p14="http://schemas.microsoft.com/office/powerpoint/2010/main" val="177792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BCA05-E7BD-C174-F926-EB53D05DB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073A1F-7E74-A44A-57AE-5AB83466595B}"/>
              </a:ext>
            </a:extLst>
          </p:cNvPr>
          <p:cNvSpPr>
            <a:spLocks noGrp="1"/>
          </p:cNvSpPr>
          <p:nvPr>
            <p:ph type="title" idx="4294967295"/>
          </p:nvPr>
        </p:nvSpPr>
        <p:spPr>
          <a:xfrm>
            <a:off x="865414" y="2444750"/>
            <a:ext cx="9650186" cy="1325563"/>
          </a:xfrm>
        </p:spPr>
        <p:txBody>
          <a:bodyPr/>
          <a:lstStyle/>
          <a:p>
            <a:r>
              <a:rPr lang="en-US" dirty="0"/>
              <a:t>Where the Money Goes</a:t>
            </a:r>
          </a:p>
        </p:txBody>
      </p:sp>
    </p:spTree>
    <p:extLst>
      <p:ext uri="{BB962C8B-B14F-4D97-AF65-F5344CB8AC3E}">
        <p14:creationId xmlns:p14="http://schemas.microsoft.com/office/powerpoint/2010/main" val="1608183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Funds Budget Overview of Spending</a:t>
            </a:r>
          </a:p>
        </p:txBody>
      </p:sp>
      <p:graphicFrame>
        <p:nvGraphicFramePr>
          <p:cNvPr id="18" name="Chart 17">
            <a:extLst>
              <a:ext uri="{FF2B5EF4-FFF2-40B4-BE49-F238E27FC236}">
                <a16:creationId xmlns:a16="http://schemas.microsoft.com/office/drawing/2014/main" id="{F89E8070-DC95-6CC7-F191-6274C977B125}"/>
              </a:ext>
            </a:extLst>
          </p:cNvPr>
          <p:cNvGraphicFramePr/>
          <p:nvPr>
            <p:extLst>
              <p:ext uri="{D42A27DB-BD31-4B8C-83A1-F6EECF244321}">
                <p14:modId xmlns:p14="http://schemas.microsoft.com/office/powerpoint/2010/main" val="181975047"/>
              </p:ext>
            </p:extLst>
          </p:nvPr>
        </p:nvGraphicFramePr>
        <p:xfrm>
          <a:off x="338667" y="1159933"/>
          <a:ext cx="11243733"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22285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BCBD3-8829-349B-F51F-3BFB68BCE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DECC5-EABA-F3EF-0652-71DF26EC18B1}"/>
              </a:ext>
            </a:extLst>
          </p:cNvPr>
          <p:cNvSpPr>
            <a:spLocks noGrp="1"/>
          </p:cNvSpPr>
          <p:nvPr>
            <p:ph type="title"/>
          </p:nvPr>
        </p:nvSpPr>
        <p:spPr>
          <a:xfrm>
            <a:off x="609600" y="358422"/>
            <a:ext cx="10972800" cy="1143000"/>
          </a:xfrm>
        </p:spPr>
        <p:txBody>
          <a:bodyPr/>
          <a:lstStyle/>
          <a:p>
            <a:r>
              <a:rPr lang="en-US" dirty="0"/>
              <a:t>Majority of Highway Spending Aimed at Maintaining Highway Conditions</a:t>
            </a:r>
          </a:p>
        </p:txBody>
      </p:sp>
      <p:graphicFrame>
        <p:nvGraphicFramePr>
          <p:cNvPr id="18" name="Chart 17">
            <a:extLst>
              <a:ext uri="{FF2B5EF4-FFF2-40B4-BE49-F238E27FC236}">
                <a16:creationId xmlns:a16="http://schemas.microsoft.com/office/drawing/2014/main" id="{1ED7181E-FF7C-29C0-0AF8-4376FC0AA7A4}"/>
              </a:ext>
            </a:extLst>
          </p:cNvPr>
          <p:cNvGraphicFramePr/>
          <p:nvPr>
            <p:extLst>
              <p:ext uri="{D42A27DB-BD31-4B8C-83A1-F6EECF244321}">
                <p14:modId xmlns:p14="http://schemas.microsoft.com/office/powerpoint/2010/main" val="4028003296"/>
              </p:ext>
            </p:extLst>
          </p:nvPr>
        </p:nvGraphicFramePr>
        <p:xfrm>
          <a:off x="349956" y="1501422"/>
          <a:ext cx="11740445" cy="526546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2">
            <a:extLst>
              <a:ext uri="{FF2B5EF4-FFF2-40B4-BE49-F238E27FC236}">
                <a16:creationId xmlns:a16="http://schemas.microsoft.com/office/drawing/2014/main" id="{BFDABDE5-4000-F479-A1F6-CF62817DCB6F}"/>
              </a:ext>
            </a:extLst>
          </p:cNvPr>
          <p:cNvSpPr txBox="1"/>
          <p:nvPr/>
        </p:nvSpPr>
        <p:spPr>
          <a:xfrm>
            <a:off x="251208" y="5856869"/>
            <a:ext cx="3934177" cy="830997"/>
          </a:xfrm>
          <a:prstGeom prst="rect">
            <a:avLst/>
          </a:prstGeom>
          <a:noFill/>
        </p:spPr>
        <p:txBody>
          <a:bodyPr wrap="square" rtlCol="0">
            <a:spAutoFit/>
          </a:bodyPr>
          <a:lstStyle>
            <a:defPPr>
              <a:defRPr lang="en-US"/>
            </a:defPPr>
            <a:lvl1pPr marL="0" indent="0" algn="l" defTabSz="1219170" rtl="0" eaLnBrk="1" latinLnBrk="0" hangingPunct="1">
              <a:defRPr sz="2400" kern="1200">
                <a:solidFill>
                  <a:schemeClr val="tx1"/>
                </a:solidFill>
                <a:latin typeface="+mn-lt"/>
                <a:ea typeface="+mn-ea"/>
                <a:cs typeface="+mn-cs"/>
              </a:defRPr>
            </a:lvl1pPr>
            <a:lvl2pPr marL="609585" indent="0" algn="l" defTabSz="1219170" rtl="0" eaLnBrk="1" latinLnBrk="0" hangingPunct="1">
              <a:defRPr sz="2400" kern="1200">
                <a:solidFill>
                  <a:schemeClr val="tx1"/>
                </a:solidFill>
                <a:latin typeface="+mn-lt"/>
                <a:ea typeface="+mn-ea"/>
                <a:cs typeface="+mn-cs"/>
              </a:defRPr>
            </a:lvl2pPr>
            <a:lvl3pPr marL="1219170" indent="0" algn="l" defTabSz="1219170" rtl="0" eaLnBrk="1" latinLnBrk="0" hangingPunct="1">
              <a:defRPr sz="2400" kern="1200">
                <a:solidFill>
                  <a:schemeClr val="tx1"/>
                </a:solidFill>
                <a:latin typeface="+mn-lt"/>
                <a:ea typeface="+mn-ea"/>
                <a:cs typeface="+mn-cs"/>
              </a:defRPr>
            </a:lvl3pPr>
            <a:lvl4pPr marL="1828754" indent="0" algn="l" defTabSz="1219170" rtl="0" eaLnBrk="1" latinLnBrk="0" hangingPunct="1">
              <a:defRPr sz="2400" kern="1200">
                <a:solidFill>
                  <a:schemeClr val="tx1"/>
                </a:solidFill>
                <a:latin typeface="+mn-lt"/>
                <a:ea typeface="+mn-ea"/>
                <a:cs typeface="+mn-cs"/>
              </a:defRPr>
            </a:lvl4pPr>
            <a:lvl5pPr marL="2438339" indent="0" algn="l" defTabSz="1219170" rtl="0" eaLnBrk="1" latinLnBrk="0" hangingPunct="1">
              <a:defRPr sz="2400" kern="1200">
                <a:solidFill>
                  <a:schemeClr val="tx1"/>
                </a:solidFill>
                <a:latin typeface="+mn-lt"/>
                <a:ea typeface="+mn-ea"/>
                <a:cs typeface="+mn-cs"/>
              </a:defRPr>
            </a:lvl5pPr>
            <a:lvl6pPr marL="3047924" indent="0" algn="l" defTabSz="1219170" rtl="0" eaLnBrk="1" latinLnBrk="0" hangingPunct="1">
              <a:defRPr sz="2400" kern="1200">
                <a:solidFill>
                  <a:schemeClr val="tx1"/>
                </a:solidFill>
                <a:latin typeface="+mn-lt"/>
                <a:ea typeface="+mn-ea"/>
                <a:cs typeface="+mn-cs"/>
              </a:defRPr>
            </a:lvl6pPr>
            <a:lvl7pPr marL="3657509" indent="0" algn="l" defTabSz="1219170" rtl="0" eaLnBrk="1" latinLnBrk="0" hangingPunct="1">
              <a:defRPr sz="2400" kern="1200">
                <a:solidFill>
                  <a:schemeClr val="tx1"/>
                </a:solidFill>
                <a:latin typeface="+mn-lt"/>
                <a:ea typeface="+mn-ea"/>
                <a:cs typeface="+mn-cs"/>
              </a:defRPr>
            </a:lvl7pPr>
            <a:lvl8pPr marL="4267093" indent="0" algn="l" defTabSz="1219170" rtl="0" eaLnBrk="1" latinLnBrk="0" hangingPunct="1">
              <a:defRPr sz="2400" kern="1200">
                <a:solidFill>
                  <a:schemeClr val="tx1"/>
                </a:solidFill>
                <a:latin typeface="+mn-lt"/>
                <a:ea typeface="+mn-ea"/>
                <a:cs typeface="+mn-cs"/>
              </a:defRPr>
            </a:lvl8pPr>
            <a:lvl9pPr marL="4876678" indent="0" algn="l" defTabSz="1219170" rtl="0" eaLnBrk="1" latinLnBrk="0" hangingPunct="1">
              <a:defRPr sz="2400" kern="1200">
                <a:solidFill>
                  <a:schemeClr val="tx1"/>
                </a:solidFill>
                <a:latin typeface="+mn-lt"/>
                <a:ea typeface="+mn-ea"/>
                <a:cs typeface="+mn-cs"/>
              </a:defRPr>
            </a:lvl9pPr>
          </a:lstStyle>
          <a:p>
            <a:r>
              <a:rPr lang="en-US" sz="1600" i="1" dirty="0">
                <a:ea typeface="Tahoma" panose="020B0604030504040204" pitchFamily="34" charset="0"/>
                <a:cs typeface="Tahoma" panose="020B0604030504040204" pitchFamily="34" charset="0"/>
              </a:rPr>
              <a:t>Source: Wisconsin Department of Transportation, 2023-25 all funds budget, includes amounts paid from General Fund. </a:t>
            </a:r>
          </a:p>
        </p:txBody>
      </p:sp>
    </p:spTree>
    <p:extLst>
      <p:ext uri="{BB962C8B-B14F-4D97-AF65-F5344CB8AC3E}">
        <p14:creationId xmlns:p14="http://schemas.microsoft.com/office/powerpoint/2010/main" val="606539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E834-3FF9-B4CB-233B-F32793CB8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48C989-FBA3-75E0-7AF1-CE448AE6DE3B}"/>
              </a:ext>
            </a:extLst>
          </p:cNvPr>
          <p:cNvSpPr>
            <a:spLocks noGrp="1"/>
          </p:cNvSpPr>
          <p:nvPr>
            <p:ph type="title"/>
          </p:nvPr>
        </p:nvSpPr>
        <p:spPr>
          <a:xfrm>
            <a:off x="609600" y="102080"/>
            <a:ext cx="10972800" cy="1143000"/>
          </a:xfrm>
        </p:spPr>
        <p:txBody>
          <a:bodyPr/>
          <a:lstStyle/>
          <a:p>
            <a:r>
              <a:rPr lang="en-US" dirty="0"/>
              <a:t>Local Funding Split Between Capital &amp; Operations</a:t>
            </a:r>
          </a:p>
        </p:txBody>
      </p:sp>
      <p:graphicFrame>
        <p:nvGraphicFramePr>
          <p:cNvPr id="18" name="Chart 17">
            <a:extLst>
              <a:ext uri="{FF2B5EF4-FFF2-40B4-BE49-F238E27FC236}">
                <a16:creationId xmlns:a16="http://schemas.microsoft.com/office/drawing/2014/main" id="{597A62DC-766E-7768-0B53-10ABCF4A3A18}"/>
              </a:ext>
            </a:extLst>
          </p:cNvPr>
          <p:cNvGraphicFramePr/>
          <p:nvPr>
            <p:extLst>
              <p:ext uri="{D42A27DB-BD31-4B8C-83A1-F6EECF244321}">
                <p14:modId xmlns:p14="http://schemas.microsoft.com/office/powerpoint/2010/main" val="1497776381"/>
              </p:ext>
            </p:extLst>
          </p:nvPr>
        </p:nvGraphicFramePr>
        <p:xfrm>
          <a:off x="725872" y="1084306"/>
          <a:ext cx="10972801" cy="524684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a:extLst>
              <a:ext uri="{FF2B5EF4-FFF2-40B4-BE49-F238E27FC236}">
                <a16:creationId xmlns:a16="http://schemas.microsoft.com/office/drawing/2014/main" id="{A9232209-E92C-AF6D-C4CF-30EE8F480133}"/>
              </a:ext>
            </a:extLst>
          </p:cNvPr>
          <p:cNvSpPr txBox="1"/>
          <p:nvPr/>
        </p:nvSpPr>
        <p:spPr>
          <a:xfrm>
            <a:off x="6930848" y="1416906"/>
            <a:ext cx="3794127" cy="5923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b="1" kern="1200" dirty="0"/>
              <a:t>Local Program Detail</a:t>
            </a:r>
          </a:p>
        </p:txBody>
      </p:sp>
      <p:sp>
        <p:nvSpPr>
          <p:cNvPr id="7" name="TextBox 2">
            <a:extLst>
              <a:ext uri="{FF2B5EF4-FFF2-40B4-BE49-F238E27FC236}">
                <a16:creationId xmlns:a16="http://schemas.microsoft.com/office/drawing/2014/main" id="{140F5A46-FB56-38B9-36DB-84356EE0A05E}"/>
              </a:ext>
            </a:extLst>
          </p:cNvPr>
          <p:cNvSpPr txBox="1"/>
          <p:nvPr/>
        </p:nvSpPr>
        <p:spPr>
          <a:xfrm>
            <a:off x="251208" y="5856869"/>
            <a:ext cx="3934177" cy="830997"/>
          </a:xfrm>
          <a:prstGeom prst="rect">
            <a:avLst/>
          </a:prstGeom>
          <a:noFill/>
        </p:spPr>
        <p:txBody>
          <a:bodyPr wrap="square" rtlCol="0">
            <a:spAutoFit/>
          </a:bodyPr>
          <a:lstStyle>
            <a:defPPr>
              <a:defRPr lang="en-US"/>
            </a:defPPr>
            <a:lvl1pPr marL="0" indent="0" algn="l" defTabSz="1219170" rtl="0" eaLnBrk="1" latinLnBrk="0" hangingPunct="1">
              <a:defRPr sz="2400" kern="1200">
                <a:solidFill>
                  <a:schemeClr val="tx1"/>
                </a:solidFill>
                <a:latin typeface="+mn-lt"/>
                <a:ea typeface="+mn-ea"/>
                <a:cs typeface="+mn-cs"/>
              </a:defRPr>
            </a:lvl1pPr>
            <a:lvl2pPr marL="609585" indent="0" algn="l" defTabSz="1219170" rtl="0" eaLnBrk="1" latinLnBrk="0" hangingPunct="1">
              <a:defRPr sz="2400" kern="1200">
                <a:solidFill>
                  <a:schemeClr val="tx1"/>
                </a:solidFill>
                <a:latin typeface="+mn-lt"/>
                <a:ea typeface="+mn-ea"/>
                <a:cs typeface="+mn-cs"/>
              </a:defRPr>
            </a:lvl2pPr>
            <a:lvl3pPr marL="1219170" indent="0" algn="l" defTabSz="1219170" rtl="0" eaLnBrk="1" latinLnBrk="0" hangingPunct="1">
              <a:defRPr sz="2400" kern="1200">
                <a:solidFill>
                  <a:schemeClr val="tx1"/>
                </a:solidFill>
                <a:latin typeface="+mn-lt"/>
                <a:ea typeface="+mn-ea"/>
                <a:cs typeface="+mn-cs"/>
              </a:defRPr>
            </a:lvl3pPr>
            <a:lvl4pPr marL="1828754" indent="0" algn="l" defTabSz="1219170" rtl="0" eaLnBrk="1" latinLnBrk="0" hangingPunct="1">
              <a:defRPr sz="2400" kern="1200">
                <a:solidFill>
                  <a:schemeClr val="tx1"/>
                </a:solidFill>
                <a:latin typeface="+mn-lt"/>
                <a:ea typeface="+mn-ea"/>
                <a:cs typeface="+mn-cs"/>
              </a:defRPr>
            </a:lvl4pPr>
            <a:lvl5pPr marL="2438339" indent="0" algn="l" defTabSz="1219170" rtl="0" eaLnBrk="1" latinLnBrk="0" hangingPunct="1">
              <a:defRPr sz="2400" kern="1200">
                <a:solidFill>
                  <a:schemeClr val="tx1"/>
                </a:solidFill>
                <a:latin typeface="+mn-lt"/>
                <a:ea typeface="+mn-ea"/>
                <a:cs typeface="+mn-cs"/>
              </a:defRPr>
            </a:lvl5pPr>
            <a:lvl6pPr marL="3047924" indent="0" algn="l" defTabSz="1219170" rtl="0" eaLnBrk="1" latinLnBrk="0" hangingPunct="1">
              <a:defRPr sz="2400" kern="1200">
                <a:solidFill>
                  <a:schemeClr val="tx1"/>
                </a:solidFill>
                <a:latin typeface="+mn-lt"/>
                <a:ea typeface="+mn-ea"/>
                <a:cs typeface="+mn-cs"/>
              </a:defRPr>
            </a:lvl6pPr>
            <a:lvl7pPr marL="3657509" indent="0" algn="l" defTabSz="1219170" rtl="0" eaLnBrk="1" latinLnBrk="0" hangingPunct="1">
              <a:defRPr sz="2400" kern="1200">
                <a:solidFill>
                  <a:schemeClr val="tx1"/>
                </a:solidFill>
                <a:latin typeface="+mn-lt"/>
                <a:ea typeface="+mn-ea"/>
                <a:cs typeface="+mn-cs"/>
              </a:defRPr>
            </a:lvl7pPr>
            <a:lvl8pPr marL="4267093" indent="0" algn="l" defTabSz="1219170" rtl="0" eaLnBrk="1" latinLnBrk="0" hangingPunct="1">
              <a:defRPr sz="2400" kern="1200">
                <a:solidFill>
                  <a:schemeClr val="tx1"/>
                </a:solidFill>
                <a:latin typeface="+mn-lt"/>
                <a:ea typeface="+mn-ea"/>
                <a:cs typeface="+mn-cs"/>
              </a:defRPr>
            </a:lvl8pPr>
            <a:lvl9pPr marL="4876678" indent="0" algn="l" defTabSz="1219170" rtl="0" eaLnBrk="1" latinLnBrk="0" hangingPunct="1">
              <a:defRPr sz="2400" kern="1200">
                <a:solidFill>
                  <a:schemeClr val="tx1"/>
                </a:solidFill>
                <a:latin typeface="+mn-lt"/>
                <a:ea typeface="+mn-ea"/>
                <a:cs typeface="+mn-cs"/>
              </a:defRPr>
            </a:lvl9pPr>
          </a:lstStyle>
          <a:p>
            <a:r>
              <a:rPr lang="en-US" sz="1600" i="1" dirty="0">
                <a:ea typeface="Tahoma" panose="020B0604030504040204" pitchFamily="34" charset="0"/>
                <a:cs typeface="Tahoma" panose="020B0604030504040204" pitchFamily="34" charset="0"/>
              </a:rPr>
              <a:t>Source: Wisconsin Department of Transportation, 2023-25 all funds budget, includes amounts paid from General Fund. </a:t>
            </a:r>
          </a:p>
        </p:txBody>
      </p:sp>
    </p:spTree>
    <p:extLst>
      <p:ext uri="{BB962C8B-B14F-4D97-AF65-F5344CB8AC3E}">
        <p14:creationId xmlns:p14="http://schemas.microsoft.com/office/powerpoint/2010/main" val="682551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6724-5885-3A59-FB59-CFED57684C63}"/>
              </a:ext>
            </a:extLst>
          </p:cNvPr>
          <p:cNvSpPr>
            <a:spLocks noGrp="1"/>
          </p:cNvSpPr>
          <p:nvPr>
            <p:ph type="title"/>
          </p:nvPr>
        </p:nvSpPr>
        <p:spPr>
          <a:xfrm>
            <a:off x="609600" y="411121"/>
            <a:ext cx="10972800" cy="1143000"/>
          </a:xfrm>
        </p:spPr>
        <p:txBody>
          <a:bodyPr/>
          <a:lstStyle/>
          <a:p>
            <a:r>
              <a:rPr lang="en-US" dirty="0"/>
              <a:t>Current Highway and Local Spending Below 1994 Levels in Real Dollars</a:t>
            </a:r>
          </a:p>
        </p:txBody>
      </p:sp>
      <p:sp>
        <p:nvSpPr>
          <p:cNvPr id="9" name="TextBox 8">
            <a:extLst>
              <a:ext uri="{FF2B5EF4-FFF2-40B4-BE49-F238E27FC236}">
                <a16:creationId xmlns:a16="http://schemas.microsoft.com/office/drawing/2014/main" id="{AF9B6DFE-8CFE-E75E-5EBF-306398DFDB30}"/>
              </a:ext>
            </a:extLst>
          </p:cNvPr>
          <p:cNvSpPr txBox="1"/>
          <p:nvPr/>
        </p:nvSpPr>
        <p:spPr>
          <a:xfrm>
            <a:off x="1186483" y="1535045"/>
            <a:ext cx="10825424" cy="369332"/>
          </a:xfrm>
          <a:prstGeom prst="rect">
            <a:avLst/>
          </a:prstGeom>
          <a:noFill/>
        </p:spPr>
        <p:txBody>
          <a:bodyPr wrap="square" rtlCol="0">
            <a:spAutoFit/>
          </a:bodyPr>
          <a:lstStyle/>
          <a:p>
            <a:r>
              <a:rPr lang="en-US" dirty="0"/>
              <a:t>Spending by area, three-year rolling average, 1994 to 2025, inflation adjusted to 2023 dollars using CPI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020" y="2126288"/>
            <a:ext cx="9643960" cy="3841796"/>
          </a:xfrm>
          <a:prstGeom prst="rect">
            <a:avLst/>
          </a:prstGeom>
        </p:spPr>
      </p:pic>
      <p:sp>
        <p:nvSpPr>
          <p:cNvPr id="5" name="TextBox 4">
            <a:extLst>
              <a:ext uri="{FF2B5EF4-FFF2-40B4-BE49-F238E27FC236}">
                <a16:creationId xmlns:a16="http://schemas.microsoft.com/office/drawing/2014/main" id="{01810980-82DC-2198-5AB0-2F52E2AFB68A}"/>
              </a:ext>
            </a:extLst>
          </p:cNvPr>
          <p:cNvSpPr txBox="1"/>
          <p:nvPr/>
        </p:nvSpPr>
        <p:spPr>
          <a:xfrm>
            <a:off x="561474" y="6410571"/>
            <a:ext cx="11355871" cy="338554"/>
          </a:xfrm>
          <a:prstGeom prst="rect">
            <a:avLst/>
          </a:prstGeom>
          <a:noFill/>
        </p:spPr>
        <p:txBody>
          <a:bodyPr wrap="square" rtlCol="0">
            <a:spAutoFit/>
          </a:bodyPr>
          <a:lstStyle/>
          <a:p>
            <a:r>
              <a:rPr lang="en-US" sz="1600" i="1" dirty="0"/>
              <a:t>Wisconsin Policy Forum Report – Road Map: Assessing and funding Wisconsin's transportation needs, Dec. 2024</a:t>
            </a:r>
          </a:p>
        </p:txBody>
      </p:sp>
    </p:spTree>
    <p:extLst>
      <p:ext uri="{BB962C8B-B14F-4D97-AF65-F5344CB8AC3E}">
        <p14:creationId xmlns:p14="http://schemas.microsoft.com/office/powerpoint/2010/main" val="2129554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86A24-D026-5F57-42F3-045409B1C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F0855-64E8-E9E1-545C-3B27C34A4FD0}"/>
              </a:ext>
            </a:extLst>
          </p:cNvPr>
          <p:cNvSpPr>
            <a:spLocks noGrp="1"/>
          </p:cNvSpPr>
          <p:nvPr>
            <p:ph type="title" idx="4294967295"/>
          </p:nvPr>
        </p:nvSpPr>
        <p:spPr>
          <a:xfrm>
            <a:off x="1371600" y="2428421"/>
            <a:ext cx="10515600" cy="1325563"/>
          </a:xfrm>
        </p:spPr>
        <p:txBody>
          <a:bodyPr/>
          <a:lstStyle/>
          <a:p>
            <a:r>
              <a:rPr lang="en-US" dirty="0"/>
              <a:t>System Conditions</a:t>
            </a:r>
          </a:p>
        </p:txBody>
      </p:sp>
    </p:spTree>
    <p:extLst>
      <p:ext uri="{BB962C8B-B14F-4D97-AF65-F5344CB8AC3E}">
        <p14:creationId xmlns:p14="http://schemas.microsoft.com/office/powerpoint/2010/main" val="221239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705B-61BA-FBF0-B6F1-10FD007E2981}"/>
              </a:ext>
            </a:extLst>
          </p:cNvPr>
          <p:cNvSpPr>
            <a:spLocks noGrp="1"/>
          </p:cNvSpPr>
          <p:nvPr>
            <p:ph type="title"/>
          </p:nvPr>
        </p:nvSpPr>
        <p:spPr>
          <a:xfrm>
            <a:off x="609600" y="390732"/>
            <a:ext cx="10972800" cy="1143000"/>
          </a:xfrm>
        </p:spPr>
        <p:txBody>
          <a:bodyPr/>
          <a:lstStyle/>
          <a:p>
            <a:r>
              <a:rPr lang="en-US" dirty="0"/>
              <a:t>Highway Conditions Stabilize, Unsustainable with Current Funding	</a:t>
            </a:r>
          </a:p>
        </p:txBody>
      </p:sp>
      <p:graphicFrame>
        <p:nvGraphicFramePr>
          <p:cNvPr id="10" name="Chart 9">
            <a:extLst>
              <a:ext uri="{FF2B5EF4-FFF2-40B4-BE49-F238E27FC236}">
                <a16:creationId xmlns:a16="http://schemas.microsoft.com/office/drawing/2014/main" id="{49AFB700-BDF9-2224-3845-4EC5C893FD69}"/>
              </a:ext>
            </a:extLst>
          </p:cNvPr>
          <p:cNvGraphicFramePr/>
          <p:nvPr>
            <p:extLst>
              <p:ext uri="{D42A27DB-BD31-4B8C-83A1-F6EECF244321}">
                <p14:modId xmlns:p14="http://schemas.microsoft.com/office/powerpoint/2010/main" val="2443793520"/>
              </p:ext>
            </p:extLst>
          </p:nvPr>
        </p:nvGraphicFramePr>
        <p:xfrm>
          <a:off x="609600" y="1811449"/>
          <a:ext cx="6705600" cy="4084319"/>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F18C111A-B26B-1432-498C-7A3C55CCAC56}"/>
              </a:ext>
            </a:extLst>
          </p:cNvPr>
          <p:cNvSpPr txBox="1"/>
          <p:nvPr/>
        </p:nvSpPr>
        <p:spPr>
          <a:xfrm>
            <a:off x="609600" y="5858711"/>
            <a:ext cx="5852160" cy="830997"/>
          </a:xfrm>
          <a:prstGeom prst="rect">
            <a:avLst/>
          </a:prstGeom>
          <a:noFill/>
        </p:spPr>
        <p:txBody>
          <a:bodyPr wrap="square" rtlCol="0">
            <a:spAutoFit/>
          </a:bodyPr>
          <a:lstStyle>
            <a:defPPr>
              <a:defRPr lang="en-US"/>
            </a:defPPr>
            <a:lvl1pPr marL="0" indent="0" algn="l" defTabSz="1219170" rtl="0" eaLnBrk="1" latinLnBrk="0" hangingPunct="1">
              <a:defRPr sz="2400" kern="1200">
                <a:solidFill>
                  <a:schemeClr val="tx1"/>
                </a:solidFill>
                <a:latin typeface="+mn-lt"/>
                <a:ea typeface="+mn-ea"/>
                <a:cs typeface="+mn-cs"/>
              </a:defRPr>
            </a:lvl1pPr>
            <a:lvl2pPr marL="609585" indent="0" algn="l" defTabSz="1219170" rtl="0" eaLnBrk="1" latinLnBrk="0" hangingPunct="1">
              <a:defRPr sz="2400" kern="1200">
                <a:solidFill>
                  <a:schemeClr val="tx1"/>
                </a:solidFill>
                <a:latin typeface="+mn-lt"/>
                <a:ea typeface="+mn-ea"/>
                <a:cs typeface="+mn-cs"/>
              </a:defRPr>
            </a:lvl2pPr>
            <a:lvl3pPr marL="1219170" indent="0" algn="l" defTabSz="1219170" rtl="0" eaLnBrk="1" latinLnBrk="0" hangingPunct="1">
              <a:defRPr sz="2400" kern="1200">
                <a:solidFill>
                  <a:schemeClr val="tx1"/>
                </a:solidFill>
                <a:latin typeface="+mn-lt"/>
                <a:ea typeface="+mn-ea"/>
                <a:cs typeface="+mn-cs"/>
              </a:defRPr>
            </a:lvl3pPr>
            <a:lvl4pPr marL="1828754" indent="0" algn="l" defTabSz="1219170" rtl="0" eaLnBrk="1" latinLnBrk="0" hangingPunct="1">
              <a:defRPr sz="2400" kern="1200">
                <a:solidFill>
                  <a:schemeClr val="tx1"/>
                </a:solidFill>
                <a:latin typeface="+mn-lt"/>
                <a:ea typeface="+mn-ea"/>
                <a:cs typeface="+mn-cs"/>
              </a:defRPr>
            </a:lvl4pPr>
            <a:lvl5pPr marL="2438339" indent="0" algn="l" defTabSz="1219170" rtl="0" eaLnBrk="1" latinLnBrk="0" hangingPunct="1">
              <a:defRPr sz="2400" kern="1200">
                <a:solidFill>
                  <a:schemeClr val="tx1"/>
                </a:solidFill>
                <a:latin typeface="+mn-lt"/>
                <a:ea typeface="+mn-ea"/>
                <a:cs typeface="+mn-cs"/>
              </a:defRPr>
            </a:lvl5pPr>
            <a:lvl6pPr marL="3047924" indent="0" algn="l" defTabSz="1219170" rtl="0" eaLnBrk="1" latinLnBrk="0" hangingPunct="1">
              <a:defRPr sz="2400" kern="1200">
                <a:solidFill>
                  <a:schemeClr val="tx1"/>
                </a:solidFill>
                <a:latin typeface="+mn-lt"/>
                <a:ea typeface="+mn-ea"/>
                <a:cs typeface="+mn-cs"/>
              </a:defRPr>
            </a:lvl6pPr>
            <a:lvl7pPr marL="3657509" indent="0" algn="l" defTabSz="1219170" rtl="0" eaLnBrk="1" latinLnBrk="0" hangingPunct="1">
              <a:defRPr sz="2400" kern="1200">
                <a:solidFill>
                  <a:schemeClr val="tx1"/>
                </a:solidFill>
                <a:latin typeface="+mn-lt"/>
                <a:ea typeface="+mn-ea"/>
                <a:cs typeface="+mn-cs"/>
              </a:defRPr>
            </a:lvl7pPr>
            <a:lvl8pPr marL="4267093" indent="0" algn="l" defTabSz="1219170" rtl="0" eaLnBrk="1" latinLnBrk="0" hangingPunct="1">
              <a:defRPr sz="2400" kern="1200">
                <a:solidFill>
                  <a:schemeClr val="tx1"/>
                </a:solidFill>
                <a:latin typeface="+mn-lt"/>
                <a:ea typeface="+mn-ea"/>
                <a:cs typeface="+mn-cs"/>
              </a:defRPr>
            </a:lvl8pPr>
            <a:lvl9pPr marL="4876678" indent="0" algn="l" defTabSz="1219170" rtl="0" eaLnBrk="1" latinLnBrk="0" hangingPunct="1">
              <a:defRPr sz="2400" kern="1200">
                <a:solidFill>
                  <a:schemeClr val="tx1"/>
                </a:solidFill>
                <a:latin typeface="+mn-lt"/>
                <a:ea typeface="+mn-ea"/>
                <a:cs typeface="+mn-cs"/>
              </a:defRPr>
            </a:lvl9pPr>
          </a:lstStyle>
          <a:p>
            <a:r>
              <a:rPr lang="en-US" sz="1600" i="1" dirty="0">
                <a:ea typeface="Tahoma" panose="020B0604030504040204" pitchFamily="34" charset="0"/>
                <a:cs typeface="Tahoma" panose="020B0604030504040204" pitchFamily="34" charset="0"/>
              </a:rPr>
              <a:t>Source: Wisconsin Department of Transportation, MAPSS. Conditions collected the year before reported. No results in 2021 due to COVID.</a:t>
            </a:r>
          </a:p>
          <a:p>
            <a:r>
              <a:rPr lang="en-US" sz="1600" i="1" dirty="0">
                <a:ea typeface="Tahoma" panose="020B0604030504040204" pitchFamily="34" charset="0"/>
                <a:cs typeface="Tahoma" panose="020B0604030504040204" pitchFamily="34" charset="0"/>
              </a:rPr>
              <a:t>WisDOT’s target is 85% fair or better. </a:t>
            </a:r>
          </a:p>
        </p:txBody>
      </p:sp>
      <p:sp>
        <p:nvSpPr>
          <p:cNvPr id="12" name="TextBox 11">
            <a:extLst>
              <a:ext uri="{FF2B5EF4-FFF2-40B4-BE49-F238E27FC236}">
                <a16:creationId xmlns:a16="http://schemas.microsoft.com/office/drawing/2014/main" id="{E227787D-172F-C18A-41FB-27CB4D250F5A}"/>
              </a:ext>
            </a:extLst>
          </p:cNvPr>
          <p:cNvSpPr txBox="1"/>
          <p:nvPr/>
        </p:nvSpPr>
        <p:spPr>
          <a:xfrm>
            <a:off x="7498080" y="1533732"/>
            <a:ext cx="4511040" cy="5062924"/>
          </a:xfrm>
          <a:prstGeom prst="rect">
            <a:avLst/>
          </a:prstGeom>
          <a:noFill/>
        </p:spPr>
        <p:txBody>
          <a:bodyPr wrap="square" rtlCol="0">
            <a:spAutoFit/>
          </a:bodyPr>
          <a:lstStyle/>
          <a:p>
            <a:pPr marL="285750" indent="-285750">
              <a:buFont typeface="Arial" panose="020B0604020202020204" pitchFamily="34" charset="0"/>
              <a:buChar char="•"/>
            </a:pPr>
            <a:r>
              <a:rPr lang="en-US" sz="2800" dirty="0"/>
              <a:t>Conditions stabilized with an increase of more than $500 million in State Highway Rehabilitation funding since the 2017-19 biennium.  </a:t>
            </a:r>
          </a:p>
          <a:p>
            <a:pPr marL="285750" indent="-285750">
              <a:spcBef>
                <a:spcPts val="1800"/>
              </a:spcBef>
              <a:buFont typeface="Arial" panose="020B0604020202020204" pitchFamily="34" charset="0"/>
              <a:buChar char="•"/>
            </a:pPr>
            <a:r>
              <a:rPr lang="en-US" sz="2800" dirty="0"/>
              <a:t>Without additional SHR funding, WisDOT estimates the system conditions could decline 10% over the next decade. </a:t>
            </a:r>
          </a:p>
        </p:txBody>
      </p:sp>
      <p:cxnSp>
        <p:nvCxnSpPr>
          <p:cNvPr id="16" name="Straight Connector 15">
            <a:extLst>
              <a:ext uri="{FF2B5EF4-FFF2-40B4-BE49-F238E27FC236}">
                <a16:creationId xmlns:a16="http://schemas.microsoft.com/office/drawing/2014/main" id="{BB43E51A-ACDE-9AC8-9F00-3892ABF7FC59}"/>
              </a:ext>
            </a:extLst>
          </p:cNvPr>
          <p:cNvCxnSpPr/>
          <p:nvPr/>
        </p:nvCxnSpPr>
        <p:spPr>
          <a:xfrm>
            <a:off x="1452880" y="2438400"/>
            <a:ext cx="5669280" cy="0"/>
          </a:xfrm>
          <a:prstGeom prst="line">
            <a:avLst/>
          </a:prstGeom>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56A805B8-A254-0BDF-9F47-A81559A0DFD5}"/>
              </a:ext>
            </a:extLst>
          </p:cNvPr>
          <p:cNvSpPr txBox="1"/>
          <p:nvPr/>
        </p:nvSpPr>
        <p:spPr>
          <a:xfrm>
            <a:off x="6878320" y="2438400"/>
            <a:ext cx="1696720" cy="584775"/>
          </a:xfrm>
          <a:prstGeom prst="rect">
            <a:avLst/>
          </a:prstGeom>
          <a:noFill/>
        </p:spPr>
        <p:txBody>
          <a:bodyPr wrap="square" rtlCol="0">
            <a:spAutoFit/>
          </a:bodyPr>
          <a:lstStyle/>
          <a:p>
            <a:r>
              <a:rPr lang="en-US" sz="1600" dirty="0"/>
              <a:t>WisDOT </a:t>
            </a:r>
          </a:p>
          <a:p>
            <a:r>
              <a:rPr lang="en-US" sz="1600" dirty="0"/>
              <a:t>Target</a:t>
            </a:r>
          </a:p>
        </p:txBody>
      </p:sp>
    </p:spTree>
    <p:extLst>
      <p:ext uri="{BB962C8B-B14F-4D97-AF65-F5344CB8AC3E}">
        <p14:creationId xmlns:p14="http://schemas.microsoft.com/office/powerpoint/2010/main" val="668864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9C78-5B08-619B-8BB4-3E775872FADE}"/>
              </a:ext>
            </a:extLst>
          </p:cNvPr>
          <p:cNvSpPr>
            <a:spLocks noGrp="1"/>
          </p:cNvSpPr>
          <p:nvPr>
            <p:ph type="title"/>
          </p:nvPr>
        </p:nvSpPr>
        <p:spPr>
          <a:xfrm>
            <a:off x="609600" y="416186"/>
            <a:ext cx="10972800" cy="1143000"/>
          </a:xfrm>
        </p:spPr>
        <p:txBody>
          <a:bodyPr/>
          <a:lstStyle/>
          <a:p>
            <a:r>
              <a:rPr lang="en-US" dirty="0"/>
              <a:t>Majors Funding Hasn’t Grown in Decades, Modernization Needs Have</a:t>
            </a:r>
          </a:p>
        </p:txBody>
      </p:sp>
      <p:graphicFrame>
        <p:nvGraphicFramePr>
          <p:cNvPr id="5" name="Chart 4">
            <a:extLst>
              <a:ext uri="{FF2B5EF4-FFF2-40B4-BE49-F238E27FC236}">
                <a16:creationId xmlns:a16="http://schemas.microsoft.com/office/drawing/2014/main" id="{AE7C452D-2ADC-A0EB-336B-F9C50B6A3DF5}"/>
              </a:ext>
            </a:extLst>
          </p:cNvPr>
          <p:cNvGraphicFramePr/>
          <p:nvPr>
            <p:extLst>
              <p:ext uri="{D42A27DB-BD31-4B8C-83A1-F6EECF244321}">
                <p14:modId xmlns:p14="http://schemas.microsoft.com/office/powerpoint/2010/main" val="2421119868"/>
              </p:ext>
            </p:extLst>
          </p:nvPr>
        </p:nvGraphicFramePr>
        <p:xfrm>
          <a:off x="2445098" y="1657978"/>
          <a:ext cx="7714902" cy="502988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FB1DD250-D560-831C-965E-F5307D6877AA}"/>
              </a:ext>
            </a:extLst>
          </p:cNvPr>
          <p:cNvSpPr txBox="1"/>
          <p:nvPr/>
        </p:nvSpPr>
        <p:spPr>
          <a:xfrm>
            <a:off x="4107408" y="2040940"/>
            <a:ext cx="1435260" cy="461665"/>
          </a:xfrm>
          <a:prstGeom prst="rect">
            <a:avLst/>
          </a:prstGeom>
          <a:noFill/>
        </p:spPr>
        <p:txBody>
          <a:bodyPr wrap="square" rtlCol="0">
            <a:spAutoFit/>
          </a:bodyPr>
          <a:lstStyle/>
          <a:p>
            <a:pPr algn="ctr"/>
            <a:r>
              <a:rPr lang="en-US" sz="2400" b="1" dirty="0"/>
              <a:t>$391.8</a:t>
            </a:r>
          </a:p>
        </p:txBody>
      </p:sp>
      <p:sp>
        <p:nvSpPr>
          <p:cNvPr id="4" name="TextBox 3">
            <a:extLst>
              <a:ext uri="{FF2B5EF4-FFF2-40B4-BE49-F238E27FC236}">
                <a16:creationId xmlns:a16="http://schemas.microsoft.com/office/drawing/2014/main" id="{394606A9-781F-BAFE-84EE-EF78D1EA9390}"/>
              </a:ext>
            </a:extLst>
          </p:cNvPr>
          <p:cNvSpPr txBox="1"/>
          <p:nvPr/>
        </p:nvSpPr>
        <p:spPr>
          <a:xfrm>
            <a:off x="7366963" y="1656136"/>
            <a:ext cx="1578786" cy="461665"/>
          </a:xfrm>
          <a:prstGeom prst="rect">
            <a:avLst/>
          </a:prstGeom>
          <a:noFill/>
        </p:spPr>
        <p:txBody>
          <a:bodyPr wrap="square" rtlCol="0">
            <a:spAutoFit/>
          </a:bodyPr>
          <a:lstStyle/>
          <a:p>
            <a:pPr algn="ctr"/>
            <a:r>
              <a:rPr lang="en-US" sz="2400" b="1" dirty="0"/>
              <a:t>$456</a:t>
            </a:r>
          </a:p>
        </p:txBody>
      </p:sp>
      <p:cxnSp>
        <p:nvCxnSpPr>
          <p:cNvPr id="8" name="Straight Connector 7">
            <a:extLst>
              <a:ext uri="{FF2B5EF4-FFF2-40B4-BE49-F238E27FC236}">
                <a16:creationId xmlns:a16="http://schemas.microsoft.com/office/drawing/2014/main" id="{607DE78C-F07E-4CB3-4096-EDA325231CD7}"/>
              </a:ext>
            </a:extLst>
          </p:cNvPr>
          <p:cNvCxnSpPr/>
          <p:nvPr/>
        </p:nvCxnSpPr>
        <p:spPr>
          <a:xfrm>
            <a:off x="2896158" y="3428998"/>
            <a:ext cx="6812782" cy="0"/>
          </a:xfrm>
          <a:prstGeom prst="line">
            <a:avLst/>
          </a:prstGeom>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5BB828F7-4595-E3A0-8B1F-B486910C86E1}"/>
              </a:ext>
            </a:extLst>
          </p:cNvPr>
          <p:cNvSpPr txBox="1"/>
          <p:nvPr/>
        </p:nvSpPr>
        <p:spPr>
          <a:xfrm>
            <a:off x="10058400" y="2984360"/>
            <a:ext cx="1798655" cy="646331"/>
          </a:xfrm>
          <a:prstGeom prst="rect">
            <a:avLst/>
          </a:prstGeom>
          <a:noFill/>
        </p:spPr>
        <p:txBody>
          <a:bodyPr wrap="square" rtlCol="0">
            <a:spAutoFit/>
          </a:bodyPr>
          <a:lstStyle/>
          <a:p>
            <a:r>
              <a:rPr lang="en-US" dirty="0"/>
              <a:t>Historical Base Funding</a:t>
            </a:r>
          </a:p>
        </p:txBody>
      </p:sp>
      <p:sp>
        <p:nvSpPr>
          <p:cNvPr id="10" name="TextBox 9">
            <a:extLst>
              <a:ext uri="{FF2B5EF4-FFF2-40B4-BE49-F238E27FC236}">
                <a16:creationId xmlns:a16="http://schemas.microsoft.com/office/drawing/2014/main" id="{75FB47F3-F2C9-EFF9-9531-BF653DF5E949}"/>
              </a:ext>
            </a:extLst>
          </p:cNvPr>
          <p:cNvSpPr txBox="1"/>
          <p:nvPr/>
        </p:nvSpPr>
        <p:spPr>
          <a:xfrm>
            <a:off x="609600" y="5858711"/>
            <a:ext cx="2716404" cy="830997"/>
          </a:xfrm>
          <a:prstGeom prst="rect">
            <a:avLst/>
          </a:prstGeom>
          <a:noFill/>
        </p:spPr>
        <p:txBody>
          <a:bodyPr wrap="square" rtlCol="0">
            <a:spAutoFit/>
          </a:bodyPr>
          <a:lstStyle>
            <a:defPPr>
              <a:defRPr lang="en-US"/>
            </a:defPPr>
            <a:lvl1pPr marL="0" indent="0" algn="l" defTabSz="1219170" rtl="0" eaLnBrk="1" latinLnBrk="0" hangingPunct="1">
              <a:defRPr sz="2400" kern="1200">
                <a:solidFill>
                  <a:schemeClr val="tx1"/>
                </a:solidFill>
                <a:latin typeface="+mn-lt"/>
                <a:ea typeface="+mn-ea"/>
                <a:cs typeface="+mn-cs"/>
              </a:defRPr>
            </a:lvl1pPr>
            <a:lvl2pPr marL="609585" indent="0" algn="l" defTabSz="1219170" rtl="0" eaLnBrk="1" latinLnBrk="0" hangingPunct="1">
              <a:defRPr sz="2400" kern="1200">
                <a:solidFill>
                  <a:schemeClr val="tx1"/>
                </a:solidFill>
                <a:latin typeface="+mn-lt"/>
                <a:ea typeface="+mn-ea"/>
                <a:cs typeface="+mn-cs"/>
              </a:defRPr>
            </a:lvl2pPr>
            <a:lvl3pPr marL="1219170" indent="0" algn="l" defTabSz="1219170" rtl="0" eaLnBrk="1" latinLnBrk="0" hangingPunct="1">
              <a:defRPr sz="2400" kern="1200">
                <a:solidFill>
                  <a:schemeClr val="tx1"/>
                </a:solidFill>
                <a:latin typeface="+mn-lt"/>
                <a:ea typeface="+mn-ea"/>
                <a:cs typeface="+mn-cs"/>
              </a:defRPr>
            </a:lvl3pPr>
            <a:lvl4pPr marL="1828754" indent="0" algn="l" defTabSz="1219170" rtl="0" eaLnBrk="1" latinLnBrk="0" hangingPunct="1">
              <a:defRPr sz="2400" kern="1200">
                <a:solidFill>
                  <a:schemeClr val="tx1"/>
                </a:solidFill>
                <a:latin typeface="+mn-lt"/>
                <a:ea typeface="+mn-ea"/>
                <a:cs typeface="+mn-cs"/>
              </a:defRPr>
            </a:lvl4pPr>
            <a:lvl5pPr marL="2438339" indent="0" algn="l" defTabSz="1219170" rtl="0" eaLnBrk="1" latinLnBrk="0" hangingPunct="1">
              <a:defRPr sz="2400" kern="1200">
                <a:solidFill>
                  <a:schemeClr val="tx1"/>
                </a:solidFill>
                <a:latin typeface="+mn-lt"/>
                <a:ea typeface="+mn-ea"/>
                <a:cs typeface="+mn-cs"/>
              </a:defRPr>
            </a:lvl5pPr>
            <a:lvl6pPr marL="3047924" indent="0" algn="l" defTabSz="1219170" rtl="0" eaLnBrk="1" latinLnBrk="0" hangingPunct="1">
              <a:defRPr sz="2400" kern="1200">
                <a:solidFill>
                  <a:schemeClr val="tx1"/>
                </a:solidFill>
                <a:latin typeface="+mn-lt"/>
                <a:ea typeface="+mn-ea"/>
                <a:cs typeface="+mn-cs"/>
              </a:defRPr>
            </a:lvl6pPr>
            <a:lvl7pPr marL="3657509" indent="0" algn="l" defTabSz="1219170" rtl="0" eaLnBrk="1" latinLnBrk="0" hangingPunct="1">
              <a:defRPr sz="2400" kern="1200">
                <a:solidFill>
                  <a:schemeClr val="tx1"/>
                </a:solidFill>
                <a:latin typeface="+mn-lt"/>
                <a:ea typeface="+mn-ea"/>
                <a:cs typeface="+mn-cs"/>
              </a:defRPr>
            </a:lvl7pPr>
            <a:lvl8pPr marL="4267093" indent="0" algn="l" defTabSz="1219170" rtl="0" eaLnBrk="1" latinLnBrk="0" hangingPunct="1">
              <a:defRPr sz="2400" kern="1200">
                <a:solidFill>
                  <a:schemeClr val="tx1"/>
                </a:solidFill>
                <a:latin typeface="+mn-lt"/>
                <a:ea typeface="+mn-ea"/>
                <a:cs typeface="+mn-cs"/>
              </a:defRPr>
            </a:lvl8pPr>
            <a:lvl9pPr marL="4876678" indent="0" algn="l" defTabSz="1219170" rtl="0" eaLnBrk="1" latinLnBrk="0" hangingPunct="1">
              <a:defRPr sz="2400" kern="1200">
                <a:solidFill>
                  <a:schemeClr val="tx1"/>
                </a:solidFill>
                <a:latin typeface="+mn-lt"/>
                <a:ea typeface="+mn-ea"/>
                <a:cs typeface="+mn-cs"/>
              </a:defRPr>
            </a:lvl9pPr>
          </a:lstStyle>
          <a:p>
            <a:r>
              <a:rPr lang="en-US" sz="1600" i="1" dirty="0">
                <a:ea typeface="Tahoma" panose="020B0604030504040204" pitchFamily="34" charset="0"/>
                <a:cs typeface="Tahoma" panose="020B0604030504040204" pitchFamily="34" charset="0"/>
              </a:rPr>
              <a:t>Source: Feb. 1 Transportation Projects Commission report. WisDOT response to inquiry.  </a:t>
            </a:r>
          </a:p>
        </p:txBody>
      </p:sp>
      <p:sp>
        <p:nvSpPr>
          <p:cNvPr id="3" name="TextBox 2">
            <a:extLst>
              <a:ext uri="{FF2B5EF4-FFF2-40B4-BE49-F238E27FC236}">
                <a16:creationId xmlns:a16="http://schemas.microsoft.com/office/drawing/2014/main" id="{1481BA5F-0563-26BA-A956-17B6E9E78CD9}"/>
              </a:ext>
            </a:extLst>
          </p:cNvPr>
          <p:cNvSpPr txBox="1"/>
          <p:nvPr/>
        </p:nvSpPr>
        <p:spPr>
          <a:xfrm>
            <a:off x="817754" y="1507312"/>
            <a:ext cx="1627344" cy="379656"/>
          </a:xfrm>
          <a:prstGeom prst="rect">
            <a:avLst/>
          </a:prstGeom>
          <a:solidFill>
            <a:schemeClr val="bg1"/>
          </a:solidFill>
          <a:ln>
            <a:noFill/>
          </a:ln>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67" b="1" dirty="0">
                <a:latin typeface="+mj-lt"/>
                <a:ea typeface="Tahoma" panose="020B0604030504040204" pitchFamily="34" charset="0"/>
                <a:cs typeface="Tahoma" panose="020B0604030504040204" pitchFamily="34" charset="0"/>
              </a:rPr>
              <a:t>IN MILLIONS</a:t>
            </a:r>
          </a:p>
        </p:txBody>
      </p:sp>
    </p:spTree>
    <p:extLst>
      <p:ext uri="{BB962C8B-B14F-4D97-AF65-F5344CB8AC3E}">
        <p14:creationId xmlns:p14="http://schemas.microsoft.com/office/powerpoint/2010/main" val="1282429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4B80-E56E-B322-AAE4-2B8B69B21AC2}"/>
              </a:ext>
            </a:extLst>
          </p:cNvPr>
          <p:cNvSpPr>
            <a:spLocks noGrp="1"/>
          </p:cNvSpPr>
          <p:nvPr>
            <p:ph type="title"/>
          </p:nvPr>
        </p:nvSpPr>
        <p:spPr/>
        <p:txBody>
          <a:bodyPr/>
          <a:lstStyle/>
          <a:p>
            <a:r>
              <a:rPr lang="en-US" sz="4000" dirty="0">
                <a:ea typeface="Tahoma" panose="020B0604030504040204" pitchFamily="34" charset="0"/>
                <a:cs typeface="Tahoma" panose="020B0604030504040204" pitchFamily="34" charset="0"/>
              </a:rPr>
              <a:t>I-94 East-West Next SE Project</a:t>
            </a:r>
            <a:endParaRPr lang="en-US" dirty="0"/>
          </a:p>
        </p:txBody>
      </p:sp>
      <p:pic>
        <p:nvPicPr>
          <p:cNvPr id="5" name="Picture 4" descr="A view of a city street&#10;&#10;Description generated with very high confidence">
            <a:extLst>
              <a:ext uri="{FF2B5EF4-FFF2-40B4-BE49-F238E27FC236}">
                <a16:creationId xmlns:a16="http://schemas.microsoft.com/office/drawing/2014/main" id="{F010E189-E27C-43F8-BCED-1BBA919F0A13}"/>
              </a:ext>
              <a:ext uri="{C183D7F6-B498-43B3-948B-1728B52AA6E4}">
                <adec:decorative xmlns:adec="http://schemas.microsoft.com/office/drawing/2017/decorative" val="0"/>
              </a:ext>
            </a:extLst>
          </p:cNvPr>
          <p:cNvPicPr>
            <a:picLocks noChangeAspect="1"/>
          </p:cNvPicPr>
          <p:nvPr/>
        </p:nvPicPr>
        <p:blipFill rotWithShape="1">
          <a:blip r:embed="rId3"/>
          <a:srcRect l="861" t="18124"/>
          <a:stretch/>
        </p:blipFill>
        <p:spPr>
          <a:xfrm>
            <a:off x="7169635" y="1397005"/>
            <a:ext cx="3702371" cy="1778187"/>
          </a:xfrm>
          <a:prstGeom prst="rect">
            <a:avLst/>
          </a:prstGeom>
        </p:spPr>
      </p:pic>
      <p:sp>
        <p:nvSpPr>
          <p:cNvPr id="6" name="TextBox 5">
            <a:extLst>
              <a:ext uri="{FF2B5EF4-FFF2-40B4-BE49-F238E27FC236}">
                <a16:creationId xmlns:a16="http://schemas.microsoft.com/office/drawing/2014/main" id="{F4334BDF-CAEF-21C1-7D80-D17ABDBA791D}"/>
              </a:ext>
            </a:extLst>
          </p:cNvPr>
          <p:cNvSpPr txBox="1"/>
          <p:nvPr/>
        </p:nvSpPr>
        <p:spPr>
          <a:xfrm>
            <a:off x="612080" y="1704499"/>
            <a:ext cx="6073697" cy="427809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spcBef>
                <a:spcPts val="1200"/>
              </a:spcBef>
              <a:buFont typeface="Arial" panose="020B0604020202020204" pitchFamily="34" charset="0"/>
              <a:buChar char="•"/>
            </a:pPr>
            <a:r>
              <a:rPr lang="en-US" sz="2800" dirty="0">
                <a:latin typeface="+mj-lt"/>
                <a:ea typeface="Tahoma" panose="020B0604030504040204" pitchFamily="34" charset="0"/>
                <a:cs typeface="Tahoma" panose="020B0604030504040204" pitchFamily="34" charset="0"/>
              </a:rPr>
              <a:t>60-year-old roadway links updated Zoo and Marquette interchanges </a:t>
            </a:r>
          </a:p>
          <a:p>
            <a:pPr marL="380990" indent="-380990">
              <a:spcBef>
                <a:spcPts val="1200"/>
              </a:spcBef>
              <a:buFont typeface="Arial" panose="020B0604020202020204" pitchFamily="34" charset="0"/>
              <a:buChar char="•"/>
            </a:pPr>
            <a:r>
              <a:rPr lang="en-US" sz="2800" dirty="0">
                <a:latin typeface="+mj-lt"/>
                <a:ea typeface="Tahoma" panose="020B0604030504040204" pitchFamily="34" charset="0"/>
                <a:cs typeface="Tahoma" panose="020B0604030504040204" pitchFamily="34" charset="0"/>
              </a:rPr>
              <a:t>27% of jobs and 35% of businesses in the 7-county region are within five miles of the Stadium Interchange </a:t>
            </a:r>
          </a:p>
          <a:p>
            <a:pPr marL="380990" indent="-380990">
              <a:spcBef>
                <a:spcPts val="1200"/>
              </a:spcBef>
              <a:buFont typeface="Arial" panose="020B0604020202020204" pitchFamily="34" charset="0"/>
              <a:buChar char="•"/>
            </a:pPr>
            <a:r>
              <a:rPr lang="en-US" sz="2800" dirty="0">
                <a:latin typeface="+mj-lt"/>
                <a:ea typeface="Tahoma" panose="020B0604030504040204" pitchFamily="34" charset="0"/>
                <a:cs typeface="Tahoma" panose="020B0604030504040204" pitchFamily="34" charset="0"/>
              </a:rPr>
              <a:t>Project addresses all the corridor’s known issues, specifically severe congestion and related safety challenges </a:t>
            </a:r>
          </a:p>
        </p:txBody>
      </p:sp>
      <p:sp>
        <p:nvSpPr>
          <p:cNvPr id="7" name="TextBox 6">
            <a:extLst>
              <a:ext uri="{FF2B5EF4-FFF2-40B4-BE49-F238E27FC236}">
                <a16:creationId xmlns:a16="http://schemas.microsoft.com/office/drawing/2014/main" id="{CD6C6369-B739-809D-E0E1-796786EBCEFF}"/>
              </a:ext>
            </a:extLst>
          </p:cNvPr>
          <p:cNvSpPr txBox="1"/>
          <p:nvPr/>
        </p:nvSpPr>
        <p:spPr>
          <a:xfrm>
            <a:off x="6685776" y="3302655"/>
            <a:ext cx="5080000" cy="343741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spcBef>
                <a:spcPts val="800"/>
              </a:spcBef>
              <a:buFont typeface="Wingdings" panose="05000000000000000000" pitchFamily="2" charset="2"/>
              <a:buChar char="ü"/>
            </a:pPr>
            <a:r>
              <a:rPr lang="en-US" sz="2267" dirty="0">
                <a:latin typeface="+mj-lt"/>
                <a:ea typeface="Tahoma" panose="020B0604030504040204" pitchFamily="34" charset="0"/>
                <a:cs typeface="Tahoma" panose="020B0604030504040204" pitchFamily="34" charset="0"/>
              </a:rPr>
              <a:t>Construction to start on the $1.74 billion (year of expenditure $) project in late 2025</a:t>
            </a:r>
          </a:p>
          <a:p>
            <a:pPr marL="380990" indent="-380990">
              <a:spcBef>
                <a:spcPts val="800"/>
              </a:spcBef>
              <a:buFont typeface="Wingdings" panose="05000000000000000000" pitchFamily="2" charset="2"/>
              <a:buChar char="ü"/>
            </a:pPr>
            <a:r>
              <a:rPr lang="en-US" sz="2267" dirty="0">
                <a:latin typeface="+mj-lt"/>
                <a:ea typeface="Tahoma" panose="020B0604030504040204" pitchFamily="34" charset="0"/>
                <a:cs typeface="Tahoma" panose="020B0604030504040204" pitchFamily="34" charset="0"/>
              </a:rPr>
              <a:t>Average of about $400 million per biennium will be needed over the next 3 budgets, $200 million+ in SFY 2032</a:t>
            </a:r>
          </a:p>
          <a:p>
            <a:pPr marL="380990" indent="-380990">
              <a:spcBef>
                <a:spcPts val="800"/>
              </a:spcBef>
              <a:buFont typeface="Wingdings" panose="05000000000000000000" pitchFamily="2" charset="2"/>
              <a:buChar char="ü"/>
            </a:pPr>
            <a:r>
              <a:rPr lang="en-US" sz="2267" dirty="0">
                <a:latin typeface="+mj-lt"/>
                <a:ea typeface="Tahoma" panose="020B0604030504040204" pitchFamily="34" charset="0"/>
                <a:cs typeface="Tahoma" panose="020B0604030504040204" pitchFamily="34" charset="0"/>
              </a:rPr>
              <a:t>Any delay will add millions to the cost ($100 million+ since 2017 turnback of ROD)</a:t>
            </a:r>
            <a:endParaRPr lang="en-US" sz="2267" dirty="0">
              <a:latin typeface="+mj-lt"/>
            </a:endParaRPr>
          </a:p>
        </p:txBody>
      </p:sp>
    </p:spTree>
    <p:extLst>
      <p:ext uri="{BB962C8B-B14F-4D97-AF65-F5344CB8AC3E}">
        <p14:creationId xmlns:p14="http://schemas.microsoft.com/office/powerpoint/2010/main" val="1909977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C6690-9F6F-8755-93C6-300C23C670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6D10CD-B72E-CA58-883F-B97E3379AFE6}"/>
              </a:ext>
            </a:extLst>
          </p:cNvPr>
          <p:cNvSpPr>
            <a:spLocks noGrp="1"/>
          </p:cNvSpPr>
          <p:nvPr>
            <p:ph type="title"/>
          </p:nvPr>
        </p:nvSpPr>
        <p:spPr>
          <a:xfrm>
            <a:off x="609600" y="182276"/>
            <a:ext cx="10972800" cy="1023526"/>
          </a:xfrm>
        </p:spPr>
        <p:txBody>
          <a:bodyPr/>
          <a:lstStyle/>
          <a:p>
            <a:r>
              <a:rPr lang="en-US" dirty="0"/>
              <a:t>WI Needs a Plan to Reconstruct Key SE Corridors</a:t>
            </a:r>
          </a:p>
        </p:txBody>
      </p:sp>
      <p:pic>
        <p:nvPicPr>
          <p:cNvPr id="3" name="Picture 2" descr="Map&#10;&#10;Description automatically generated">
            <a:extLst>
              <a:ext uri="{FF2B5EF4-FFF2-40B4-BE49-F238E27FC236}">
                <a16:creationId xmlns:a16="http://schemas.microsoft.com/office/drawing/2014/main" id="{DCEF5E08-CBDF-CCFF-8664-7045B7AA9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635" y="1498601"/>
            <a:ext cx="5885365" cy="4941140"/>
          </a:xfrm>
          <a:prstGeom prst="rect">
            <a:avLst/>
          </a:prstGeom>
        </p:spPr>
      </p:pic>
      <p:sp>
        <p:nvSpPr>
          <p:cNvPr id="5" name="TextBox 4">
            <a:extLst>
              <a:ext uri="{FF2B5EF4-FFF2-40B4-BE49-F238E27FC236}">
                <a16:creationId xmlns:a16="http://schemas.microsoft.com/office/drawing/2014/main" id="{2F8ADDB1-E0F9-7866-61CF-59A9E49D80E7}"/>
              </a:ext>
            </a:extLst>
          </p:cNvPr>
          <p:cNvSpPr txBox="1"/>
          <p:nvPr/>
        </p:nvSpPr>
        <p:spPr>
          <a:xfrm>
            <a:off x="7213600" y="1803400"/>
            <a:ext cx="4064000" cy="345780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667" dirty="0">
                <a:latin typeface="Tahoma" panose="020B0604030504040204" pitchFamily="34" charset="0"/>
                <a:ea typeface="Tahoma" panose="020B0604030504040204" pitchFamily="34" charset="0"/>
                <a:cs typeface="Tahoma" panose="020B0604030504040204" pitchFamily="34" charset="0"/>
              </a:rPr>
              <a:t>WisDOT is also evaluating alternatives to reconstruct the I-794 freeway corridor (Lake Interchange), between the Milwaukee River and Hoan Bridge.</a:t>
            </a:r>
          </a:p>
          <a:p>
            <a:endParaRPr lang="en-US" sz="3200" dirty="0"/>
          </a:p>
        </p:txBody>
      </p:sp>
      <p:sp>
        <p:nvSpPr>
          <p:cNvPr id="6" name="TextBox 5">
            <a:extLst>
              <a:ext uri="{FF2B5EF4-FFF2-40B4-BE49-F238E27FC236}">
                <a16:creationId xmlns:a16="http://schemas.microsoft.com/office/drawing/2014/main" id="{7B2DB891-8F9C-0845-A597-C8B0CBBE8C33}"/>
              </a:ext>
            </a:extLst>
          </p:cNvPr>
          <p:cNvSpPr txBox="1"/>
          <p:nvPr/>
        </p:nvSpPr>
        <p:spPr>
          <a:xfrm>
            <a:off x="7779617" y="6217455"/>
            <a:ext cx="4412383" cy="338554"/>
          </a:xfrm>
          <a:prstGeom prst="rect">
            <a:avLst/>
          </a:prstGeom>
          <a:noFill/>
        </p:spPr>
        <p:txBody>
          <a:bodyPr wrap="square" rtlCol="0">
            <a:spAutoFit/>
          </a:bodyPr>
          <a:lstStyle>
            <a:defPPr>
              <a:defRPr lang="en-US"/>
            </a:defPPr>
            <a:lvl1pPr marL="0" indent="0" algn="l" defTabSz="1219170" rtl="0" eaLnBrk="1" latinLnBrk="0" hangingPunct="1">
              <a:defRPr sz="2400" kern="1200">
                <a:solidFill>
                  <a:schemeClr val="tx1"/>
                </a:solidFill>
                <a:latin typeface="+mn-lt"/>
                <a:ea typeface="+mn-ea"/>
                <a:cs typeface="+mn-cs"/>
              </a:defRPr>
            </a:lvl1pPr>
            <a:lvl2pPr marL="609585" indent="0" algn="l" defTabSz="1219170" rtl="0" eaLnBrk="1" latinLnBrk="0" hangingPunct="1">
              <a:defRPr sz="2400" kern="1200">
                <a:solidFill>
                  <a:schemeClr val="tx1"/>
                </a:solidFill>
                <a:latin typeface="+mn-lt"/>
                <a:ea typeface="+mn-ea"/>
                <a:cs typeface="+mn-cs"/>
              </a:defRPr>
            </a:lvl2pPr>
            <a:lvl3pPr marL="1219170" indent="0" algn="l" defTabSz="1219170" rtl="0" eaLnBrk="1" latinLnBrk="0" hangingPunct="1">
              <a:defRPr sz="2400" kern="1200">
                <a:solidFill>
                  <a:schemeClr val="tx1"/>
                </a:solidFill>
                <a:latin typeface="+mn-lt"/>
                <a:ea typeface="+mn-ea"/>
                <a:cs typeface="+mn-cs"/>
              </a:defRPr>
            </a:lvl3pPr>
            <a:lvl4pPr marL="1828754" indent="0" algn="l" defTabSz="1219170" rtl="0" eaLnBrk="1" latinLnBrk="0" hangingPunct="1">
              <a:defRPr sz="2400" kern="1200">
                <a:solidFill>
                  <a:schemeClr val="tx1"/>
                </a:solidFill>
                <a:latin typeface="+mn-lt"/>
                <a:ea typeface="+mn-ea"/>
                <a:cs typeface="+mn-cs"/>
              </a:defRPr>
            </a:lvl4pPr>
            <a:lvl5pPr marL="2438339" indent="0" algn="l" defTabSz="1219170" rtl="0" eaLnBrk="1" latinLnBrk="0" hangingPunct="1">
              <a:defRPr sz="2400" kern="1200">
                <a:solidFill>
                  <a:schemeClr val="tx1"/>
                </a:solidFill>
                <a:latin typeface="+mn-lt"/>
                <a:ea typeface="+mn-ea"/>
                <a:cs typeface="+mn-cs"/>
              </a:defRPr>
            </a:lvl5pPr>
            <a:lvl6pPr marL="3047924" indent="0" algn="l" defTabSz="1219170" rtl="0" eaLnBrk="1" latinLnBrk="0" hangingPunct="1">
              <a:defRPr sz="2400" kern="1200">
                <a:solidFill>
                  <a:schemeClr val="tx1"/>
                </a:solidFill>
                <a:latin typeface="+mn-lt"/>
                <a:ea typeface="+mn-ea"/>
                <a:cs typeface="+mn-cs"/>
              </a:defRPr>
            </a:lvl6pPr>
            <a:lvl7pPr marL="3657509" indent="0" algn="l" defTabSz="1219170" rtl="0" eaLnBrk="1" latinLnBrk="0" hangingPunct="1">
              <a:defRPr sz="2400" kern="1200">
                <a:solidFill>
                  <a:schemeClr val="tx1"/>
                </a:solidFill>
                <a:latin typeface="+mn-lt"/>
                <a:ea typeface="+mn-ea"/>
                <a:cs typeface="+mn-cs"/>
              </a:defRPr>
            </a:lvl7pPr>
            <a:lvl8pPr marL="4267093" indent="0" algn="l" defTabSz="1219170" rtl="0" eaLnBrk="1" latinLnBrk="0" hangingPunct="1">
              <a:defRPr sz="2400" kern="1200">
                <a:solidFill>
                  <a:schemeClr val="tx1"/>
                </a:solidFill>
                <a:latin typeface="+mn-lt"/>
                <a:ea typeface="+mn-ea"/>
                <a:cs typeface="+mn-cs"/>
              </a:defRPr>
            </a:lvl8pPr>
            <a:lvl9pPr marL="4876678" indent="0" algn="l" defTabSz="1219170" rtl="0" eaLnBrk="1" latinLnBrk="0" hangingPunct="1">
              <a:defRPr sz="2400" kern="1200">
                <a:solidFill>
                  <a:schemeClr val="tx1"/>
                </a:solidFill>
                <a:latin typeface="+mn-lt"/>
                <a:ea typeface="+mn-ea"/>
                <a:cs typeface="+mn-cs"/>
              </a:defRPr>
            </a:lvl9pPr>
          </a:lstStyle>
          <a:p>
            <a:r>
              <a:rPr lang="en-US" sz="1600" i="1" dirty="0">
                <a:ea typeface="Tahoma" panose="020B0604030504040204" pitchFamily="34" charset="0"/>
                <a:cs typeface="Tahoma" panose="020B0604030504040204" pitchFamily="34" charset="0"/>
              </a:rPr>
              <a:t>Source: Wisconsin Department of Transportation</a:t>
            </a:r>
          </a:p>
        </p:txBody>
      </p:sp>
    </p:spTree>
    <p:extLst>
      <p:ext uri="{BB962C8B-B14F-4D97-AF65-F5344CB8AC3E}">
        <p14:creationId xmlns:p14="http://schemas.microsoft.com/office/powerpoint/2010/main" val="2256530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920AC-DE63-0F1E-4277-E42E7FF07C43}"/>
            </a:ext>
          </a:extLst>
        </p:cNvPr>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nSpc>
                <a:spcPts val="4000"/>
              </a:lnSpc>
            </a:pPr>
            <a:r>
              <a:rPr lang="en-US" dirty="0"/>
              <a:t>How Wisconsin Compares to Its Neighbors</a:t>
            </a:r>
            <a:endParaRPr lang="en-US" sz="2800" dirty="0"/>
          </a:p>
        </p:txBody>
      </p:sp>
      <p:graphicFrame>
        <p:nvGraphicFramePr>
          <p:cNvPr id="7" name="Chart 6">
            <a:extLst>
              <a:ext uri="{FF2B5EF4-FFF2-40B4-BE49-F238E27FC236}">
                <a16:creationId xmlns:a16="http://schemas.microsoft.com/office/drawing/2014/main" id="{D5FE2024-D2D4-5501-1B6D-86512AF8ED27}"/>
              </a:ext>
            </a:extLst>
          </p:cNvPr>
          <p:cNvGraphicFramePr>
            <a:graphicFrameLocks noGrp="1"/>
          </p:cNvGraphicFramePr>
          <p:nvPr>
            <p:extLst>
              <p:ext uri="{D42A27DB-BD31-4B8C-83A1-F6EECF244321}">
                <p14:modId xmlns:p14="http://schemas.microsoft.com/office/powerpoint/2010/main" val="1321921831"/>
              </p:ext>
            </p:extLst>
          </p:nvPr>
        </p:nvGraphicFramePr>
        <p:xfrm>
          <a:off x="609600" y="2823210"/>
          <a:ext cx="5116830" cy="34484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930FA90-68E3-F42E-FFEB-BB2017748C6C}"/>
              </a:ext>
            </a:extLst>
          </p:cNvPr>
          <p:cNvGraphicFramePr>
            <a:graphicFrameLocks noGrp="1"/>
          </p:cNvGraphicFramePr>
          <p:nvPr>
            <p:extLst>
              <p:ext uri="{D42A27DB-BD31-4B8C-83A1-F6EECF244321}">
                <p14:modId xmlns:p14="http://schemas.microsoft.com/office/powerpoint/2010/main" val="105312598"/>
              </p:ext>
            </p:extLst>
          </p:nvPr>
        </p:nvGraphicFramePr>
        <p:xfrm>
          <a:off x="6713220" y="2823210"/>
          <a:ext cx="5029200" cy="344848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66259CE6-33F0-CE28-F4B5-2545C676E54F}"/>
              </a:ext>
            </a:extLst>
          </p:cNvPr>
          <p:cNvSpPr txBox="1"/>
          <p:nvPr/>
        </p:nvSpPr>
        <p:spPr>
          <a:xfrm>
            <a:off x="790222" y="1838819"/>
            <a:ext cx="4086578" cy="584775"/>
          </a:xfrm>
          <a:prstGeom prst="rect">
            <a:avLst/>
          </a:prstGeom>
          <a:noFill/>
        </p:spPr>
        <p:txBody>
          <a:bodyPr wrap="square" rtlCol="0">
            <a:spAutoFit/>
          </a:bodyPr>
          <a:lstStyle/>
          <a:p>
            <a:r>
              <a:rPr lang="en-US" sz="3200" b="1" dirty="0"/>
              <a:t>Employment</a:t>
            </a:r>
          </a:p>
        </p:txBody>
      </p:sp>
      <p:sp>
        <p:nvSpPr>
          <p:cNvPr id="10" name="TextBox 9">
            <a:extLst>
              <a:ext uri="{FF2B5EF4-FFF2-40B4-BE49-F238E27FC236}">
                <a16:creationId xmlns:a16="http://schemas.microsoft.com/office/drawing/2014/main" id="{4EED478A-DFD0-C3B9-31CE-FF6CBCC23514}"/>
              </a:ext>
            </a:extLst>
          </p:cNvPr>
          <p:cNvSpPr txBox="1"/>
          <p:nvPr/>
        </p:nvSpPr>
        <p:spPr>
          <a:xfrm>
            <a:off x="6851932" y="1838819"/>
            <a:ext cx="4086578" cy="584775"/>
          </a:xfrm>
          <a:prstGeom prst="rect">
            <a:avLst/>
          </a:prstGeom>
          <a:noFill/>
        </p:spPr>
        <p:txBody>
          <a:bodyPr wrap="square" rtlCol="0">
            <a:spAutoFit/>
          </a:bodyPr>
          <a:lstStyle/>
          <a:p>
            <a:r>
              <a:rPr lang="en-US" sz="3200" b="1" dirty="0"/>
              <a:t>Wages</a:t>
            </a:r>
          </a:p>
        </p:txBody>
      </p:sp>
      <p:sp>
        <p:nvSpPr>
          <p:cNvPr id="3" name="TextBox 2">
            <a:extLst>
              <a:ext uri="{FF2B5EF4-FFF2-40B4-BE49-F238E27FC236}">
                <a16:creationId xmlns:a16="http://schemas.microsoft.com/office/drawing/2014/main" id="{2B830AAC-FFB7-6FA0-E7E1-6FF58B1981B7}"/>
              </a:ext>
            </a:extLst>
          </p:cNvPr>
          <p:cNvSpPr txBox="1"/>
          <p:nvPr/>
        </p:nvSpPr>
        <p:spPr>
          <a:xfrm>
            <a:off x="1027289" y="1051524"/>
            <a:ext cx="9223023" cy="523220"/>
          </a:xfrm>
          <a:prstGeom prst="rect">
            <a:avLst/>
          </a:prstGeom>
          <a:noFill/>
        </p:spPr>
        <p:txBody>
          <a:bodyPr wrap="square" rtlCol="0">
            <a:spAutoFit/>
          </a:bodyPr>
          <a:lstStyle/>
          <a:p>
            <a:pPr algn="ctr"/>
            <a:r>
              <a:rPr lang="en-US" sz="2800" b="1" dirty="0"/>
              <a:t>Transportation-Dependent Sectors, 2023</a:t>
            </a:r>
          </a:p>
        </p:txBody>
      </p:sp>
    </p:spTree>
    <p:extLst>
      <p:ext uri="{BB962C8B-B14F-4D97-AF65-F5344CB8AC3E}">
        <p14:creationId xmlns:p14="http://schemas.microsoft.com/office/powerpoint/2010/main" val="2149563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B1389-EDBB-CD92-DC1E-608D1540BA4E}"/>
              </a:ext>
            </a:extLst>
          </p:cNvPr>
          <p:cNvSpPr>
            <a:spLocks noGrp="1"/>
          </p:cNvSpPr>
          <p:nvPr>
            <p:ph type="title"/>
          </p:nvPr>
        </p:nvSpPr>
        <p:spPr>
          <a:xfrm>
            <a:off x="2461847" y="268605"/>
            <a:ext cx="9570720" cy="1143000"/>
          </a:xfrm>
        </p:spPr>
        <p:txBody>
          <a:bodyPr>
            <a:noAutofit/>
          </a:bodyPr>
          <a:lstStyle/>
          <a:p>
            <a:pPr algn="ctr"/>
            <a:r>
              <a:rPr lang="en-US" sz="3200" dirty="0"/>
              <a:t>Upgrades for Current Economy and Design Standards Result in Significant Crash Reductions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49" y="116767"/>
            <a:ext cx="5920576" cy="6624466"/>
          </a:xfrm>
          <a:prstGeom prst="rect">
            <a:avLst/>
          </a:prstGeom>
        </p:spPr>
      </p:pic>
      <p:sp>
        <p:nvSpPr>
          <p:cNvPr id="8" name="TextBox 7"/>
          <p:cNvSpPr txBox="1"/>
          <p:nvPr/>
        </p:nvSpPr>
        <p:spPr>
          <a:xfrm>
            <a:off x="6011055" y="2623278"/>
            <a:ext cx="6180945" cy="2964914"/>
          </a:xfrm>
          <a:prstGeom prst="rect">
            <a:avLst/>
          </a:prstGeom>
          <a:noFill/>
        </p:spPr>
        <p:txBody>
          <a:bodyPr wrap="square" rtlCol="0">
            <a:spAutoFit/>
          </a:bodyPr>
          <a:lstStyle/>
          <a:p>
            <a:pPr>
              <a:lnSpc>
                <a:spcPts val="3200"/>
              </a:lnSpc>
            </a:pPr>
            <a:r>
              <a:rPr lang="en-US" sz="2800" dirty="0"/>
              <a:t>Zoo Interchange </a:t>
            </a:r>
            <a:r>
              <a:rPr lang="en-US" sz="2800" b="1" dirty="0"/>
              <a:t>29%</a:t>
            </a:r>
          </a:p>
          <a:p>
            <a:pPr>
              <a:lnSpc>
                <a:spcPts val="3200"/>
              </a:lnSpc>
            </a:pPr>
            <a:endParaRPr lang="en-US" sz="2800" dirty="0"/>
          </a:p>
          <a:p>
            <a:pPr>
              <a:lnSpc>
                <a:spcPts val="3200"/>
              </a:lnSpc>
            </a:pPr>
            <a:r>
              <a:rPr lang="en-US" sz="2800" dirty="0"/>
              <a:t>Marquette Interchange </a:t>
            </a:r>
            <a:r>
              <a:rPr lang="en-US" sz="2800" b="1" dirty="0"/>
              <a:t>48%</a:t>
            </a:r>
            <a:endParaRPr lang="en-US" sz="2800" dirty="0"/>
          </a:p>
          <a:p>
            <a:pPr>
              <a:lnSpc>
                <a:spcPts val="3200"/>
              </a:lnSpc>
            </a:pPr>
            <a:endParaRPr lang="en-US" sz="2800" dirty="0"/>
          </a:p>
          <a:p>
            <a:pPr>
              <a:lnSpc>
                <a:spcPts val="3200"/>
              </a:lnSpc>
            </a:pPr>
            <a:r>
              <a:rPr lang="en-US" sz="2800" dirty="0"/>
              <a:t>I-94 N-S </a:t>
            </a:r>
            <a:r>
              <a:rPr lang="en-US" sz="2800" b="1" dirty="0"/>
              <a:t>34%</a:t>
            </a:r>
            <a:endParaRPr lang="en-US" sz="2800" dirty="0"/>
          </a:p>
          <a:p>
            <a:pPr>
              <a:lnSpc>
                <a:spcPts val="3200"/>
              </a:lnSpc>
            </a:pPr>
            <a:endParaRPr lang="en-US" sz="2800" dirty="0"/>
          </a:p>
          <a:p>
            <a:pPr>
              <a:lnSpc>
                <a:spcPts val="3200"/>
              </a:lnSpc>
            </a:pPr>
            <a:r>
              <a:rPr lang="en-US" sz="2800" dirty="0"/>
              <a:t>I-39/90</a:t>
            </a:r>
            <a:r>
              <a:rPr lang="en-US" sz="2000" dirty="0"/>
              <a:t> </a:t>
            </a:r>
            <a:r>
              <a:rPr lang="en-US" sz="2800" b="1" dirty="0"/>
              <a:t>27%</a:t>
            </a:r>
            <a:endParaRPr lang="en-US" sz="2800" dirty="0"/>
          </a:p>
        </p:txBody>
      </p:sp>
      <p:cxnSp>
        <p:nvCxnSpPr>
          <p:cNvPr id="10" name="Straight Arrow Connector 9"/>
          <p:cNvCxnSpPr/>
          <p:nvPr/>
        </p:nvCxnSpPr>
        <p:spPr>
          <a:xfrm flipH="1">
            <a:off x="5050303" y="2996418"/>
            <a:ext cx="960754" cy="24899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202703" y="3896751"/>
            <a:ext cx="808352" cy="158964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202703" y="4598962"/>
            <a:ext cx="808352" cy="12109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276578" y="5486400"/>
            <a:ext cx="1734478" cy="9003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2A96B02-E942-1310-DB39-F372113E80E9}"/>
              </a:ext>
            </a:extLst>
          </p:cNvPr>
          <p:cNvSpPr txBox="1"/>
          <p:nvPr/>
        </p:nvSpPr>
        <p:spPr>
          <a:xfrm>
            <a:off x="7779617" y="6217455"/>
            <a:ext cx="4412383" cy="338554"/>
          </a:xfrm>
          <a:prstGeom prst="rect">
            <a:avLst/>
          </a:prstGeom>
          <a:noFill/>
        </p:spPr>
        <p:txBody>
          <a:bodyPr wrap="square" rtlCol="0">
            <a:spAutoFit/>
          </a:bodyPr>
          <a:lstStyle>
            <a:defPPr>
              <a:defRPr lang="en-US"/>
            </a:defPPr>
            <a:lvl1pPr marL="0" indent="0" algn="l" defTabSz="1219170" rtl="0" eaLnBrk="1" latinLnBrk="0" hangingPunct="1">
              <a:defRPr sz="2400" kern="1200">
                <a:solidFill>
                  <a:schemeClr val="tx1"/>
                </a:solidFill>
                <a:latin typeface="+mn-lt"/>
                <a:ea typeface="+mn-ea"/>
                <a:cs typeface="+mn-cs"/>
              </a:defRPr>
            </a:lvl1pPr>
            <a:lvl2pPr marL="609585" indent="0" algn="l" defTabSz="1219170" rtl="0" eaLnBrk="1" latinLnBrk="0" hangingPunct="1">
              <a:defRPr sz="2400" kern="1200">
                <a:solidFill>
                  <a:schemeClr val="tx1"/>
                </a:solidFill>
                <a:latin typeface="+mn-lt"/>
                <a:ea typeface="+mn-ea"/>
                <a:cs typeface="+mn-cs"/>
              </a:defRPr>
            </a:lvl2pPr>
            <a:lvl3pPr marL="1219170" indent="0" algn="l" defTabSz="1219170" rtl="0" eaLnBrk="1" latinLnBrk="0" hangingPunct="1">
              <a:defRPr sz="2400" kern="1200">
                <a:solidFill>
                  <a:schemeClr val="tx1"/>
                </a:solidFill>
                <a:latin typeface="+mn-lt"/>
                <a:ea typeface="+mn-ea"/>
                <a:cs typeface="+mn-cs"/>
              </a:defRPr>
            </a:lvl3pPr>
            <a:lvl4pPr marL="1828754" indent="0" algn="l" defTabSz="1219170" rtl="0" eaLnBrk="1" latinLnBrk="0" hangingPunct="1">
              <a:defRPr sz="2400" kern="1200">
                <a:solidFill>
                  <a:schemeClr val="tx1"/>
                </a:solidFill>
                <a:latin typeface="+mn-lt"/>
                <a:ea typeface="+mn-ea"/>
                <a:cs typeface="+mn-cs"/>
              </a:defRPr>
            </a:lvl4pPr>
            <a:lvl5pPr marL="2438339" indent="0" algn="l" defTabSz="1219170" rtl="0" eaLnBrk="1" latinLnBrk="0" hangingPunct="1">
              <a:defRPr sz="2400" kern="1200">
                <a:solidFill>
                  <a:schemeClr val="tx1"/>
                </a:solidFill>
                <a:latin typeface="+mn-lt"/>
                <a:ea typeface="+mn-ea"/>
                <a:cs typeface="+mn-cs"/>
              </a:defRPr>
            </a:lvl5pPr>
            <a:lvl6pPr marL="3047924" indent="0" algn="l" defTabSz="1219170" rtl="0" eaLnBrk="1" latinLnBrk="0" hangingPunct="1">
              <a:defRPr sz="2400" kern="1200">
                <a:solidFill>
                  <a:schemeClr val="tx1"/>
                </a:solidFill>
                <a:latin typeface="+mn-lt"/>
                <a:ea typeface="+mn-ea"/>
                <a:cs typeface="+mn-cs"/>
              </a:defRPr>
            </a:lvl6pPr>
            <a:lvl7pPr marL="3657509" indent="0" algn="l" defTabSz="1219170" rtl="0" eaLnBrk="1" latinLnBrk="0" hangingPunct="1">
              <a:defRPr sz="2400" kern="1200">
                <a:solidFill>
                  <a:schemeClr val="tx1"/>
                </a:solidFill>
                <a:latin typeface="+mn-lt"/>
                <a:ea typeface="+mn-ea"/>
                <a:cs typeface="+mn-cs"/>
              </a:defRPr>
            </a:lvl7pPr>
            <a:lvl8pPr marL="4267093" indent="0" algn="l" defTabSz="1219170" rtl="0" eaLnBrk="1" latinLnBrk="0" hangingPunct="1">
              <a:defRPr sz="2400" kern="1200">
                <a:solidFill>
                  <a:schemeClr val="tx1"/>
                </a:solidFill>
                <a:latin typeface="+mn-lt"/>
                <a:ea typeface="+mn-ea"/>
                <a:cs typeface="+mn-cs"/>
              </a:defRPr>
            </a:lvl8pPr>
            <a:lvl9pPr marL="4876678" indent="0" algn="l" defTabSz="1219170" rtl="0" eaLnBrk="1" latinLnBrk="0" hangingPunct="1">
              <a:defRPr sz="2400" kern="1200">
                <a:solidFill>
                  <a:schemeClr val="tx1"/>
                </a:solidFill>
                <a:latin typeface="+mn-lt"/>
                <a:ea typeface="+mn-ea"/>
                <a:cs typeface="+mn-cs"/>
              </a:defRPr>
            </a:lvl9pPr>
          </a:lstStyle>
          <a:p>
            <a:r>
              <a:rPr lang="en-US" sz="1600" i="1" dirty="0">
                <a:ea typeface="Tahoma" panose="020B0604030504040204" pitchFamily="34" charset="0"/>
                <a:cs typeface="Tahoma" panose="020B0604030504040204" pitchFamily="34" charset="0"/>
              </a:rPr>
              <a:t>Source: Wisconsin Department of Transportation</a:t>
            </a:r>
          </a:p>
        </p:txBody>
      </p:sp>
    </p:spTree>
    <p:extLst>
      <p:ext uri="{BB962C8B-B14F-4D97-AF65-F5344CB8AC3E}">
        <p14:creationId xmlns:p14="http://schemas.microsoft.com/office/powerpoint/2010/main" val="1146138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365" y="1746696"/>
            <a:ext cx="7090681" cy="4598559"/>
          </a:xfrm>
          <a:prstGeom prst="rect">
            <a:avLst/>
          </a:prstGeom>
        </p:spPr>
      </p:pic>
      <p:sp>
        <p:nvSpPr>
          <p:cNvPr id="10" name="Rectangle 9"/>
          <p:cNvSpPr/>
          <p:nvPr/>
        </p:nvSpPr>
        <p:spPr>
          <a:xfrm>
            <a:off x="8769531" y="4628302"/>
            <a:ext cx="309290" cy="309290"/>
          </a:xfrm>
          <a:prstGeom prst="rect">
            <a:avLst/>
          </a:prstGeom>
          <a:solidFill>
            <a:srgbClr val="85A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779348" y="5050511"/>
            <a:ext cx="309290" cy="309290"/>
          </a:xfrm>
          <a:prstGeom prst="rect">
            <a:avLst/>
          </a:prstGeom>
          <a:solidFill>
            <a:srgbClr val="951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9204911" y="4589113"/>
            <a:ext cx="4123867" cy="769441"/>
          </a:xfrm>
          <a:prstGeom prst="rect">
            <a:avLst/>
          </a:prstGeom>
          <a:noFill/>
        </p:spPr>
        <p:txBody>
          <a:bodyPr wrap="square" rtlCol="0">
            <a:spAutoFit/>
          </a:bodyPr>
          <a:lstStyle/>
          <a:p>
            <a:r>
              <a:rPr lang="en-US" sz="2200" b="1" dirty="0">
                <a:solidFill>
                  <a:srgbClr val="85AED4"/>
                </a:solidFill>
              </a:rPr>
              <a:t>2010 </a:t>
            </a:r>
          </a:p>
          <a:p>
            <a:r>
              <a:rPr lang="en-US" sz="2200" b="1" dirty="0">
                <a:solidFill>
                  <a:schemeClr val="accent3"/>
                </a:solidFill>
              </a:rPr>
              <a:t>2023</a:t>
            </a:r>
            <a:endParaRPr lang="en-US" sz="2200" dirty="0">
              <a:solidFill>
                <a:schemeClr val="accent3"/>
              </a:solidFill>
            </a:endParaRPr>
          </a:p>
        </p:txBody>
      </p:sp>
      <p:sp>
        <p:nvSpPr>
          <p:cNvPr id="13" name="TextBox 12"/>
          <p:cNvSpPr txBox="1"/>
          <p:nvPr/>
        </p:nvSpPr>
        <p:spPr>
          <a:xfrm rot="16200000">
            <a:off x="496644" y="3235911"/>
            <a:ext cx="1897029" cy="416414"/>
          </a:xfrm>
          <a:prstGeom prst="rect">
            <a:avLst/>
          </a:prstGeom>
          <a:noFill/>
        </p:spPr>
        <p:txBody>
          <a:bodyPr wrap="square" rtlCol="0">
            <a:spAutoFit/>
          </a:bodyPr>
          <a:lstStyle/>
          <a:p>
            <a:r>
              <a:rPr lang="en-US" b="1" dirty="0"/>
              <a:t>Total Mileage</a:t>
            </a:r>
            <a:endParaRPr lang="en-US" dirty="0"/>
          </a:p>
        </p:txBody>
      </p:sp>
      <p:sp>
        <p:nvSpPr>
          <p:cNvPr id="14" name="TextBox 13"/>
          <p:cNvSpPr txBox="1"/>
          <p:nvPr/>
        </p:nvSpPr>
        <p:spPr>
          <a:xfrm>
            <a:off x="5222393" y="5482818"/>
            <a:ext cx="1897029" cy="416414"/>
          </a:xfrm>
          <a:prstGeom prst="rect">
            <a:avLst/>
          </a:prstGeom>
          <a:noFill/>
        </p:spPr>
        <p:txBody>
          <a:bodyPr wrap="square" rtlCol="0">
            <a:spAutoFit/>
          </a:bodyPr>
          <a:lstStyle/>
          <a:p>
            <a:r>
              <a:rPr lang="en-US" b="1" dirty="0"/>
              <a:t>Average Rating</a:t>
            </a:r>
            <a:endParaRPr lang="en-US" dirty="0"/>
          </a:p>
        </p:txBody>
      </p:sp>
      <p:sp>
        <p:nvSpPr>
          <p:cNvPr id="2" name="Title 1">
            <a:extLst>
              <a:ext uri="{FF2B5EF4-FFF2-40B4-BE49-F238E27FC236}">
                <a16:creationId xmlns:a16="http://schemas.microsoft.com/office/drawing/2014/main" id="{9A630E1B-FB05-4D2A-0F19-FB0E0EAE67ED}"/>
              </a:ext>
            </a:extLst>
          </p:cNvPr>
          <p:cNvSpPr>
            <a:spLocks noGrp="1"/>
          </p:cNvSpPr>
          <p:nvPr>
            <p:ph type="title"/>
          </p:nvPr>
        </p:nvSpPr>
        <p:spPr/>
        <p:txBody>
          <a:bodyPr/>
          <a:lstStyle/>
          <a:p>
            <a:r>
              <a:rPr lang="en-US" dirty="0"/>
              <a:t>Local Road Conditions Reflect Decades of Disinvestment</a:t>
            </a:r>
          </a:p>
        </p:txBody>
      </p:sp>
      <p:sp>
        <p:nvSpPr>
          <p:cNvPr id="6" name="TextBox 5">
            <a:extLst>
              <a:ext uri="{FF2B5EF4-FFF2-40B4-BE49-F238E27FC236}">
                <a16:creationId xmlns:a16="http://schemas.microsoft.com/office/drawing/2014/main" id="{BC3EC7CC-3B55-2B6B-6D8C-FE69EB7D038E}"/>
              </a:ext>
            </a:extLst>
          </p:cNvPr>
          <p:cNvSpPr txBox="1"/>
          <p:nvPr/>
        </p:nvSpPr>
        <p:spPr>
          <a:xfrm>
            <a:off x="561474" y="6410571"/>
            <a:ext cx="11355871" cy="338554"/>
          </a:xfrm>
          <a:prstGeom prst="rect">
            <a:avLst/>
          </a:prstGeom>
          <a:noFill/>
        </p:spPr>
        <p:txBody>
          <a:bodyPr wrap="square" rtlCol="0">
            <a:spAutoFit/>
          </a:bodyPr>
          <a:lstStyle/>
          <a:p>
            <a:r>
              <a:rPr lang="en-US" sz="1600" i="1" dirty="0"/>
              <a:t>Source: Wisconsin Policy Forum Report – Eyes on the Road: Assessing the quality of Wisconsin’s local roads, Dec. 2024</a:t>
            </a:r>
          </a:p>
        </p:txBody>
      </p:sp>
      <p:sp>
        <p:nvSpPr>
          <p:cNvPr id="9" name="TextBox 8"/>
          <p:cNvSpPr txBox="1"/>
          <p:nvPr/>
        </p:nvSpPr>
        <p:spPr>
          <a:xfrm>
            <a:off x="8691153" y="2105291"/>
            <a:ext cx="3657600" cy="2677656"/>
          </a:xfrm>
          <a:prstGeom prst="rect">
            <a:avLst/>
          </a:prstGeom>
          <a:noFill/>
        </p:spPr>
        <p:txBody>
          <a:bodyPr wrap="square" rtlCol="0">
            <a:spAutoFit/>
          </a:bodyPr>
          <a:lstStyle/>
          <a:p>
            <a:r>
              <a:rPr lang="en-US" sz="2800" b="1" dirty="0">
                <a:solidFill>
                  <a:srgbClr val="85AED4"/>
                </a:solidFill>
              </a:rPr>
              <a:t>2010 Statewide Average: 6.62</a:t>
            </a:r>
          </a:p>
          <a:p>
            <a:endParaRPr lang="en-US" sz="2800" b="1" dirty="0">
              <a:solidFill>
                <a:schemeClr val="accent3"/>
              </a:solidFill>
            </a:endParaRPr>
          </a:p>
          <a:p>
            <a:r>
              <a:rPr lang="en-US" sz="2800" b="1" dirty="0">
                <a:solidFill>
                  <a:schemeClr val="accent3"/>
                </a:solidFill>
              </a:rPr>
              <a:t>2023 Statewide Average: 6:17</a:t>
            </a:r>
          </a:p>
          <a:p>
            <a:endParaRPr lang="en-US" sz="2800" dirty="0"/>
          </a:p>
        </p:txBody>
      </p:sp>
    </p:spTree>
    <p:extLst>
      <p:ext uri="{BB962C8B-B14F-4D97-AF65-F5344CB8AC3E}">
        <p14:creationId xmlns:p14="http://schemas.microsoft.com/office/powerpoint/2010/main" val="1839116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9159E84-12C9-FB48-F449-2A41AAEC67B3}"/>
              </a:ext>
            </a:extLst>
          </p:cNvPr>
          <p:cNvSpPr txBox="1"/>
          <p:nvPr/>
        </p:nvSpPr>
        <p:spPr>
          <a:xfrm>
            <a:off x="539494" y="2002879"/>
            <a:ext cx="2914905" cy="3785652"/>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000" dirty="0">
                <a:latin typeface="+mj-lt"/>
                <a:ea typeface="Tahoma" panose="020B0604030504040204" pitchFamily="34" charset="0"/>
                <a:cs typeface="Tahoma" panose="020B0604030504040204" pitchFamily="34" charset="0"/>
              </a:rPr>
              <a:t>WI has identified 2,216 bridge replacements/ repairs (includes structurally deficient), </a:t>
            </a:r>
            <a:r>
              <a:rPr lang="en-US" sz="2000" b="1" dirty="0">
                <a:latin typeface="+mj-lt"/>
                <a:ea typeface="Tahoma" panose="020B0604030504040204" pitchFamily="34" charset="0"/>
                <a:cs typeface="Tahoma" panose="020B0604030504040204" pitchFamily="34" charset="0"/>
              </a:rPr>
              <a:t>estimated cost of $2 billion.</a:t>
            </a:r>
          </a:p>
          <a:p>
            <a:pPr marL="285750" indent="-285750">
              <a:spcBef>
                <a:spcPts val="1200"/>
              </a:spcBef>
              <a:buFont typeface="Arial" panose="020B0604020202020204" pitchFamily="34" charset="0"/>
              <a:buChar char="•"/>
            </a:pPr>
            <a:r>
              <a:rPr lang="en-US" sz="2000" dirty="0">
                <a:latin typeface="+mj-lt"/>
                <a:ea typeface="Tahoma" panose="020B0604030504040204" pitchFamily="34" charset="0"/>
                <a:cs typeface="Tahoma" panose="020B0604030504040204" pitchFamily="34" charset="0"/>
              </a:rPr>
              <a:t>Many other bridges are over 50 years old.</a:t>
            </a:r>
          </a:p>
          <a:p>
            <a:pPr marL="285750" indent="-285750">
              <a:spcBef>
                <a:spcPts val="1200"/>
              </a:spcBef>
              <a:buFont typeface="Arial" panose="020B0604020202020204" pitchFamily="34" charset="0"/>
              <a:buChar char="•"/>
            </a:pPr>
            <a:r>
              <a:rPr lang="en-US" sz="2000" dirty="0">
                <a:latin typeface="+mj-lt"/>
                <a:ea typeface="Tahoma" panose="020B0604030504040204" pitchFamily="34" charset="0"/>
                <a:cs typeface="Tahoma" panose="020B0604030504040204" pitchFamily="34" charset="0"/>
              </a:rPr>
              <a:t>462</a:t>
            </a:r>
            <a:r>
              <a:rPr lang="en-US" sz="2000" dirty="0">
                <a:effectLst/>
                <a:latin typeface="+mj-lt"/>
                <a:ea typeface="Tahoma" panose="020B0604030504040204" pitchFamily="34" charset="0"/>
                <a:cs typeface="Tahoma" panose="020B0604030504040204" pitchFamily="34" charset="0"/>
              </a:rPr>
              <a:t> weight-posted bridges, about 90% on local systems.</a:t>
            </a:r>
            <a:endParaRPr lang="en-US" sz="2000" dirty="0">
              <a:latin typeface="+mj-lt"/>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9AB7FC57-6739-76D9-B81F-0176F518B854}"/>
              </a:ext>
            </a:extLst>
          </p:cNvPr>
          <p:cNvSpPr txBox="1"/>
          <p:nvPr/>
        </p:nvSpPr>
        <p:spPr>
          <a:xfrm>
            <a:off x="443242" y="6223792"/>
            <a:ext cx="11411874" cy="584775"/>
          </a:xfrm>
          <a:prstGeom prst="rect">
            <a:avLst/>
          </a:prstGeom>
          <a:noFill/>
        </p:spPr>
        <p:txBody>
          <a:bodyPr wrap="square" rtlCol="0">
            <a:spAutoFit/>
          </a:bodyPr>
          <a:lstStyle/>
          <a:p>
            <a:r>
              <a:rPr lang="en-US" sz="1600" i="1" dirty="0">
                <a:latin typeface="+mj-lt"/>
                <a:ea typeface="Tahoma" panose="020B0604030504040204" pitchFamily="34" charset="0"/>
                <a:cs typeface="Tahoma" panose="020B0604030504040204" pitchFamily="34" charset="0"/>
              </a:rPr>
              <a:t>Graph Source: Federal Highway Administration (FHWA) National Bridge Inventory (NBI), downloaded on Jan. 5, 2025. Structures with spans &gt; 20 ft. *= No reconstruction in the last 10 years.</a:t>
            </a:r>
          </a:p>
        </p:txBody>
      </p:sp>
      <p:sp>
        <p:nvSpPr>
          <p:cNvPr id="2" name="Title 1"/>
          <p:cNvSpPr>
            <a:spLocks noGrp="1"/>
          </p:cNvSpPr>
          <p:nvPr>
            <p:ph type="title"/>
          </p:nvPr>
        </p:nvSpPr>
        <p:spPr>
          <a:xfrm>
            <a:off x="609600" y="509950"/>
            <a:ext cx="10972800" cy="1143000"/>
          </a:xfrm>
        </p:spPr>
        <p:txBody>
          <a:bodyPr>
            <a:noAutofit/>
          </a:bodyPr>
          <a:lstStyle/>
          <a:p>
            <a:r>
              <a:rPr lang="en-US" dirty="0">
                <a:ea typeface="Tahoma" panose="020B0604030504040204" pitchFamily="34" charset="0"/>
                <a:cs typeface="Tahoma" panose="020B0604030504040204" pitchFamily="34" charset="0"/>
              </a:rPr>
              <a:t>More than One in Three Wisconsin Bridges Deficient, Marked for Replacement, &gt; 50 Years Old</a:t>
            </a:r>
            <a:br>
              <a:rPr lang="en-US" dirty="0">
                <a:ea typeface="Tahoma" panose="020B0604030504040204" pitchFamily="34" charset="0"/>
                <a:cs typeface="Tahoma" panose="020B0604030504040204" pitchFamily="34" charset="0"/>
              </a:rPr>
            </a:br>
            <a:endParaRPr lang="en-US" dirty="0"/>
          </a:p>
        </p:txBody>
      </p:sp>
      <p:graphicFrame>
        <p:nvGraphicFramePr>
          <p:cNvPr id="5" name="Chart 4">
            <a:extLst>
              <a:ext uri="{FF2B5EF4-FFF2-40B4-BE49-F238E27FC236}">
                <a16:creationId xmlns:a16="http://schemas.microsoft.com/office/drawing/2014/main" id="{60205CD5-54B7-55F1-85AC-C3D59970D966}"/>
              </a:ext>
            </a:extLst>
          </p:cNvPr>
          <p:cNvGraphicFramePr/>
          <p:nvPr>
            <p:extLst>
              <p:ext uri="{D42A27DB-BD31-4B8C-83A1-F6EECF244321}">
                <p14:modId xmlns:p14="http://schemas.microsoft.com/office/powerpoint/2010/main" val="2731448702"/>
              </p:ext>
            </p:extLst>
          </p:nvPr>
        </p:nvGraphicFramePr>
        <p:xfrm>
          <a:off x="3792731" y="1523806"/>
          <a:ext cx="7283669" cy="452564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4B9413D-4878-4442-D780-94CB58799ED9}"/>
              </a:ext>
            </a:extLst>
          </p:cNvPr>
          <p:cNvSpPr txBox="1"/>
          <p:nvPr/>
        </p:nvSpPr>
        <p:spPr>
          <a:xfrm>
            <a:off x="4936104" y="1676395"/>
            <a:ext cx="1253067" cy="369332"/>
          </a:xfrm>
          <a:prstGeom prst="rect">
            <a:avLst/>
          </a:prstGeom>
          <a:noFill/>
        </p:spPr>
        <p:txBody>
          <a:bodyPr wrap="square" rtlCol="0">
            <a:spAutoFit/>
          </a:bodyPr>
          <a:lstStyle/>
          <a:p>
            <a:r>
              <a:rPr lang="en-US" dirty="0"/>
              <a:t>5,341</a:t>
            </a:r>
          </a:p>
        </p:txBody>
      </p:sp>
      <p:sp>
        <p:nvSpPr>
          <p:cNvPr id="7" name="Right Brace 6">
            <a:extLst>
              <a:ext uri="{FF2B5EF4-FFF2-40B4-BE49-F238E27FC236}">
                <a16:creationId xmlns:a16="http://schemas.microsoft.com/office/drawing/2014/main" id="{C77FBD28-56C8-1620-BF91-40E0F8F4F89E}"/>
              </a:ext>
            </a:extLst>
          </p:cNvPr>
          <p:cNvSpPr/>
          <p:nvPr/>
        </p:nvSpPr>
        <p:spPr>
          <a:xfrm>
            <a:off x="5680092" y="2069172"/>
            <a:ext cx="166664" cy="118156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1">
            <a:extLst>
              <a:ext uri="{FF2B5EF4-FFF2-40B4-BE49-F238E27FC236}">
                <a16:creationId xmlns:a16="http://schemas.microsoft.com/office/drawing/2014/main" id="{9A459DC6-1387-615B-95D6-FB94AA6297B8}"/>
              </a:ext>
            </a:extLst>
          </p:cNvPr>
          <p:cNvSpPr txBox="1"/>
          <p:nvPr/>
        </p:nvSpPr>
        <p:spPr>
          <a:xfrm>
            <a:off x="10758645" y="4484544"/>
            <a:ext cx="745066" cy="41105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kern="1200" dirty="0"/>
              <a:t>41%</a:t>
            </a:r>
          </a:p>
        </p:txBody>
      </p:sp>
    </p:spTree>
    <p:extLst>
      <p:ext uri="{BB962C8B-B14F-4D97-AF65-F5344CB8AC3E}">
        <p14:creationId xmlns:p14="http://schemas.microsoft.com/office/powerpoint/2010/main" val="1749815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D2CE675-4291-3158-B84B-62C473BFF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1" y="2521131"/>
            <a:ext cx="6832022" cy="34291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ECF607-93DF-FAE6-DFCE-8703972B9DF7}"/>
              </a:ext>
            </a:extLst>
          </p:cNvPr>
          <p:cNvSpPr>
            <a:spLocks noGrp="1"/>
          </p:cNvSpPr>
          <p:nvPr>
            <p:ph type="title"/>
          </p:nvPr>
        </p:nvSpPr>
        <p:spPr>
          <a:xfrm>
            <a:off x="609600" y="170134"/>
            <a:ext cx="10972800" cy="1506266"/>
          </a:xfrm>
        </p:spPr>
        <p:txBody>
          <a:bodyPr>
            <a:normAutofit/>
          </a:bodyPr>
          <a:lstStyle/>
          <a:p>
            <a:r>
              <a:rPr lang="en-US" dirty="0"/>
              <a:t>Unexpected Closure of Waukesha County Bridge Highlights Need for Timely Investment</a:t>
            </a:r>
          </a:p>
        </p:txBody>
      </p:sp>
      <p:sp>
        <p:nvSpPr>
          <p:cNvPr id="3" name="Content Placeholder 2">
            <a:extLst>
              <a:ext uri="{FF2B5EF4-FFF2-40B4-BE49-F238E27FC236}">
                <a16:creationId xmlns:a16="http://schemas.microsoft.com/office/drawing/2014/main" id="{359EDF5C-DD0A-A2EB-5C52-3E8D58AE6DC9}"/>
              </a:ext>
            </a:extLst>
          </p:cNvPr>
          <p:cNvSpPr>
            <a:spLocks noGrp="1"/>
          </p:cNvSpPr>
          <p:nvPr>
            <p:ph idx="4294967295"/>
          </p:nvPr>
        </p:nvSpPr>
        <p:spPr>
          <a:xfrm>
            <a:off x="7244787" y="1899784"/>
            <a:ext cx="4416425" cy="4146550"/>
          </a:xfrm>
        </p:spPr>
        <p:txBody>
          <a:bodyPr>
            <a:normAutofit fontScale="92500"/>
          </a:bodyPr>
          <a:lstStyle/>
          <a:p>
            <a:r>
              <a:rPr lang="en-US" sz="3000" dirty="0"/>
              <a:t>80 year-plus deficient bridge scheduled for replacement in 2027 or 2028 closed in October 2024 due to deterioration.</a:t>
            </a:r>
          </a:p>
          <a:p>
            <a:pPr>
              <a:spcBef>
                <a:spcPts val="1200"/>
              </a:spcBef>
            </a:pPr>
            <a:r>
              <a:rPr lang="en-US" sz="3000" dirty="0"/>
              <a:t>WisDOT is developing an expedited construction plan to replace the bridge in 2025.</a:t>
            </a:r>
          </a:p>
          <a:p>
            <a:endParaRPr lang="en-US" dirty="0"/>
          </a:p>
        </p:txBody>
      </p:sp>
    </p:spTree>
    <p:extLst>
      <p:ext uri="{BB962C8B-B14F-4D97-AF65-F5344CB8AC3E}">
        <p14:creationId xmlns:p14="http://schemas.microsoft.com/office/powerpoint/2010/main" val="1193408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23A4-B438-B88B-E085-C356F026E677}"/>
              </a:ext>
            </a:extLst>
          </p:cNvPr>
          <p:cNvSpPr>
            <a:spLocks noGrp="1"/>
          </p:cNvSpPr>
          <p:nvPr>
            <p:ph type="title"/>
          </p:nvPr>
        </p:nvSpPr>
        <p:spPr>
          <a:xfrm>
            <a:off x="538480" y="487998"/>
            <a:ext cx="10972800" cy="710882"/>
          </a:xfrm>
        </p:spPr>
        <p:txBody>
          <a:bodyPr>
            <a:noAutofit/>
          </a:bodyPr>
          <a:lstStyle/>
          <a:p>
            <a:r>
              <a:rPr lang="en-US" dirty="0"/>
              <a:t>First Inventory for Small Bridges Finds Aging </a:t>
            </a:r>
            <a:br>
              <a:rPr lang="en-US" dirty="0"/>
            </a:br>
            <a:r>
              <a:rPr lang="en-US" dirty="0"/>
              <a:t>Structures</a:t>
            </a:r>
          </a:p>
        </p:txBody>
      </p:sp>
      <p:sp>
        <p:nvSpPr>
          <p:cNvPr id="3" name="Content Placeholder 2">
            <a:extLst>
              <a:ext uri="{FF2B5EF4-FFF2-40B4-BE49-F238E27FC236}">
                <a16:creationId xmlns:a16="http://schemas.microsoft.com/office/drawing/2014/main" id="{679349CF-6513-E0C9-D444-E6F00B82EBB0}"/>
              </a:ext>
            </a:extLst>
          </p:cNvPr>
          <p:cNvSpPr>
            <a:spLocks noGrp="1"/>
          </p:cNvSpPr>
          <p:nvPr>
            <p:ph idx="1"/>
          </p:nvPr>
        </p:nvSpPr>
        <p:spPr>
          <a:xfrm>
            <a:off x="6537960" y="1685272"/>
            <a:ext cx="5044440" cy="4525963"/>
          </a:xfrm>
        </p:spPr>
        <p:txBody>
          <a:bodyPr/>
          <a:lstStyle/>
          <a:p>
            <a:pPr>
              <a:spcBef>
                <a:spcPts val="1200"/>
              </a:spcBef>
            </a:pPr>
            <a:r>
              <a:rPr lang="en-US" sz="2800" dirty="0"/>
              <a:t>2023-25 budget includes $12.5 million for inventorying and assessing structures between 6'-20’.</a:t>
            </a:r>
          </a:p>
          <a:p>
            <a:pPr>
              <a:spcBef>
                <a:spcPts val="1200"/>
              </a:spcBef>
            </a:pPr>
            <a:r>
              <a:rPr lang="en-US" sz="2800" dirty="0"/>
              <a:t>More than 17k structures identified.</a:t>
            </a:r>
          </a:p>
          <a:p>
            <a:pPr>
              <a:spcBef>
                <a:spcPts val="1200"/>
              </a:spcBef>
            </a:pPr>
            <a:r>
              <a:rPr lang="en-US" sz="2800" dirty="0"/>
              <a:t>Assessments have begun.</a:t>
            </a:r>
          </a:p>
          <a:p>
            <a:endParaRPr lang="en-US" dirty="0"/>
          </a:p>
        </p:txBody>
      </p:sp>
      <p:pic>
        <p:nvPicPr>
          <p:cNvPr id="4" name="Graphic 3" descr="Question Mark with solid fill">
            <a:extLst>
              <a:ext uri="{FF2B5EF4-FFF2-40B4-BE49-F238E27FC236}">
                <a16:creationId xmlns:a16="http://schemas.microsoft.com/office/drawing/2014/main" id="{DBE78914-F192-D796-73D6-D5A75C106D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908" y="5296835"/>
            <a:ext cx="914400" cy="914400"/>
          </a:xfrm>
          <a:prstGeom prst="rect">
            <a:avLst/>
          </a:prstGeom>
        </p:spPr>
      </p:pic>
      <p:pic>
        <p:nvPicPr>
          <p:cNvPr id="6" name="Picture 5" descr="A close-up of a concrete beam&#10;&#10;Description automatically generated">
            <a:extLst>
              <a:ext uri="{FF2B5EF4-FFF2-40B4-BE49-F238E27FC236}">
                <a16:creationId xmlns:a16="http://schemas.microsoft.com/office/drawing/2014/main" id="{EA28D2CB-F1F3-AA11-E2BA-22B5A57647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82762"/>
            <a:ext cx="6385560" cy="4789170"/>
          </a:xfrm>
          <a:prstGeom prst="rect">
            <a:avLst/>
          </a:prstGeom>
        </p:spPr>
      </p:pic>
    </p:spTree>
    <p:extLst>
      <p:ext uri="{BB962C8B-B14F-4D97-AF65-F5344CB8AC3E}">
        <p14:creationId xmlns:p14="http://schemas.microsoft.com/office/powerpoint/2010/main" val="52604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4931E-D075-78F4-D910-F26C2CC3E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22C9F-6D9D-DAA6-6BD7-8F8C3F9C60FB}"/>
              </a:ext>
            </a:extLst>
          </p:cNvPr>
          <p:cNvSpPr>
            <a:spLocks noGrp="1"/>
          </p:cNvSpPr>
          <p:nvPr>
            <p:ph type="title"/>
          </p:nvPr>
        </p:nvSpPr>
        <p:spPr>
          <a:xfrm>
            <a:off x="609600" y="274638"/>
            <a:ext cx="10972800" cy="792973"/>
          </a:xfrm>
        </p:spPr>
        <p:txBody>
          <a:bodyPr/>
          <a:lstStyle/>
          <a:p>
            <a:r>
              <a:rPr lang="en-US" dirty="0"/>
              <a:t>Road Closed After Under 20 Ft Structure Inspection</a:t>
            </a:r>
          </a:p>
        </p:txBody>
      </p:sp>
      <p:sp>
        <p:nvSpPr>
          <p:cNvPr id="3" name="Content Placeholder 2">
            <a:extLst>
              <a:ext uri="{FF2B5EF4-FFF2-40B4-BE49-F238E27FC236}">
                <a16:creationId xmlns:a16="http://schemas.microsoft.com/office/drawing/2014/main" id="{4BD84E69-B5DF-7C5A-BCD7-71AFA7ABF30B}"/>
              </a:ext>
            </a:extLst>
          </p:cNvPr>
          <p:cNvSpPr>
            <a:spLocks noGrp="1"/>
          </p:cNvSpPr>
          <p:nvPr>
            <p:ph idx="1"/>
          </p:nvPr>
        </p:nvSpPr>
        <p:spPr>
          <a:xfrm>
            <a:off x="6727373" y="1600200"/>
            <a:ext cx="4998720" cy="4525963"/>
          </a:xfrm>
        </p:spPr>
        <p:txBody>
          <a:bodyPr>
            <a:normAutofit fontScale="92500" lnSpcReduction="20000"/>
          </a:bodyPr>
          <a:lstStyle/>
          <a:p>
            <a:pPr>
              <a:spcBef>
                <a:spcPts val="1200"/>
              </a:spcBef>
            </a:pPr>
            <a:r>
              <a:rPr lang="en-US" sz="2800" dirty="0"/>
              <a:t>Barron County Town of Lakeland road closed after inspection. The 152" x 70" plate arch structure carries the Yellow River under 10 1/2 St. </a:t>
            </a:r>
          </a:p>
          <a:p>
            <a:pPr>
              <a:spcBef>
                <a:spcPts val="1200"/>
              </a:spcBef>
            </a:pPr>
            <a:r>
              <a:rPr lang="en-US" sz="2800" dirty="0"/>
              <a:t>Road serves as a haul route for Cemstone Ready Mix. Used to move washed material from their pit to several of their concrete plants. </a:t>
            </a:r>
          </a:p>
          <a:p>
            <a:pPr>
              <a:spcBef>
                <a:spcPts val="1200"/>
              </a:spcBef>
            </a:pPr>
            <a:r>
              <a:rPr lang="en-US" sz="2800" dirty="0"/>
              <a:t>Detour could impact the condition of other town roads.</a:t>
            </a:r>
          </a:p>
          <a:p>
            <a:endParaRPr lang="en-US" dirty="0"/>
          </a:p>
        </p:txBody>
      </p:sp>
      <p:pic>
        <p:nvPicPr>
          <p:cNvPr id="4" name="Picture 3">
            <a:extLst>
              <a:ext uri="{FF2B5EF4-FFF2-40B4-BE49-F238E27FC236}">
                <a16:creationId xmlns:a16="http://schemas.microsoft.com/office/drawing/2014/main" id="{C8A959FE-59EA-A5F6-AA07-391A184B1B81}"/>
              </a:ext>
            </a:extLst>
          </p:cNvPr>
          <p:cNvPicPr>
            <a:picLocks noChangeAspect="1"/>
          </p:cNvPicPr>
          <p:nvPr/>
        </p:nvPicPr>
        <p:blipFill>
          <a:blip r:embed="rId2"/>
          <a:srcRect b="15303"/>
          <a:stretch/>
        </p:blipFill>
        <p:spPr>
          <a:xfrm>
            <a:off x="17511" y="1687625"/>
            <a:ext cx="6474729" cy="4112924"/>
          </a:xfrm>
          <a:prstGeom prst="rect">
            <a:avLst/>
          </a:prstGeom>
        </p:spPr>
      </p:pic>
      <p:sp>
        <p:nvSpPr>
          <p:cNvPr id="5" name="TextBox 4">
            <a:extLst>
              <a:ext uri="{FF2B5EF4-FFF2-40B4-BE49-F238E27FC236}">
                <a16:creationId xmlns:a16="http://schemas.microsoft.com/office/drawing/2014/main" id="{6C56BB07-0C11-C99D-7C84-D1CA970A2074}"/>
              </a:ext>
            </a:extLst>
          </p:cNvPr>
          <p:cNvSpPr txBox="1"/>
          <p:nvPr/>
        </p:nvSpPr>
        <p:spPr>
          <a:xfrm>
            <a:off x="489010" y="6033535"/>
            <a:ext cx="8045390" cy="677108"/>
          </a:xfrm>
          <a:prstGeom prst="rect">
            <a:avLst/>
          </a:prstGeom>
          <a:noFill/>
        </p:spPr>
        <p:txBody>
          <a:bodyPr wrap="square" rtlCol="0">
            <a:spAutoFit/>
          </a:bodyPr>
          <a:lstStyle/>
          <a:p>
            <a:r>
              <a:rPr lang="en-US" sz="2000" i="1" dirty="0">
                <a:effectLst/>
                <a:latin typeface="+mj-lt"/>
                <a:ea typeface="Aptos" panose="020B0004020202020204" pitchFamily="34" charset="0"/>
                <a:cs typeface="Aptos" panose="020B0004020202020204" pitchFamily="34" charset="0"/>
              </a:rPr>
              <a:t>The floor has corroded and failed, deforming until it is above the water. </a:t>
            </a:r>
          </a:p>
          <a:p>
            <a:endParaRPr lang="en-US" dirty="0"/>
          </a:p>
        </p:txBody>
      </p:sp>
    </p:spTree>
    <p:extLst>
      <p:ext uri="{BB962C8B-B14F-4D97-AF65-F5344CB8AC3E}">
        <p14:creationId xmlns:p14="http://schemas.microsoft.com/office/powerpoint/2010/main" val="526311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BDCFD-6323-3603-99D5-775468FF2D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D4B37F-B4AD-0BE0-F4AB-6612F6746ABE}"/>
              </a:ext>
            </a:extLst>
          </p:cNvPr>
          <p:cNvSpPr>
            <a:spLocks noGrp="1"/>
          </p:cNvSpPr>
          <p:nvPr>
            <p:ph type="title"/>
          </p:nvPr>
        </p:nvSpPr>
        <p:spPr/>
        <p:txBody>
          <a:bodyPr/>
          <a:lstStyle/>
          <a:p>
            <a:r>
              <a:rPr lang="en-US" dirty="0"/>
              <a:t>2025-27 Shortfall Over $1 Billion+</a:t>
            </a:r>
          </a:p>
        </p:txBody>
      </p:sp>
      <p:sp>
        <p:nvSpPr>
          <p:cNvPr id="5" name="Content Placeholder 2">
            <a:extLst>
              <a:ext uri="{FF2B5EF4-FFF2-40B4-BE49-F238E27FC236}">
                <a16:creationId xmlns:a16="http://schemas.microsoft.com/office/drawing/2014/main" id="{06CBFFDB-D3D6-4338-E10B-450115C3BEF6}"/>
              </a:ext>
            </a:extLst>
          </p:cNvPr>
          <p:cNvSpPr txBox="1">
            <a:spLocks/>
          </p:cNvSpPr>
          <p:nvPr/>
        </p:nvSpPr>
        <p:spPr>
          <a:xfrm>
            <a:off x="740697" y="1313134"/>
            <a:ext cx="10515600" cy="573685"/>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800"/>
              </a:spcAft>
              <a:buFont typeface="Arial" panose="020B0604020202020204" pitchFamily="34" charset="0"/>
              <a:buNone/>
            </a:pPr>
            <a:r>
              <a:rPr lang="en-US" sz="11200" b="1" kern="100" dirty="0">
                <a:latin typeface="Calibri" panose="020F0502020204030204" pitchFamily="34" charset="0"/>
                <a:ea typeface="Calibri" panose="020F0502020204030204" pitchFamily="34" charset="0"/>
                <a:cs typeface="Times New Roman" panose="02020603050405020304" pitchFamily="18" charset="0"/>
              </a:rPr>
              <a:t>Infrastructure Targets (in Millions $):</a:t>
            </a:r>
            <a:r>
              <a:rPr lang="en-US" sz="9600" b="1" kern="100" dirty="0">
                <a:latin typeface="Calibri" panose="020F0502020204030204" pitchFamily="34" charset="0"/>
                <a:ea typeface="Calibri" panose="020F0502020204030204" pitchFamily="34" charset="0"/>
                <a:cs typeface="Times New Roman" panose="02020603050405020304" pitchFamily="18" charset="0"/>
              </a:rPr>
              <a:t>	</a:t>
            </a:r>
            <a:r>
              <a:rPr lang="en-US" sz="4900" b="1" kern="100" dirty="0">
                <a:latin typeface="Calibri" panose="020F0502020204030204" pitchFamily="34" charset="0"/>
                <a:ea typeface="Calibri" panose="020F0502020204030204" pitchFamily="34" charset="0"/>
                <a:cs typeface="Times New Roman" panose="02020603050405020304" pitchFamily="18" charset="0"/>
              </a:rPr>
              <a:t>	</a:t>
            </a:r>
            <a:endParaRPr lang="en-US" sz="4900" kern="100" dirty="0">
              <a:latin typeface="Calibri" panose="020F0502020204030204" pitchFamily="34" charset="0"/>
              <a:ea typeface="Calibri" panose="020F0502020204030204" pitchFamily="34" charset="0"/>
              <a:cs typeface="Times New Roman" panose="02020603050405020304" pitchFamily="18" charset="0"/>
            </a:endParaRPr>
          </a:p>
          <a:p>
            <a:pPr marL="0" indent="0" defTabSz="484188">
              <a:spcBef>
                <a:spcPts val="0"/>
              </a:spcBef>
              <a:spcAft>
                <a:spcPts val="600"/>
              </a:spcAft>
              <a:buFont typeface="Arial" panose="020B0604020202020204" pitchFamily="34" charset="0"/>
              <a:buNone/>
              <a:tabLst>
                <a:tab pos="1371600" algn="l"/>
                <a:tab pos="4572000" algn="l"/>
                <a:tab pos="6286500" algn="l"/>
              </a:tabLst>
            </a:pPr>
            <a:r>
              <a:rPr lang="en-US" sz="2200" kern="100" dirty="0">
                <a:latin typeface="Calibri" panose="020F0502020204030204" pitchFamily="34" charset="0"/>
                <a:ea typeface="Calibri" panose="020F0502020204030204" pitchFamily="34" charset="0"/>
                <a:cs typeface="Times New Roman" panose="02020603050405020304" pitchFamily="18" charset="0"/>
              </a:rPr>
              <a:t>	</a:t>
            </a:r>
            <a:endParaRPr lang="en-US" sz="4300" kern="100" dirty="0">
              <a:latin typeface="Calibri" panose="020F0502020204030204" pitchFamily="34" charset="0"/>
              <a:ea typeface="Calibri" panose="020F0502020204030204" pitchFamily="34" charset="0"/>
              <a:cs typeface="Times New Roman" panose="02020603050405020304" pitchFamily="18" charset="0"/>
            </a:endParaRPr>
          </a:p>
          <a:p>
            <a:pPr marL="0" indent="0" defTabSz="784225">
              <a:spcBef>
                <a:spcPts val="0"/>
              </a:spcBef>
              <a:spcAft>
                <a:spcPts val="600"/>
              </a:spcAft>
              <a:buFont typeface="Arial" panose="020B0604020202020204" pitchFamily="34" charset="0"/>
              <a:buNone/>
              <a:tabLst>
                <a:tab pos="1371600" algn="l"/>
                <a:tab pos="5486400" algn="r"/>
                <a:tab pos="6286500" algn="l"/>
              </a:tabLst>
            </a:pPr>
            <a:r>
              <a:rPr lang="en-US" sz="4300" kern="100" dirty="0">
                <a:latin typeface="Calibri" panose="020F0502020204030204" pitchFamily="34" charset="0"/>
                <a:ea typeface="Calibri" panose="020F0502020204030204" pitchFamily="34" charset="0"/>
                <a:cs typeface="Times New Roman" panose="02020603050405020304" pitchFamily="18" charset="0"/>
              </a:rPr>
              <a:t>	</a:t>
            </a:r>
            <a:endParaRPr lang="en-US" sz="3100" dirty="0"/>
          </a:p>
        </p:txBody>
      </p:sp>
      <p:graphicFrame>
        <p:nvGraphicFramePr>
          <p:cNvPr id="6" name="Table 5">
            <a:extLst>
              <a:ext uri="{FF2B5EF4-FFF2-40B4-BE49-F238E27FC236}">
                <a16:creationId xmlns:a16="http://schemas.microsoft.com/office/drawing/2014/main" id="{B3642110-4C58-FB00-38A5-3097C5ACE04B}"/>
              </a:ext>
            </a:extLst>
          </p:cNvPr>
          <p:cNvGraphicFramePr>
            <a:graphicFrameLocks noGrp="1"/>
          </p:cNvGraphicFramePr>
          <p:nvPr>
            <p:extLst>
              <p:ext uri="{D42A27DB-BD31-4B8C-83A1-F6EECF244321}">
                <p14:modId xmlns:p14="http://schemas.microsoft.com/office/powerpoint/2010/main" val="815586462"/>
              </p:ext>
            </p:extLst>
          </p:nvPr>
        </p:nvGraphicFramePr>
        <p:xfrm>
          <a:off x="935703" y="1761178"/>
          <a:ext cx="8796126" cy="3200400"/>
        </p:xfrm>
        <a:graphic>
          <a:graphicData uri="http://schemas.openxmlformats.org/drawingml/2006/table">
            <a:tbl>
              <a:tblPr firstRow="1" bandRow="1">
                <a:tableStyleId>{5C22544A-7EE6-4342-B048-85BDC9FD1C3A}</a:tableStyleId>
              </a:tblPr>
              <a:tblGrid>
                <a:gridCol w="5615210">
                  <a:extLst>
                    <a:ext uri="{9D8B030D-6E8A-4147-A177-3AD203B41FA5}">
                      <a16:colId xmlns:a16="http://schemas.microsoft.com/office/drawing/2014/main" val="4026880224"/>
                    </a:ext>
                  </a:extLst>
                </a:gridCol>
                <a:gridCol w="3180916">
                  <a:extLst>
                    <a:ext uri="{9D8B030D-6E8A-4147-A177-3AD203B41FA5}">
                      <a16:colId xmlns:a16="http://schemas.microsoft.com/office/drawing/2014/main" val="3750875663"/>
                    </a:ext>
                  </a:extLst>
                </a:gridCol>
              </a:tblGrid>
              <a:tr h="370840">
                <a:tc>
                  <a:txBody>
                    <a:bodyPr/>
                    <a:lstStyle/>
                    <a:p>
                      <a:r>
                        <a:rPr lang="en-US" sz="2400" kern="100" dirty="0">
                          <a:effectLst/>
                          <a:latin typeface="+mj-lt"/>
                          <a:ea typeface="Calibri" panose="020F0502020204030204" pitchFamily="34" charset="0"/>
                          <a:cs typeface="Times New Roman" panose="02020603050405020304" pitchFamily="18" charset="0"/>
                        </a:rPr>
                        <a:t>Highway Capital Improvement Projects</a:t>
                      </a:r>
                      <a:endParaRPr lang="en-US" sz="2400" dirty="0">
                        <a:latin typeface="+mj-lt"/>
                      </a:endParaRPr>
                    </a:p>
                  </a:txBody>
                  <a:tcPr/>
                </a:tc>
                <a:tc>
                  <a:txBody>
                    <a:bodyPr/>
                    <a:lstStyle/>
                    <a:p>
                      <a:pPr algn="ctr"/>
                      <a:r>
                        <a:rPr lang="en-US" sz="2400" dirty="0">
                          <a:latin typeface="+mj-lt"/>
                        </a:rPr>
                        <a:t>2025-2027</a:t>
                      </a:r>
                    </a:p>
                  </a:txBody>
                  <a:tcPr/>
                </a:tc>
                <a:extLst>
                  <a:ext uri="{0D108BD9-81ED-4DB2-BD59-A6C34878D82A}">
                    <a16:rowId xmlns:a16="http://schemas.microsoft.com/office/drawing/2014/main" val="1561560261"/>
                  </a:ext>
                </a:extLst>
              </a:tr>
              <a:tr h="370840">
                <a:tc>
                  <a:txBody>
                    <a:bodyPr/>
                    <a:lstStyle/>
                    <a:p>
                      <a:r>
                        <a:rPr lang="en-US" sz="2400" kern="100" dirty="0">
                          <a:effectLst/>
                          <a:latin typeface="+mj-lt"/>
                          <a:ea typeface="Calibri" panose="020F0502020204030204" pitchFamily="34" charset="0"/>
                          <a:cs typeface="Times New Roman" panose="02020603050405020304" pitchFamily="18" charset="0"/>
                        </a:rPr>
                        <a:t>I-41</a:t>
                      </a:r>
                      <a:endParaRPr lang="en-US" sz="2400" dirty="0">
                        <a:latin typeface="+mj-lt"/>
                      </a:endParaRPr>
                    </a:p>
                  </a:txBody>
                  <a:tcPr/>
                </a:tc>
                <a:tc>
                  <a:txBody>
                    <a:bodyPr/>
                    <a:lstStyle/>
                    <a:p>
                      <a:pPr algn="r"/>
                      <a:r>
                        <a:rPr lang="en-US" sz="2400" dirty="0">
                          <a:latin typeface="+mj-lt"/>
                        </a:rPr>
                        <a:t>$585</a:t>
                      </a:r>
                    </a:p>
                  </a:txBody>
                  <a:tcPr/>
                </a:tc>
                <a:extLst>
                  <a:ext uri="{0D108BD9-81ED-4DB2-BD59-A6C34878D82A}">
                    <a16:rowId xmlns:a16="http://schemas.microsoft.com/office/drawing/2014/main" val="2859688865"/>
                  </a:ext>
                </a:extLst>
              </a:tr>
              <a:tr h="370840">
                <a:tc>
                  <a:txBody>
                    <a:bodyPr/>
                    <a:lstStyle/>
                    <a:p>
                      <a:r>
                        <a:rPr lang="en-US" sz="2400" kern="100" dirty="0">
                          <a:effectLst/>
                          <a:latin typeface="+mj-lt"/>
                          <a:ea typeface="Calibri" panose="020F0502020204030204" pitchFamily="34" charset="0"/>
                          <a:cs typeface="Times New Roman" panose="02020603050405020304" pitchFamily="18" charset="0"/>
                        </a:rPr>
                        <a:t>US 51 Stoughton to McFarland</a:t>
                      </a:r>
                      <a:endParaRPr lang="en-US" sz="2400" dirty="0">
                        <a:latin typeface="+mj-lt"/>
                      </a:endParaRPr>
                    </a:p>
                  </a:txBody>
                  <a:tcPr/>
                </a:tc>
                <a:tc>
                  <a:txBody>
                    <a:bodyPr/>
                    <a:lstStyle/>
                    <a:p>
                      <a:pPr algn="r"/>
                      <a:r>
                        <a:rPr lang="en-US" sz="2400" dirty="0">
                          <a:latin typeface="+mj-lt"/>
                        </a:rPr>
                        <a:t>123</a:t>
                      </a:r>
                    </a:p>
                  </a:txBody>
                  <a:tcPr/>
                </a:tc>
                <a:extLst>
                  <a:ext uri="{0D108BD9-81ED-4DB2-BD59-A6C34878D82A}">
                    <a16:rowId xmlns:a16="http://schemas.microsoft.com/office/drawing/2014/main" val="28398175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00" dirty="0">
                          <a:effectLst/>
                          <a:latin typeface="+mj-lt"/>
                          <a:ea typeface="Calibri" panose="020F0502020204030204" pitchFamily="34" charset="0"/>
                          <a:cs typeface="Times New Roman" panose="02020603050405020304" pitchFamily="18" charset="0"/>
                        </a:rPr>
                        <a:t>I-39/90/94 to the Dells</a:t>
                      </a:r>
                      <a:endParaRPr lang="en-US" sz="2400" dirty="0">
                        <a:latin typeface="+mj-lt"/>
                      </a:endParaRPr>
                    </a:p>
                  </a:txBody>
                  <a:tcPr/>
                </a:tc>
                <a:tc>
                  <a:txBody>
                    <a:bodyPr/>
                    <a:lstStyle/>
                    <a:p>
                      <a:pPr algn="r"/>
                      <a:r>
                        <a:rPr lang="en-US" sz="2400" dirty="0">
                          <a:latin typeface="+mj-lt"/>
                        </a:rPr>
                        <a:t>128</a:t>
                      </a:r>
                    </a:p>
                  </a:txBody>
                  <a:tcPr/>
                </a:tc>
                <a:extLst>
                  <a:ext uri="{0D108BD9-81ED-4DB2-BD59-A6C34878D82A}">
                    <a16:rowId xmlns:a16="http://schemas.microsoft.com/office/drawing/2014/main" val="1036912552"/>
                  </a:ext>
                </a:extLst>
              </a:tr>
              <a:tr h="370840">
                <a:tc>
                  <a:txBody>
                    <a:bodyPr/>
                    <a:lstStyle/>
                    <a:p>
                      <a:r>
                        <a:rPr lang="en-US" sz="2400" kern="100" dirty="0">
                          <a:latin typeface="+mj-lt"/>
                          <a:ea typeface="Calibri" panose="020F0502020204030204" pitchFamily="34" charset="0"/>
                          <a:cs typeface="Times New Roman" panose="02020603050405020304" pitchFamily="18" charset="0"/>
                        </a:rPr>
                        <a:t>US-51 US 12 to WIS 19</a:t>
                      </a:r>
                      <a:endParaRPr lang="en-US" sz="2400" dirty="0">
                        <a:latin typeface="+mj-lt"/>
                      </a:endParaRPr>
                    </a:p>
                  </a:txBody>
                  <a:tcPr/>
                </a:tc>
                <a:tc>
                  <a:txBody>
                    <a:bodyPr/>
                    <a:lstStyle/>
                    <a:p>
                      <a:pPr algn="r"/>
                      <a:r>
                        <a:rPr lang="en-US" sz="2400" dirty="0">
                          <a:latin typeface="+mj-lt"/>
                        </a:rPr>
                        <a:t>13</a:t>
                      </a:r>
                    </a:p>
                  </a:txBody>
                  <a:tcPr/>
                </a:tc>
                <a:extLst>
                  <a:ext uri="{0D108BD9-81ED-4DB2-BD59-A6C34878D82A}">
                    <a16:rowId xmlns:a16="http://schemas.microsoft.com/office/drawing/2014/main" val="373526235"/>
                  </a:ext>
                </a:extLst>
              </a:tr>
              <a:tr h="370840">
                <a:tc>
                  <a:txBody>
                    <a:bodyPr/>
                    <a:lstStyle/>
                    <a:p>
                      <a:r>
                        <a:rPr lang="en-US" sz="2400" kern="100" dirty="0">
                          <a:effectLst/>
                          <a:latin typeface="+mj-lt"/>
                          <a:ea typeface="Calibri" panose="020F0502020204030204" pitchFamily="34" charset="0"/>
                          <a:cs typeface="Times New Roman" panose="02020603050405020304" pitchFamily="18" charset="0"/>
                        </a:rPr>
                        <a:t>I-94 East-West</a:t>
                      </a:r>
                      <a:endParaRPr lang="en-US" sz="2400" dirty="0">
                        <a:latin typeface="+mj-lt"/>
                      </a:endParaRPr>
                    </a:p>
                  </a:txBody>
                  <a:tcPr/>
                </a:tc>
                <a:tc>
                  <a:txBody>
                    <a:bodyPr/>
                    <a:lstStyle/>
                    <a:p>
                      <a:pPr algn="r"/>
                      <a:r>
                        <a:rPr lang="en-US" sz="2400" dirty="0">
                          <a:latin typeface="+mj-lt"/>
                        </a:rPr>
                        <a:t>350</a:t>
                      </a:r>
                    </a:p>
                  </a:txBody>
                  <a:tcPr/>
                </a:tc>
                <a:extLst>
                  <a:ext uri="{0D108BD9-81ED-4DB2-BD59-A6C34878D82A}">
                    <a16:rowId xmlns:a16="http://schemas.microsoft.com/office/drawing/2014/main" val="799596596"/>
                  </a:ext>
                </a:extLst>
              </a:tr>
              <a:tr h="370840">
                <a:tc>
                  <a:txBody>
                    <a:bodyPr/>
                    <a:lstStyle/>
                    <a:p>
                      <a:r>
                        <a:rPr lang="en-US" sz="2400" b="1" dirty="0">
                          <a:latin typeface="+mj-lt"/>
                        </a:rPr>
                        <a:t>Total</a:t>
                      </a:r>
                    </a:p>
                  </a:txBody>
                  <a:tcPr/>
                </a:tc>
                <a:tc>
                  <a:txBody>
                    <a:bodyPr/>
                    <a:lstStyle/>
                    <a:p>
                      <a:pPr algn="r"/>
                      <a:r>
                        <a:rPr lang="en-US" sz="2400" dirty="0">
                          <a:latin typeface="+mj-lt"/>
                        </a:rPr>
                        <a:t>$1,199</a:t>
                      </a:r>
                    </a:p>
                  </a:txBody>
                  <a:tcPr/>
                </a:tc>
                <a:extLst>
                  <a:ext uri="{0D108BD9-81ED-4DB2-BD59-A6C34878D82A}">
                    <a16:rowId xmlns:a16="http://schemas.microsoft.com/office/drawing/2014/main" val="3206021022"/>
                  </a:ext>
                </a:extLst>
              </a:tr>
            </a:tbl>
          </a:graphicData>
        </a:graphic>
      </p:graphicFrame>
      <p:sp>
        <p:nvSpPr>
          <p:cNvPr id="7" name="TextBox 6">
            <a:extLst>
              <a:ext uri="{FF2B5EF4-FFF2-40B4-BE49-F238E27FC236}">
                <a16:creationId xmlns:a16="http://schemas.microsoft.com/office/drawing/2014/main" id="{DC4A5306-8871-C45E-C7BD-E8B4B68A46F7}"/>
              </a:ext>
            </a:extLst>
          </p:cNvPr>
          <p:cNvSpPr txBox="1"/>
          <p:nvPr/>
        </p:nvSpPr>
        <p:spPr>
          <a:xfrm>
            <a:off x="5476240" y="6103091"/>
            <a:ext cx="6106160" cy="584775"/>
          </a:xfrm>
          <a:prstGeom prst="rect">
            <a:avLst/>
          </a:prstGeom>
          <a:noFill/>
        </p:spPr>
        <p:txBody>
          <a:bodyPr wrap="square">
            <a:spAutoFit/>
          </a:bodyPr>
          <a:lstStyle/>
          <a:p>
            <a:pPr marL="0" marR="0" indent="0">
              <a:spcBef>
                <a:spcPts val="0"/>
              </a:spcBef>
              <a:spcAft>
                <a:spcPts val="600"/>
              </a:spcAft>
              <a:buNone/>
              <a:tabLst>
                <a:tab pos="1371600" algn="l"/>
                <a:tab pos="5486400" algn="r"/>
              </a:tabLst>
            </a:pPr>
            <a:r>
              <a:rPr lang="en-US" sz="1600" i="1" kern="100" dirty="0">
                <a:ea typeface="Calibri" panose="020F0502020204030204" pitchFamily="34" charset="0"/>
                <a:cs typeface="Times New Roman" panose="02020603050405020304" pitchFamily="18" charset="0"/>
              </a:rPr>
              <a:t>Source: Estimated cost using year of expenditure dollars from February 2025 TPC report or WisDOT.</a:t>
            </a:r>
            <a:endParaRPr lang="en-US" sz="1600" i="1" dirty="0"/>
          </a:p>
        </p:txBody>
      </p:sp>
      <p:sp>
        <p:nvSpPr>
          <p:cNvPr id="8" name="TextBox 7">
            <a:extLst>
              <a:ext uri="{FF2B5EF4-FFF2-40B4-BE49-F238E27FC236}">
                <a16:creationId xmlns:a16="http://schemas.microsoft.com/office/drawing/2014/main" id="{814D4065-C7E1-75C5-7F02-DC7F4956D789}"/>
              </a:ext>
            </a:extLst>
          </p:cNvPr>
          <p:cNvSpPr txBox="1"/>
          <p:nvPr/>
        </p:nvSpPr>
        <p:spPr>
          <a:xfrm>
            <a:off x="935702" y="5360200"/>
            <a:ext cx="9351297" cy="461665"/>
          </a:xfrm>
          <a:prstGeom prst="rect">
            <a:avLst/>
          </a:prstGeom>
          <a:noFill/>
        </p:spPr>
        <p:txBody>
          <a:bodyPr wrap="square" rtlCol="0">
            <a:spAutoFit/>
          </a:bodyPr>
          <a:lstStyle/>
          <a:p>
            <a:r>
              <a:rPr lang="en-US" sz="2400" b="1" dirty="0"/>
              <a:t>Amount Over Base Funding 		 	                       $625 Million</a:t>
            </a:r>
            <a:r>
              <a:rPr lang="en-US" b="1" dirty="0"/>
              <a:t> </a:t>
            </a:r>
          </a:p>
        </p:txBody>
      </p:sp>
    </p:spTree>
    <p:extLst>
      <p:ext uri="{BB962C8B-B14F-4D97-AF65-F5344CB8AC3E}">
        <p14:creationId xmlns:p14="http://schemas.microsoft.com/office/powerpoint/2010/main" val="1136095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2F93E-0592-8CA5-642C-2C8F6CDB4F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0974A-BAC5-A986-C714-7DC3E8BD4A0B}"/>
              </a:ext>
            </a:extLst>
          </p:cNvPr>
          <p:cNvSpPr>
            <a:spLocks noGrp="1"/>
          </p:cNvSpPr>
          <p:nvPr>
            <p:ph type="title"/>
          </p:nvPr>
        </p:nvSpPr>
        <p:spPr/>
        <p:txBody>
          <a:bodyPr/>
          <a:lstStyle/>
          <a:p>
            <a:r>
              <a:rPr lang="en-US" dirty="0"/>
              <a:t>Shortfall Over $1 Billion &amp; Growing</a:t>
            </a:r>
          </a:p>
        </p:txBody>
      </p:sp>
      <p:sp>
        <p:nvSpPr>
          <p:cNvPr id="4" name="TextBox 3">
            <a:extLst>
              <a:ext uri="{FF2B5EF4-FFF2-40B4-BE49-F238E27FC236}">
                <a16:creationId xmlns:a16="http://schemas.microsoft.com/office/drawing/2014/main" id="{3ADF02CA-2C7F-F5EF-807C-9923FDEEBC9F}"/>
              </a:ext>
            </a:extLst>
          </p:cNvPr>
          <p:cNvSpPr txBox="1"/>
          <p:nvPr/>
        </p:nvSpPr>
        <p:spPr>
          <a:xfrm>
            <a:off x="609600" y="1764442"/>
            <a:ext cx="10243457" cy="2734082"/>
          </a:xfrm>
          <a:prstGeom prst="rect">
            <a:avLst/>
          </a:prstGeom>
          <a:noFill/>
        </p:spPr>
        <p:txBody>
          <a:bodyPr wrap="square">
            <a:spAutoFit/>
          </a:bodyPr>
          <a:lstStyle/>
          <a:p>
            <a:pPr marL="0" marR="0" indent="0">
              <a:spcBef>
                <a:spcPts val="0"/>
              </a:spcBef>
              <a:spcAft>
                <a:spcPts val="800"/>
              </a:spcAft>
              <a:buNone/>
            </a:pP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2025-27 Needs Over Base Funding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defTabSz="484188">
              <a:spcBef>
                <a:spcPts val="0"/>
              </a:spcBef>
              <a:spcAft>
                <a:spcPts val="600"/>
              </a:spcAft>
              <a:buFont typeface="Arial" panose="020B0604020202020204" pitchFamily="34" charset="0"/>
              <a:buChar char="•"/>
              <a:tabLst>
                <a:tab pos="914400" algn="l"/>
                <a:tab pos="1371600" algn="l"/>
                <a:tab pos="4572000" algn="l"/>
                <a:tab pos="6286500" algn="l"/>
              </a:tabLst>
            </a:pPr>
            <a:r>
              <a:rPr lang="en-US" sz="2400" kern="100" dirty="0">
                <a:latin typeface="Calibri" panose="020F0502020204030204" pitchFamily="34" charset="0"/>
                <a:ea typeface="Calibri" panose="020F0502020204030204" pitchFamily="34" charset="0"/>
                <a:cs typeface="Times New Roman" panose="02020603050405020304" pitchFamily="18" charset="0"/>
              </a:rPr>
              <a:t>Majors/SE Megas		  	    $625 Million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defTabSz="784225">
              <a:spcBef>
                <a:spcPts val="1200"/>
              </a:spcBef>
              <a:spcAft>
                <a:spcPts val="600"/>
              </a:spcAft>
              <a:buFont typeface="Arial" panose="020B0604020202020204" pitchFamily="34" charset="0"/>
              <a:buChar char="•"/>
              <a:tabLst>
                <a:tab pos="914400" algn="l"/>
                <a:tab pos="5486400" algn="r"/>
                <a:tab pos="62865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Local Capital Assistance (LRIP-S &amp; ARIP)			$250 Million		</a:t>
            </a:r>
          </a:p>
          <a:p>
            <a:pPr marL="342900" marR="0" indent="-342900" defTabSz="784225">
              <a:spcBef>
                <a:spcPts val="1200"/>
              </a:spcBef>
              <a:spcAft>
                <a:spcPts val="600"/>
              </a:spcAft>
              <a:buFont typeface="Arial" panose="020B0604020202020204" pitchFamily="34" charset="0"/>
              <a:buChar char="•"/>
              <a:tabLst>
                <a:tab pos="914400" algn="l"/>
                <a:tab pos="5486400" algn="r"/>
                <a:tab pos="6286500" algn="l"/>
              </a:tabLst>
            </a:pPr>
            <a:r>
              <a:rPr lang="en-US" sz="2400" kern="100" dirty="0">
                <a:latin typeface="Calibri" panose="020F0502020204030204" pitchFamily="34" charset="0"/>
                <a:ea typeface="Calibri" panose="020F0502020204030204" pitchFamily="34" charset="0"/>
                <a:cs typeface="Times New Roman" panose="02020603050405020304" pitchFamily="18" charset="0"/>
              </a:rPr>
              <a:t>Maintain SHR &amp; Other Program Purchasing Power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$350 Million	+</a:t>
            </a:r>
          </a:p>
          <a:p>
            <a:pPr marL="0" marR="0" indent="0" defTabSz="784225">
              <a:spcBef>
                <a:spcPts val="1200"/>
              </a:spcBef>
              <a:spcAft>
                <a:spcPts val="600"/>
              </a:spcAft>
              <a:buNone/>
              <a:tabLst>
                <a:tab pos="1371600" algn="l"/>
                <a:tab pos="5486400" algn="r"/>
                <a:tab pos="6286500" algn="l"/>
              </a:tabLst>
            </a:pPr>
            <a:r>
              <a:rPr lang="en-US" sz="2400" b="1" kern="100" dirty="0">
                <a:latin typeface="Calibri" panose="020F0502020204030204" pitchFamily="34" charset="0"/>
                <a:ea typeface="Calibri" panose="020F0502020204030204" pitchFamily="34" charset="0"/>
                <a:cs typeface="Times New Roman" panose="02020603050405020304" pitchFamily="18" charset="0"/>
              </a:rPr>
              <a:t>Estimated Shortfall:		 	</a:t>
            </a:r>
            <a:r>
              <a:rPr lang="en-US" sz="2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$1.2 Billion +</a:t>
            </a:r>
            <a:endParaRPr lang="en-US" sz="2400" dirty="0"/>
          </a:p>
        </p:txBody>
      </p:sp>
    </p:spTree>
    <p:extLst>
      <p:ext uri="{BB962C8B-B14F-4D97-AF65-F5344CB8AC3E}">
        <p14:creationId xmlns:p14="http://schemas.microsoft.com/office/powerpoint/2010/main" val="3814057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C4B52-4F71-DA52-D47A-BA37BDF67A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EB7FE0-0C27-EC12-6EDD-05A4F295CE01}"/>
              </a:ext>
            </a:extLst>
          </p:cNvPr>
          <p:cNvSpPr>
            <a:spLocks noGrp="1"/>
          </p:cNvSpPr>
          <p:nvPr>
            <p:ph type="title"/>
          </p:nvPr>
        </p:nvSpPr>
        <p:spPr>
          <a:xfrm>
            <a:off x="609600" y="424106"/>
            <a:ext cx="10972800" cy="1143000"/>
          </a:xfrm>
        </p:spPr>
        <p:txBody>
          <a:bodyPr>
            <a:normAutofit/>
          </a:bodyPr>
          <a:lstStyle/>
          <a:p>
            <a:r>
              <a:rPr lang="en-US" dirty="0"/>
              <a:t>Without Long-Term Fixes, Structural Shortfalls Return and Grow</a:t>
            </a:r>
          </a:p>
        </p:txBody>
      </p:sp>
      <p:sp>
        <p:nvSpPr>
          <p:cNvPr id="3" name="TextBox 2">
            <a:extLst>
              <a:ext uri="{FF2B5EF4-FFF2-40B4-BE49-F238E27FC236}">
                <a16:creationId xmlns:a16="http://schemas.microsoft.com/office/drawing/2014/main" id="{3AD7E861-69B7-04A0-CF06-F86F090603D6}"/>
              </a:ext>
            </a:extLst>
          </p:cNvPr>
          <p:cNvSpPr txBox="1"/>
          <p:nvPr/>
        </p:nvSpPr>
        <p:spPr>
          <a:xfrm>
            <a:off x="479675" y="1857218"/>
            <a:ext cx="3780290" cy="3828320"/>
          </a:xfrm>
          <a:prstGeom prst="rect">
            <a:avLst/>
          </a:prstGeom>
        </p:spPr>
        <p:txBody>
          <a:bodyPr vert="horz" lIns="91440" tIns="45720" rIns="91440" bIns="45720" rtlCol="0" anchor="t">
            <a:normAutofit lnSpcReduction="10000"/>
          </a:bodyPr>
          <a:lstStyle/>
          <a:p>
            <a:pPr marL="285750" indent="-228600">
              <a:lnSpc>
                <a:spcPct val="90000"/>
              </a:lnSpc>
              <a:spcBef>
                <a:spcPts val="1200"/>
              </a:spcBef>
              <a:buFont typeface="Arial" panose="020B0604020202020204" pitchFamily="34" charset="0"/>
              <a:buChar char="•"/>
            </a:pPr>
            <a:r>
              <a:rPr lang="en-US" dirty="0"/>
              <a:t>$1 billion/year shortfall was well-documented by multiple reports, but it doesn’t reflect all Wisconsin’s evolving needs .</a:t>
            </a:r>
          </a:p>
          <a:p>
            <a:pPr marL="285750" indent="-228600">
              <a:lnSpc>
                <a:spcPct val="90000"/>
              </a:lnSpc>
              <a:spcBef>
                <a:spcPts val="1200"/>
              </a:spcBef>
              <a:buFont typeface="Arial" panose="020B0604020202020204" pitchFamily="34" charset="0"/>
              <a:buChar char="•"/>
            </a:pPr>
            <a:r>
              <a:rPr lang="en-US" dirty="0"/>
              <a:t>Wisconsin made progress in the 2019-21 &amp; 2023-25 budgets budget, but fixed flat fees and one-time funding don’t keep up with inflation and structural deficits.</a:t>
            </a:r>
          </a:p>
          <a:p>
            <a:pPr marL="285750" indent="-228600">
              <a:lnSpc>
                <a:spcPct val="90000"/>
              </a:lnSpc>
              <a:spcBef>
                <a:spcPts val="1200"/>
              </a:spcBef>
              <a:buFont typeface="Arial" panose="020B0604020202020204" pitchFamily="34" charset="0"/>
              <a:buChar char="•"/>
            </a:pPr>
            <a:r>
              <a:rPr lang="en-US" dirty="0"/>
              <a:t>An influx of funds from the federal infrastructure law helped but didn’t solve the long-term Trust Fund challenges. Surface reauthorization expires in 2026, with ongoing funding uncertain. </a:t>
            </a:r>
          </a:p>
        </p:txBody>
      </p:sp>
      <p:graphicFrame>
        <p:nvGraphicFramePr>
          <p:cNvPr id="5" name="Content Placeholder 5">
            <a:extLst>
              <a:ext uri="{FF2B5EF4-FFF2-40B4-BE49-F238E27FC236}">
                <a16:creationId xmlns:a16="http://schemas.microsoft.com/office/drawing/2014/main" id="{24C21C5E-2723-3A79-2C4D-7D4E87ACAC5F}"/>
              </a:ext>
            </a:extLst>
          </p:cNvPr>
          <p:cNvGraphicFramePr>
            <a:graphicFrameLocks/>
          </p:cNvGraphicFramePr>
          <p:nvPr>
            <p:extLst>
              <p:ext uri="{D42A27DB-BD31-4B8C-83A1-F6EECF244321}">
                <p14:modId xmlns:p14="http://schemas.microsoft.com/office/powerpoint/2010/main" val="1637879601"/>
              </p:ext>
            </p:extLst>
          </p:nvPr>
        </p:nvGraphicFramePr>
        <p:xfrm>
          <a:off x="4572704" y="1422831"/>
          <a:ext cx="7009696" cy="432806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C4A8776F-1B40-6788-12E3-C469D0F4CDF5}"/>
              </a:ext>
            </a:extLst>
          </p:cNvPr>
          <p:cNvSpPr txBox="1"/>
          <p:nvPr/>
        </p:nvSpPr>
        <p:spPr>
          <a:xfrm>
            <a:off x="479675" y="5718893"/>
            <a:ext cx="11510951" cy="1015663"/>
          </a:xfrm>
          <a:prstGeom prst="rect">
            <a:avLst/>
          </a:prstGeom>
          <a:noFill/>
        </p:spPr>
        <p:txBody>
          <a:bodyPr wrap="square" rtlCol="0">
            <a:spAutoFit/>
          </a:bodyPr>
          <a:lstStyle/>
          <a:p>
            <a:pPr marL="342900" indent="-342900">
              <a:buAutoNum type="arabicParenBoth"/>
            </a:pPr>
            <a:r>
              <a:rPr lang="en-US" sz="1200" dirty="0"/>
              <a:t>Using Wisconsin Construction Cost Index: actual for past, 10-year avg. for future.</a:t>
            </a:r>
          </a:p>
          <a:p>
            <a:pPr marL="342900" indent="-342900">
              <a:buAutoNum type="arabicParenBoth"/>
            </a:pPr>
            <a:r>
              <a:rPr lang="en-US" sz="1200" dirty="0"/>
              <a:t>2019-21: $230 million/year ongoing revenue, $90 million non-recurring.</a:t>
            </a:r>
          </a:p>
          <a:p>
            <a:pPr marL="342900" indent="-342900">
              <a:buAutoNum type="arabicParenBoth"/>
            </a:pPr>
            <a:r>
              <a:rPr lang="en-US" sz="1200" dirty="0"/>
              <a:t>2021-23: Highway/bridge federal Infrastructure law dollars (Est. $290 million/year) &amp; non-recurring funding to offset pandemic-induced state revenue declines.</a:t>
            </a:r>
          </a:p>
          <a:p>
            <a:pPr marL="342900" indent="-342900">
              <a:buFontTx/>
              <a:buAutoNum type="arabicParenBoth"/>
            </a:pPr>
            <a:r>
              <a:rPr lang="en-US" sz="1200" dirty="0"/>
              <a:t>2023-25: $57.2 million/year ongoing growing revenue, $113 annually freed up from transit out of GF, $555.5 million non-recurring. Growth of sales tax on EVs is assumed to offset loss of gas tax revenues in the short-term.</a:t>
            </a:r>
            <a:endParaRPr lang="en-US" sz="1400" dirty="0"/>
          </a:p>
        </p:txBody>
      </p:sp>
    </p:spTree>
    <p:extLst>
      <p:ext uri="{BB962C8B-B14F-4D97-AF65-F5344CB8AC3E}">
        <p14:creationId xmlns:p14="http://schemas.microsoft.com/office/powerpoint/2010/main" val="1204135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87805-8C68-9083-B4D5-8ACE7F6F7FD7}"/>
              </a:ext>
            </a:extLst>
          </p:cNvPr>
          <p:cNvSpPr txBox="1">
            <a:spLocks/>
          </p:cNvSpPr>
          <p:nvPr/>
        </p:nvSpPr>
        <p:spPr>
          <a:xfrm>
            <a:off x="828040" y="1889398"/>
            <a:ext cx="7146471" cy="2023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How Other States Fund Transportation</a:t>
            </a:r>
          </a:p>
        </p:txBody>
      </p:sp>
    </p:spTree>
    <p:extLst>
      <p:ext uri="{BB962C8B-B14F-4D97-AF65-F5344CB8AC3E}">
        <p14:creationId xmlns:p14="http://schemas.microsoft.com/office/powerpoint/2010/main" val="1167181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6C2E4-EB86-8AE9-B7E1-A5EF4C26B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C2267B-6559-05AE-A579-273CDF0E31DF}"/>
              </a:ext>
            </a:extLst>
          </p:cNvPr>
          <p:cNvSpPr>
            <a:spLocks noGrp="1"/>
          </p:cNvSpPr>
          <p:nvPr>
            <p:ph type="title"/>
          </p:nvPr>
        </p:nvSpPr>
        <p:spPr>
          <a:xfrm>
            <a:off x="609600" y="366718"/>
            <a:ext cx="11096978" cy="1143000"/>
          </a:xfrm>
        </p:spPr>
        <p:txBody>
          <a:bodyPr anchor="ctr">
            <a:noAutofit/>
          </a:bodyPr>
          <a:lstStyle/>
          <a:p>
            <a:pPr>
              <a:lnSpc>
                <a:spcPts val="4000"/>
              </a:lnSpc>
            </a:pPr>
            <a:r>
              <a:rPr lang="en-US" dirty="0"/>
              <a:t>Over 100 Million Tourism Visits Each Year, Most by Car, Depend on Good Roads</a:t>
            </a:r>
          </a:p>
        </p:txBody>
      </p:sp>
      <p:pic>
        <p:nvPicPr>
          <p:cNvPr id="13" name="Picture 12" descr="A graphic of a city skyline&#10;&#10;Description automatically generated">
            <a:extLst>
              <a:ext uri="{FF2B5EF4-FFF2-40B4-BE49-F238E27FC236}">
                <a16:creationId xmlns:a16="http://schemas.microsoft.com/office/drawing/2014/main" id="{07B2B6C9-836A-91CC-60CD-8FF0CBB6ABBE}"/>
              </a:ext>
            </a:extLst>
          </p:cNvPr>
          <p:cNvPicPr>
            <a:picLocks noChangeAspect="1"/>
          </p:cNvPicPr>
          <p:nvPr/>
        </p:nvPicPr>
        <p:blipFill>
          <a:blip r:embed="rId3" cstate="print">
            <a:extLst>
              <a:ext uri="{28A0092B-C50C-407E-A947-70E740481C1C}">
                <a14:useLocalDpi xmlns:a14="http://schemas.microsoft.com/office/drawing/2010/main" val="0"/>
              </a:ext>
            </a:extLst>
          </a:blip>
          <a:srcRect b="57543"/>
          <a:stretch/>
        </p:blipFill>
        <p:spPr>
          <a:xfrm>
            <a:off x="5488658" y="1510406"/>
            <a:ext cx="6217920" cy="3416422"/>
          </a:xfrm>
          <a:prstGeom prst="rect">
            <a:avLst/>
          </a:prstGeom>
        </p:spPr>
      </p:pic>
      <p:pic>
        <p:nvPicPr>
          <p:cNvPr id="14" name="Picture 13" descr="A graphic of a city skyline&#10;&#10;Description automatically generated">
            <a:extLst>
              <a:ext uri="{FF2B5EF4-FFF2-40B4-BE49-F238E27FC236}">
                <a16:creationId xmlns:a16="http://schemas.microsoft.com/office/drawing/2014/main" id="{719083B1-6A68-98EE-7C10-12DA311B5C4F}"/>
              </a:ext>
            </a:extLst>
          </p:cNvPr>
          <p:cNvPicPr>
            <a:picLocks noChangeAspect="1"/>
          </p:cNvPicPr>
          <p:nvPr/>
        </p:nvPicPr>
        <p:blipFill>
          <a:blip r:embed="rId3" cstate="print">
            <a:extLst>
              <a:ext uri="{28A0092B-C50C-407E-A947-70E740481C1C}">
                <a14:useLocalDpi xmlns:a14="http://schemas.microsoft.com/office/drawing/2010/main" val="0"/>
              </a:ext>
            </a:extLst>
          </a:blip>
          <a:srcRect t="46090" b="27675"/>
          <a:stretch/>
        </p:blipFill>
        <p:spPr>
          <a:xfrm>
            <a:off x="5488658" y="4576826"/>
            <a:ext cx="6217920" cy="2111040"/>
          </a:xfrm>
          <a:prstGeom prst="rect">
            <a:avLst/>
          </a:prstGeom>
        </p:spPr>
      </p:pic>
      <p:sp>
        <p:nvSpPr>
          <p:cNvPr id="15" name="TextBox 14">
            <a:extLst>
              <a:ext uri="{FF2B5EF4-FFF2-40B4-BE49-F238E27FC236}">
                <a16:creationId xmlns:a16="http://schemas.microsoft.com/office/drawing/2014/main" id="{D9766E4B-1130-8689-BB2E-E66C52683C10}"/>
              </a:ext>
            </a:extLst>
          </p:cNvPr>
          <p:cNvSpPr txBox="1"/>
          <p:nvPr/>
        </p:nvSpPr>
        <p:spPr>
          <a:xfrm>
            <a:off x="251208" y="6433316"/>
            <a:ext cx="4498777" cy="3385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i="1" dirty="0">
                <a:ea typeface="Tahoma" panose="020B0604030504040204" pitchFamily="34" charset="0"/>
                <a:cs typeface="Tahoma" panose="020B0604030504040204" pitchFamily="34" charset="0"/>
              </a:rPr>
              <a:t>Source: Wisconsin Department of Tourism</a:t>
            </a:r>
          </a:p>
        </p:txBody>
      </p:sp>
      <p:sp>
        <p:nvSpPr>
          <p:cNvPr id="16" name="TextBox 15">
            <a:extLst>
              <a:ext uri="{FF2B5EF4-FFF2-40B4-BE49-F238E27FC236}">
                <a16:creationId xmlns:a16="http://schemas.microsoft.com/office/drawing/2014/main" id="{91F1EAFD-E3CA-B36D-0078-6A51269D0964}"/>
              </a:ext>
            </a:extLst>
          </p:cNvPr>
          <p:cNvSpPr txBox="1"/>
          <p:nvPr/>
        </p:nvSpPr>
        <p:spPr>
          <a:xfrm>
            <a:off x="609600" y="1510406"/>
            <a:ext cx="4639733" cy="4524315"/>
          </a:xfrm>
          <a:prstGeom prst="rect">
            <a:avLst/>
          </a:prstGeom>
          <a:noFill/>
        </p:spPr>
        <p:txBody>
          <a:bodyPr wrap="square" rtlCol="0">
            <a:spAutoFit/>
          </a:bodyPr>
          <a:lstStyle/>
          <a:p>
            <a:pPr marL="285750" indent="-285750">
              <a:buFont typeface="Arial" panose="020B0604020202020204" pitchFamily="34" charset="0"/>
              <a:buChar char="•"/>
            </a:pPr>
            <a:r>
              <a:rPr lang="en-US" sz="2400" b="1" dirty="0"/>
              <a:t>113 million visits generate $15.7 billion in direct sales</a:t>
            </a:r>
            <a:r>
              <a:rPr lang="en-US" sz="2400" dirty="0"/>
              <a:t>, resulting in:</a:t>
            </a:r>
          </a:p>
          <a:p>
            <a:pPr marL="742950" lvl="1" indent="-285750">
              <a:buFont typeface="Arial" panose="020B0604020202020204" pitchFamily="34" charset="0"/>
              <a:buChar char="•"/>
            </a:pPr>
            <a:r>
              <a:rPr lang="en-US" sz="2400" dirty="0"/>
              <a:t>$1.6 billion in state and local taxes.</a:t>
            </a:r>
          </a:p>
          <a:p>
            <a:pPr marL="742950" lvl="1" indent="-285750">
              <a:buFont typeface="Arial" panose="020B0604020202020204" pitchFamily="34" charset="0"/>
              <a:buChar char="•"/>
            </a:pPr>
            <a:r>
              <a:rPr lang="en-US" sz="2400" dirty="0"/>
              <a:t>$1.4 billion in federal taxes.</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Each Wisconsin household would need to pay </a:t>
            </a:r>
            <a:r>
              <a:rPr lang="en-US" sz="2400" b="1" dirty="0"/>
              <a:t>$660 in taxes </a:t>
            </a:r>
            <a:r>
              <a:rPr lang="en-US" sz="2400" dirty="0"/>
              <a:t>to maintain the current level of government services generated by tourism spending.</a:t>
            </a:r>
          </a:p>
        </p:txBody>
      </p:sp>
    </p:spTree>
    <p:extLst>
      <p:ext uri="{BB962C8B-B14F-4D97-AF65-F5344CB8AC3E}">
        <p14:creationId xmlns:p14="http://schemas.microsoft.com/office/powerpoint/2010/main" val="8431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4542"/>
            <a:ext cx="10972800" cy="1143000"/>
          </a:xfrm>
        </p:spPr>
        <p:txBody>
          <a:bodyPr/>
          <a:lstStyle/>
          <a:p>
            <a:r>
              <a:rPr lang="en-US" dirty="0"/>
              <a:t>Neighbors Have More &amp; Growing User Fee Options </a:t>
            </a:r>
          </a:p>
        </p:txBody>
      </p:sp>
      <p:graphicFrame>
        <p:nvGraphicFramePr>
          <p:cNvPr id="6" name="Table 5">
            <a:extLst>
              <a:ext uri="{FF2B5EF4-FFF2-40B4-BE49-F238E27FC236}">
                <a16:creationId xmlns:a16="http://schemas.microsoft.com/office/drawing/2014/main" id="{4E483E8E-F58D-1590-28D3-C74E730B9BA3}"/>
              </a:ext>
            </a:extLst>
          </p:cNvPr>
          <p:cNvGraphicFramePr>
            <a:graphicFrameLocks noGrp="1"/>
          </p:cNvGraphicFramePr>
          <p:nvPr>
            <p:extLst>
              <p:ext uri="{D42A27DB-BD31-4B8C-83A1-F6EECF244321}">
                <p14:modId xmlns:p14="http://schemas.microsoft.com/office/powerpoint/2010/main" val="2608487275"/>
              </p:ext>
            </p:extLst>
          </p:nvPr>
        </p:nvGraphicFramePr>
        <p:xfrm>
          <a:off x="730180" y="1260315"/>
          <a:ext cx="10745040" cy="4044602"/>
        </p:xfrm>
        <a:graphic>
          <a:graphicData uri="http://schemas.openxmlformats.org/drawingml/2006/table">
            <a:tbl>
              <a:tblPr firstRow="1" bandRow="1">
                <a:tableStyleId>{5C22544A-7EE6-4342-B048-85BDC9FD1C3A}</a:tableStyleId>
              </a:tblPr>
              <a:tblGrid>
                <a:gridCol w="1318490">
                  <a:extLst>
                    <a:ext uri="{9D8B030D-6E8A-4147-A177-3AD203B41FA5}">
                      <a16:colId xmlns:a16="http://schemas.microsoft.com/office/drawing/2014/main" val="2109859533"/>
                    </a:ext>
                  </a:extLst>
                </a:gridCol>
                <a:gridCol w="624192">
                  <a:extLst>
                    <a:ext uri="{9D8B030D-6E8A-4147-A177-3AD203B41FA5}">
                      <a16:colId xmlns:a16="http://schemas.microsoft.com/office/drawing/2014/main" val="2683745974"/>
                    </a:ext>
                  </a:extLst>
                </a:gridCol>
                <a:gridCol w="1085222">
                  <a:extLst>
                    <a:ext uri="{9D8B030D-6E8A-4147-A177-3AD203B41FA5}">
                      <a16:colId xmlns:a16="http://schemas.microsoft.com/office/drawing/2014/main" val="1320270547"/>
                    </a:ext>
                  </a:extLst>
                </a:gridCol>
                <a:gridCol w="1045028">
                  <a:extLst>
                    <a:ext uri="{9D8B030D-6E8A-4147-A177-3AD203B41FA5}">
                      <a16:colId xmlns:a16="http://schemas.microsoft.com/office/drawing/2014/main" val="3431336535"/>
                    </a:ext>
                  </a:extLst>
                </a:gridCol>
                <a:gridCol w="1286189">
                  <a:extLst>
                    <a:ext uri="{9D8B030D-6E8A-4147-A177-3AD203B41FA5}">
                      <a16:colId xmlns:a16="http://schemas.microsoft.com/office/drawing/2014/main" val="1854617800"/>
                    </a:ext>
                  </a:extLst>
                </a:gridCol>
                <a:gridCol w="1326383">
                  <a:extLst>
                    <a:ext uri="{9D8B030D-6E8A-4147-A177-3AD203B41FA5}">
                      <a16:colId xmlns:a16="http://schemas.microsoft.com/office/drawing/2014/main" val="3783130212"/>
                    </a:ext>
                  </a:extLst>
                </a:gridCol>
                <a:gridCol w="1075173">
                  <a:extLst>
                    <a:ext uri="{9D8B030D-6E8A-4147-A177-3AD203B41FA5}">
                      <a16:colId xmlns:a16="http://schemas.microsoft.com/office/drawing/2014/main" val="3260446586"/>
                    </a:ext>
                  </a:extLst>
                </a:gridCol>
                <a:gridCol w="954594">
                  <a:extLst>
                    <a:ext uri="{9D8B030D-6E8A-4147-A177-3AD203B41FA5}">
                      <a16:colId xmlns:a16="http://schemas.microsoft.com/office/drawing/2014/main" val="3805418386"/>
                    </a:ext>
                  </a:extLst>
                </a:gridCol>
                <a:gridCol w="1034980">
                  <a:extLst>
                    <a:ext uri="{9D8B030D-6E8A-4147-A177-3AD203B41FA5}">
                      <a16:colId xmlns:a16="http://schemas.microsoft.com/office/drawing/2014/main" val="962994102"/>
                    </a:ext>
                  </a:extLst>
                </a:gridCol>
                <a:gridCol w="994789">
                  <a:extLst>
                    <a:ext uri="{9D8B030D-6E8A-4147-A177-3AD203B41FA5}">
                      <a16:colId xmlns:a16="http://schemas.microsoft.com/office/drawing/2014/main" val="3867286589"/>
                    </a:ext>
                  </a:extLst>
                </a:gridCol>
              </a:tblGrid>
              <a:tr h="1408388">
                <a:tc>
                  <a:txBody>
                    <a:bodyPr/>
                    <a:lstStyle/>
                    <a:p>
                      <a:endParaRPr lang="en-US" sz="1800" dirty="0"/>
                    </a:p>
                    <a:p>
                      <a:r>
                        <a:rPr lang="en-US" sz="1800" dirty="0"/>
                        <a:t>State</a:t>
                      </a:r>
                    </a:p>
                  </a:txBody>
                  <a:tcPr/>
                </a:tc>
                <a:tc>
                  <a:txBody>
                    <a:bodyPr/>
                    <a:lstStyle/>
                    <a:p>
                      <a:endParaRPr lang="en-US" sz="1800" dirty="0"/>
                    </a:p>
                    <a:p>
                      <a:r>
                        <a:rPr lang="en-US" sz="1800" dirty="0"/>
                        <a:t>Fuel Tax</a:t>
                      </a:r>
                    </a:p>
                  </a:txBody>
                  <a:tcPr/>
                </a:tc>
                <a:tc>
                  <a:txBody>
                    <a:bodyPr/>
                    <a:lstStyle/>
                    <a:p>
                      <a:endParaRPr lang="en-US" sz="1800" dirty="0"/>
                    </a:p>
                    <a:p>
                      <a:r>
                        <a:rPr lang="en-US" sz="1800" dirty="0"/>
                        <a:t>Fuel Sales Tax  (1)</a:t>
                      </a:r>
                    </a:p>
                  </a:txBody>
                  <a:tcPr/>
                </a:tc>
                <a:tc>
                  <a:txBody>
                    <a:bodyPr/>
                    <a:lstStyle/>
                    <a:p>
                      <a:endParaRPr lang="en-US" sz="1800" dirty="0"/>
                    </a:p>
                    <a:p>
                      <a:r>
                        <a:rPr lang="en-US" sz="1800" dirty="0"/>
                        <a:t>Fuel Tax Indexing</a:t>
                      </a:r>
                    </a:p>
                  </a:txBody>
                  <a:tcPr/>
                </a:tc>
                <a:tc>
                  <a:txBody>
                    <a:bodyPr/>
                    <a:lstStyle/>
                    <a:p>
                      <a:endParaRPr lang="en-US" sz="1800" dirty="0"/>
                    </a:p>
                    <a:p>
                      <a:r>
                        <a:rPr lang="en-US" sz="1800" dirty="0"/>
                        <a:t>Vehicle Reg. Fee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New Vehicle Fee</a:t>
                      </a:r>
                    </a:p>
                    <a:p>
                      <a:endParaRPr lang="en-US" sz="1800" dirty="0"/>
                    </a:p>
                  </a:txBody>
                  <a:tcPr/>
                </a:tc>
                <a:tc>
                  <a:txBody>
                    <a:bodyPr/>
                    <a:lstStyle/>
                    <a:p>
                      <a:endParaRPr lang="en-US" sz="1800" dirty="0"/>
                    </a:p>
                    <a:p>
                      <a:r>
                        <a:rPr lang="en-US" sz="1800" dirty="0"/>
                        <a:t>Bonding</a:t>
                      </a:r>
                    </a:p>
                  </a:txBody>
                  <a:tcPr/>
                </a:tc>
                <a:tc>
                  <a:txBody>
                    <a:bodyPr/>
                    <a:lstStyle/>
                    <a:p>
                      <a:endParaRPr lang="en-US" sz="1800" dirty="0"/>
                    </a:p>
                    <a:p>
                      <a:r>
                        <a:rPr lang="en-US" sz="1800" dirty="0"/>
                        <a:t>Toll Roads/</a:t>
                      </a:r>
                    </a:p>
                    <a:p>
                      <a:r>
                        <a:rPr lang="en-US" sz="1800" dirty="0"/>
                        <a:t>Bridges</a:t>
                      </a:r>
                    </a:p>
                  </a:txBody>
                  <a:tcPr/>
                </a:tc>
                <a:tc>
                  <a:txBody>
                    <a:bodyPr/>
                    <a:lstStyle/>
                    <a:p>
                      <a:endParaRPr lang="en-US" sz="1800" dirty="0"/>
                    </a:p>
                    <a:p>
                      <a:r>
                        <a:rPr lang="en-US" sz="1800" dirty="0"/>
                        <a:t>Delivery Fees</a:t>
                      </a:r>
                    </a:p>
                  </a:txBody>
                  <a:tcPr/>
                </a:tc>
                <a:tc>
                  <a:txBody>
                    <a:bodyPr/>
                    <a:lstStyle/>
                    <a:p>
                      <a:endParaRPr lang="en-US" sz="1800" dirty="0"/>
                    </a:p>
                    <a:p>
                      <a:r>
                        <a:rPr lang="en-US" sz="1800" dirty="0"/>
                        <a:t>General Funds</a:t>
                      </a:r>
                    </a:p>
                  </a:txBody>
                  <a:tcPr/>
                </a:tc>
                <a:extLst>
                  <a:ext uri="{0D108BD9-81ED-4DB2-BD59-A6C34878D82A}">
                    <a16:rowId xmlns:a16="http://schemas.microsoft.com/office/drawing/2014/main" val="334865072"/>
                  </a:ext>
                </a:extLst>
              </a:tr>
              <a:tr h="439369">
                <a:tc>
                  <a:txBody>
                    <a:bodyPr/>
                    <a:lstStyle/>
                    <a:p>
                      <a:r>
                        <a:rPr lang="en-US" dirty="0"/>
                        <a:t>Illinois</a:t>
                      </a:r>
                    </a:p>
                  </a:txBody>
                  <a:tcPr/>
                </a:tc>
                <a:tc>
                  <a:txBody>
                    <a:bodyPr/>
                    <a:lstStyle/>
                    <a:p>
                      <a:pPr algn="ctr"/>
                      <a:r>
                        <a:rPr lang="en-US" dirty="0"/>
                        <a:t>X</a:t>
                      </a:r>
                    </a:p>
                  </a:txBody>
                  <a:tcPr/>
                </a:tc>
                <a:tc>
                  <a:txBody>
                    <a:bodyPr/>
                    <a:lstStyle/>
                    <a:p>
                      <a:pPr algn="ctr"/>
                      <a:r>
                        <a:rPr lang="en-US" dirty="0"/>
                        <a:t>X </a:t>
                      </a:r>
                      <a:r>
                        <a:rPr lang="en-US" i="1" dirty="0"/>
                        <a:t>(2)</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843984098"/>
                  </a:ext>
                </a:extLst>
              </a:tr>
              <a:tr h="439369">
                <a:tc>
                  <a:txBody>
                    <a:bodyPr/>
                    <a:lstStyle/>
                    <a:p>
                      <a:r>
                        <a:rPr lang="en-US" dirty="0"/>
                        <a:t>Indiana</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3342639554"/>
                  </a:ext>
                </a:extLst>
              </a:tr>
              <a:tr h="439369">
                <a:tc>
                  <a:txBody>
                    <a:bodyPr/>
                    <a:lstStyle/>
                    <a:p>
                      <a:r>
                        <a:rPr lang="en-US" dirty="0"/>
                        <a:t>Iowa</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 </a:t>
                      </a:r>
                      <a:r>
                        <a:rPr lang="en-US" i="1" dirty="0"/>
                        <a:t>(4)</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60254309"/>
                  </a:ext>
                </a:extLst>
              </a:tr>
              <a:tr h="439369">
                <a:tc>
                  <a:txBody>
                    <a:bodyPr/>
                    <a:lstStyle/>
                    <a:p>
                      <a:r>
                        <a:rPr lang="en-US" dirty="0"/>
                        <a:t>Michigan</a:t>
                      </a:r>
                    </a:p>
                  </a:txBody>
                  <a:tcPr/>
                </a:tc>
                <a:tc>
                  <a:txBody>
                    <a:bodyPr/>
                    <a:lstStyle/>
                    <a:p>
                      <a:pPr algn="ctr"/>
                      <a:r>
                        <a:rPr lang="en-US" dirty="0"/>
                        <a:t>X</a:t>
                      </a:r>
                    </a:p>
                  </a:txBody>
                  <a:tcPr/>
                </a:tc>
                <a:tc>
                  <a:txBody>
                    <a:bodyPr/>
                    <a:lstStyle/>
                    <a:p>
                      <a:pPr algn="ctr"/>
                      <a:r>
                        <a:rPr lang="en-US" dirty="0"/>
                        <a:t>X </a:t>
                      </a:r>
                      <a:r>
                        <a:rPr lang="en-US" i="1" dirty="0"/>
                        <a:t>(3)</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767805070"/>
                  </a:ext>
                </a:extLst>
              </a:tr>
              <a:tr h="439369">
                <a:tc>
                  <a:txBody>
                    <a:bodyPr/>
                    <a:lstStyle/>
                    <a:p>
                      <a:r>
                        <a:rPr lang="en-US" dirty="0"/>
                        <a:t>Minnesota</a:t>
                      </a:r>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 (5)</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42664466"/>
                  </a:ext>
                </a:extLst>
              </a:tr>
              <a:tr h="439369">
                <a:tc>
                  <a:txBody>
                    <a:bodyPr/>
                    <a:lstStyle/>
                    <a:p>
                      <a:r>
                        <a:rPr lang="en-US" dirty="0"/>
                        <a:t>Wisconsin</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3255129804"/>
                  </a:ext>
                </a:extLst>
              </a:tr>
            </a:tbl>
          </a:graphicData>
        </a:graphic>
      </p:graphicFrame>
      <p:sp>
        <p:nvSpPr>
          <p:cNvPr id="187" name="TextBox 186">
            <a:extLst>
              <a:ext uri="{FF2B5EF4-FFF2-40B4-BE49-F238E27FC236}">
                <a16:creationId xmlns:a16="http://schemas.microsoft.com/office/drawing/2014/main" id="{717DAC99-29CB-885D-89C3-F2696644BF87}"/>
              </a:ext>
            </a:extLst>
          </p:cNvPr>
          <p:cNvSpPr txBox="1"/>
          <p:nvPr/>
        </p:nvSpPr>
        <p:spPr>
          <a:xfrm>
            <a:off x="730180" y="5355912"/>
            <a:ext cx="10852220" cy="1323439"/>
          </a:xfrm>
          <a:prstGeom prst="rect">
            <a:avLst/>
          </a:prstGeom>
          <a:noFill/>
        </p:spPr>
        <p:txBody>
          <a:bodyPr wrap="square" rtlCol="0">
            <a:spAutoFit/>
          </a:bodyPr>
          <a:lstStyle/>
          <a:p>
            <a:pPr marL="342900" indent="-342900">
              <a:buAutoNum type="arabicParenBoth"/>
            </a:pPr>
            <a:r>
              <a:rPr lang="en-US" sz="1600" dirty="0"/>
              <a:t>A cents-per-gallon equivalent.</a:t>
            </a:r>
          </a:p>
          <a:p>
            <a:pPr marL="342900" indent="-342900">
              <a:buAutoNum type="arabicParenBoth"/>
            </a:pPr>
            <a:r>
              <a:rPr lang="en-US" sz="1600" dirty="0"/>
              <a:t>Beginning in 2021, revenue incrementally moves over a 5-year period to the Road Fund. </a:t>
            </a:r>
          </a:p>
          <a:p>
            <a:pPr marL="342900" indent="-342900">
              <a:buAutoNum type="arabicParenBoth"/>
            </a:pPr>
            <a:r>
              <a:rPr lang="en-US" sz="1600" dirty="0"/>
              <a:t>A % of fuel sales tax and sales tax on autos and related parts is used to fund public transit.</a:t>
            </a:r>
          </a:p>
          <a:p>
            <a:pPr marL="342900" indent="-342900">
              <a:buAutoNum type="arabicParenBoth"/>
            </a:pPr>
            <a:r>
              <a:rPr lang="en-US" sz="1600" dirty="0"/>
              <a:t>There is no sales tax on auto purchases, but a 5% new car reg. fee.</a:t>
            </a:r>
          </a:p>
          <a:p>
            <a:pPr marL="342900" indent="-342900">
              <a:buAutoNum type="arabicParenBoth"/>
            </a:pPr>
            <a:r>
              <a:rPr lang="en-US" sz="1600" dirty="0"/>
              <a:t>Sales tax on auto sales goes toward transportation. </a:t>
            </a:r>
          </a:p>
        </p:txBody>
      </p:sp>
    </p:spTree>
    <p:extLst>
      <p:ext uri="{BB962C8B-B14F-4D97-AF65-F5344CB8AC3E}">
        <p14:creationId xmlns:p14="http://schemas.microsoft.com/office/powerpoint/2010/main" val="699784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58C74-4E7F-5089-BF3D-B9DCB5ACA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A8E0E-19D3-0A2D-624F-F3C31EA116C8}"/>
              </a:ext>
            </a:extLst>
          </p:cNvPr>
          <p:cNvSpPr>
            <a:spLocks noGrp="1"/>
          </p:cNvSpPr>
          <p:nvPr>
            <p:ph type="title"/>
          </p:nvPr>
        </p:nvSpPr>
        <p:spPr>
          <a:xfrm>
            <a:off x="468920" y="170134"/>
            <a:ext cx="10972800" cy="1143000"/>
          </a:xfrm>
        </p:spPr>
        <p:txBody>
          <a:bodyPr/>
          <a:lstStyle/>
          <a:p>
            <a:r>
              <a:rPr lang="en-US" dirty="0"/>
              <a:t>It’s Cheaper to Drive in Wisconsin, Even in Madison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03" y="3437423"/>
            <a:ext cx="3064878" cy="1869575"/>
          </a:xfrm>
          <a:prstGeom prst="rect">
            <a:avLst/>
          </a:prstGeom>
        </p:spPr>
      </p:pic>
      <p:pic>
        <p:nvPicPr>
          <p:cNvPr id="1030" name="Picture 6" descr="Vehicle Image 1">
            <a:extLst>
              <a:ext uri="{FF2B5EF4-FFF2-40B4-BE49-F238E27FC236}">
                <a16:creationId xmlns:a16="http://schemas.microsoft.com/office/drawing/2014/main" id="{292DB389-64A3-1B87-E10F-DE9754F61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9" y="3488068"/>
            <a:ext cx="3064878" cy="18695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578A9BD-5675-F5E9-647E-08B0EC4B39B1}"/>
              </a:ext>
            </a:extLst>
          </p:cNvPr>
          <p:cNvSpPr txBox="1"/>
          <p:nvPr/>
        </p:nvSpPr>
        <p:spPr>
          <a:xfrm>
            <a:off x="443242" y="6223792"/>
            <a:ext cx="11411874" cy="338554"/>
          </a:xfrm>
          <a:prstGeom prst="rect">
            <a:avLst/>
          </a:prstGeom>
          <a:noFill/>
        </p:spPr>
        <p:txBody>
          <a:bodyPr wrap="square" rtlCol="0">
            <a:spAutoFit/>
          </a:bodyPr>
          <a:lstStyle/>
          <a:p>
            <a:r>
              <a:rPr lang="en-US" sz="1600" i="1" dirty="0">
                <a:latin typeface="+mj-lt"/>
                <a:ea typeface="Tahoma" panose="020B0604030504040204" pitchFamily="34" charset="0"/>
                <a:cs typeface="Tahoma" panose="020B0604030504040204" pitchFamily="34" charset="0"/>
              </a:rPr>
              <a:t>Source: WisDOT Midwest Driver Fee Calculator, 12k miles, Dane County, Madison</a:t>
            </a:r>
          </a:p>
        </p:txBody>
      </p:sp>
      <p:sp>
        <p:nvSpPr>
          <p:cNvPr id="4" name="TextBox 3">
            <a:extLst>
              <a:ext uri="{FF2B5EF4-FFF2-40B4-BE49-F238E27FC236}">
                <a16:creationId xmlns:a16="http://schemas.microsoft.com/office/drawing/2014/main" id="{4A7DADC9-2A57-FE9F-C4C9-8C4F834CD53B}"/>
              </a:ext>
            </a:extLst>
          </p:cNvPr>
          <p:cNvSpPr txBox="1"/>
          <p:nvPr/>
        </p:nvSpPr>
        <p:spPr>
          <a:xfrm>
            <a:off x="765758" y="5422149"/>
            <a:ext cx="2947596" cy="369332"/>
          </a:xfrm>
          <a:prstGeom prst="rect">
            <a:avLst/>
          </a:prstGeom>
          <a:noFill/>
        </p:spPr>
        <p:txBody>
          <a:bodyPr wrap="square" rtlCol="0">
            <a:spAutoFit/>
          </a:bodyPr>
          <a:lstStyle/>
          <a:p>
            <a:r>
              <a:rPr lang="en-US" dirty="0"/>
              <a:t>2024 Chevy Silverado</a:t>
            </a:r>
          </a:p>
        </p:txBody>
      </p:sp>
      <p:sp>
        <p:nvSpPr>
          <p:cNvPr id="10" name="TextBox 9">
            <a:extLst>
              <a:ext uri="{FF2B5EF4-FFF2-40B4-BE49-F238E27FC236}">
                <a16:creationId xmlns:a16="http://schemas.microsoft.com/office/drawing/2014/main" id="{E294656B-565D-379F-C691-F98FC90D7A49}"/>
              </a:ext>
            </a:extLst>
          </p:cNvPr>
          <p:cNvSpPr txBox="1"/>
          <p:nvPr/>
        </p:nvSpPr>
        <p:spPr>
          <a:xfrm>
            <a:off x="6372209" y="5422148"/>
            <a:ext cx="2947596" cy="369332"/>
          </a:xfrm>
          <a:prstGeom prst="rect">
            <a:avLst/>
          </a:prstGeom>
          <a:noFill/>
        </p:spPr>
        <p:txBody>
          <a:bodyPr wrap="square" rtlCol="0">
            <a:spAutoFit/>
          </a:bodyPr>
          <a:lstStyle/>
          <a:p>
            <a:r>
              <a:rPr lang="en-US" dirty="0"/>
              <a:t>2015 Honda CRV</a:t>
            </a:r>
          </a:p>
        </p:txBody>
      </p:sp>
      <p:sp>
        <p:nvSpPr>
          <p:cNvPr id="16" name="TextBox 15">
            <a:extLst>
              <a:ext uri="{FF2B5EF4-FFF2-40B4-BE49-F238E27FC236}">
                <a16:creationId xmlns:a16="http://schemas.microsoft.com/office/drawing/2014/main" id="{FCF72B9A-B2B8-57C1-954D-B32F4DD22EC5}"/>
              </a:ext>
            </a:extLst>
          </p:cNvPr>
          <p:cNvSpPr txBox="1"/>
          <p:nvPr/>
        </p:nvSpPr>
        <p:spPr>
          <a:xfrm>
            <a:off x="516244" y="1295681"/>
            <a:ext cx="11061463" cy="1200329"/>
          </a:xfrm>
          <a:prstGeom prst="rect">
            <a:avLst/>
          </a:prstGeom>
          <a:noFill/>
        </p:spPr>
        <p:txBody>
          <a:bodyPr wrap="square" rtlCol="0">
            <a:spAutoFit/>
          </a:bodyPr>
          <a:lstStyle/>
          <a:p>
            <a:r>
              <a:rPr lang="en-US" sz="2400" dirty="0"/>
              <a:t>The cost for Wisconsin motorists to own and drive vehicles is the lowest in the Midwest in most cases. The exception is older vehicles, as MN’s value-based tab fees drop 5-15% yearly for the first 10 years of ownership.</a:t>
            </a:r>
          </a:p>
        </p:txBody>
      </p:sp>
      <p:grpSp>
        <p:nvGrpSpPr>
          <p:cNvPr id="9" name="Group 8"/>
          <p:cNvGrpSpPr/>
          <p:nvPr/>
        </p:nvGrpSpPr>
        <p:grpSpPr>
          <a:xfrm>
            <a:off x="3098083" y="2605740"/>
            <a:ext cx="3161834" cy="3352774"/>
            <a:chOff x="3140287" y="2605740"/>
            <a:chExt cx="3161834" cy="3352774"/>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5760" y="2605740"/>
              <a:ext cx="2926361" cy="3352774"/>
            </a:xfrm>
            <a:prstGeom prst="rect">
              <a:avLst/>
            </a:prstGeom>
          </p:spPr>
        </p:pic>
        <p:grpSp>
          <p:nvGrpSpPr>
            <p:cNvPr id="8" name="Group 7"/>
            <p:cNvGrpSpPr/>
            <p:nvPr/>
          </p:nvGrpSpPr>
          <p:grpSpPr>
            <a:xfrm>
              <a:off x="3140287" y="2942738"/>
              <a:ext cx="3037925" cy="2364748"/>
              <a:chOff x="3110308" y="2942738"/>
              <a:chExt cx="3037924" cy="2364748"/>
            </a:xfrm>
          </p:grpSpPr>
          <p:sp>
            <p:nvSpPr>
              <p:cNvPr id="6" name="TextBox 5"/>
              <p:cNvSpPr txBox="1"/>
              <p:nvPr/>
            </p:nvSpPr>
            <p:spPr>
              <a:xfrm>
                <a:off x="3110308" y="2942738"/>
                <a:ext cx="1258678" cy="553998"/>
              </a:xfrm>
              <a:prstGeom prst="rect">
                <a:avLst/>
              </a:prstGeom>
              <a:noFill/>
            </p:spPr>
            <p:txBody>
              <a:bodyPr wrap="none" rtlCol="0">
                <a:spAutoFit/>
              </a:bodyPr>
              <a:lstStyle/>
              <a:p>
                <a:r>
                  <a:rPr lang="en-US" sz="3000" dirty="0"/>
                  <a:t>$1,094</a:t>
                </a:r>
              </a:p>
            </p:txBody>
          </p:sp>
          <p:sp>
            <p:nvSpPr>
              <p:cNvPr id="14" name="TextBox 13"/>
              <p:cNvSpPr txBox="1"/>
              <p:nvPr/>
            </p:nvSpPr>
            <p:spPr>
              <a:xfrm>
                <a:off x="3503576" y="4277923"/>
                <a:ext cx="966931" cy="553998"/>
              </a:xfrm>
              <a:prstGeom prst="rect">
                <a:avLst/>
              </a:prstGeom>
              <a:noFill/>
            </p:spPr>
            <p:txBody>
              <a:bodyPr wrap="none" rtlCol="0">
                <a:spAutoFit/>
              </a:bodyPr>
              <a:lstStyle/>
              <a:p>
                <a:r>
                  <a:rPr lang="en-US" sz="3000" dirty="0"/>
                  <a:t>$779</a:t>
                </a:r>
              </a:p>
            </p:txBody>
          </p:sp>
          <p:sp>
            <p:nvSpPr>
              <p:cNvPr id="17" name="TextBox 16"/>
              <p:cNvSpPr txBox="1"/>
              <p:nvPr/>
            </p:nvSpPr>
            <p:spPr>
              <a:xfrm>
                <a:off x="4450455" y="4753488"/>
                <a:ext cx="966931" cy="553998"/>
              </a:xfrm>
              <a:prstGeom prst="rect">
                <a:avLst/>
              </a:prstGeom>
              <a:noFill/>
            </p:spPr>
            <p:txBody>
              <a:bodyPr wrap="none" rtlCol="0">
                <a:spAutoFit/>
              </a:bodyPr>
              <a:lstStyle/>
              <a:p>
                <a:r>
                  <a:rPr lang="en-US" sz="3000" dirty="0"/>
                  <a:t>$879</a:t>
                </a:r>
              </a:p>
            </p:txBody>
          </p:sp>
          <p:sp>
            <p:nvSpPr>
              <p:cNvPr id="18" name="TextBox 17"/>
              <p:cNvSpPr txBox="1"/>
              <p:nvPr/>
            </p:nvSpPr>
            <p:spPr>
              <a:xfrm>
                <a:off x="5181301" y="3954757"/>
                <a:ext cx="966931" cy="553998"/>
              </a:xfrm>
              <a:prstGeom prst="rect">
                <a:avLst/>
              </a:prstGeom>
              <a:noFill/>
            </p:spPr>
            <p:txBody>
              <a:bodyPr wrap="none" rtlCol="0">
                <a:spAutoFit/>
              </a:bodyPr>
              <a:lstStyle/>
              <a:p>
                <a:r>
                  <a:rPr lang="en-US" sz="3000" dirty="0"/>
                  <a:t>$625</a:t>
                </a:r>
              </a:p>
            </p:txBody>
          </p:sp>
          <p:sp>
            <p:nvSpPr>
              <p:cNvPr id="19" name="TextBox 18"/>
              <p:cNvSpPr txBox="1"/>
              <p:nvPr/>
            </p:nvSpPr>
            <p:spPr>
              <a:xfrm>
                <a:off x="4153829" y="3475668"/>
                <a:ext cx="966931" cy="553998"/>
              </a:xfrm>
              <a:prstGeom prst="rect">
                <a:avLst/>
              </a:prstGeom>
              <a:noFill/>
            </p:spPr>
            <p:txBody>
              <a:bodyPr wrap="none" rtlCol="0">
                <a:spAutoFit/>
              </a:bodyPr>
              <a:lstStyle/>
              <a:p>
                <a:r>
                  <a:rPr lang="en-US" sz="3000" dirty="0">
                    <a:solidFill>
                      <a:schemeClr val="bg1"/>
                    </a:solidFill>
                  </a:rPr>
                  <a:t>$401</a:t>
                </a:r>
              </a:p>
            </p:txBody>
          </p:sp>
        </p:grpSp>
      </p:grpSp>
      <p:grpSp>
        <p:nvGrpSpPr>
          <p:cNvPr id="21" name="Group 20"/>
          <p:cNvGrpSpPr/>
          <p:nvPr/>
        </p:nvGrpSpPr>
        <p:grpSpPr>
          <a:xfrm>
            <a:off x="8995433" y="2626808"/>
            <a:ext cx="2926361" cy="3352774"/>
            <a:chOff x="3375760" y="2605740"/>
            <a:chExt cx="2926361" cy="3352774"/>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5760" y="2605740"/>
              <a:ext cx="2926361" cy="3352774"/>
            </a:xfrm>
            <a:prstGeom prst="rect">
              <a:avLst/>
            </a:prstGeom>
          </p:spPr>
        </p:pic>
        <p:grpSp>
          <p:nvGrpSpPr>
            <p:cNvPr id="23" name="Group 22"/>
            <p:cNvGrpSpPr/>
            <p:nvPr/>
          </p:nvGrpSpPr>
          <p:grpSpPr>
            <a:xfrm>
              <a:off x="3375760" y="2959912"/>
              <a:ext cx="2908057" cy="2347574"/>
              <a:chOff x="3345781" y="2959912"/>
              <a:chExt cx="2908056" cy="2347574"/>
            </a:xfrm>
          </p:grpSpPr>
          <p:sp>
            <p:nvSpPr>
              <p:cNvPr id="24" name="TextBox 23"/>
              <p:cNvSpPr txBox="1"/>
              <p:nvPr/>
            </p:nvSpPr>
            <p:spPr>
              <a:xfrm>
                <a:off x="3345781" y="2959912"/>
                <a:ext cx="966931" cy="553998"/>
              </a:xfrm>
              <a:prstGeom prst="rect">
                <a:avLst/>
              </a:prstGeom>
              <a:noFill/>
            </p:spPr>
            <p:txBody>
              <a:bodyPr wrap="none" rtlCol="0">
                <a:spAutoFit/>
              </a:bodyPr>
              <a:lstStyle/>
              <a:p>
                <a:r>
                  <a:rPr lang="en-US" sz="3000" dirty="0"/>
                  <a:t>$202</a:t>
                </a:r>
              </a:p>
            </p:txBody>
          </p:sp>
          <p:sp>
            <p:nvSpPr>
              <p:cNvPr id="25" name="TextBox 24"/>
              <p:cNvSpPr txBox="1"/>
              <p:nvPr/>
            </p:nvSpPr>
            <p:spPr>
              <a:xfrm>
                <a:off x="3503576" y="4277923"/>
                <a:ext cx="966931" cy="553998"/>
              </a:xfrm>
              <a:prstGeom prst="rect">
                <a:avLst/>
              </a:prstGeom>
              <a:noFill/>
            </p:spPr>
            <p:txBody>
              <a:bodyPr wrap="none" rtlCol="0">
                <a:spAutoFit/>
              </a:bodyPr>
              <a:lstStyle/>
              <a:p>
                <a:r>
                  <a:rPr lang="en-US" sz="3000" dirty="0"/>
                  <a:t>$416</a:t>
                </a:r>
              </a:p>
            </p:txBody>
          </p:sp>
          <p:sp>
            <p:nvSpPr>
              <p:cNvPr id="26" name="TextBox 25"/>
              <p:cNvSpPr txBox="1"/>
              <p:nvPr/>
            </p:nvSpPr>
            <p:spPr>
              <a:xfrm>
                <a:off x="4450455" y="4753488"/>
                <a:ext cx="966931" cy="553998"/>
              </a:xfrm>
              <a:prstGeom prst="rect">
                <a:avLst/>
              </a:prstGeom>
              <a:noFill/>
            </p:spPr>
            <p:txBody>
              <a:bodyPr wrap="none" rtlCol="0">
                <a:spAutoFit/>
              </a:bodyPr>
              <a:lstStyle/>
              <a:p>
                <a:r>
                  <a:rPr lang="en-US" sz="3000" dirty="0"/>
                  <a:t>$554</a:t>
                </a:r>
              </a:p>
            </p:txBody>
          </p:sp>
          <p:sp>
            <p:nvSpPr>
              <p:cNvPr id="27" name="TextBox 26"/>
              <p:cNvSpPr txBox="1"/>
              <p:nvPr/>
            </p:nvSpPr>
            <p:spPr>
              <a:xfrm>
                <a:off x="5286906" y="3968671"/>
                <a:ext cx="966931" cy="553998"/>
              </a:xfrm>
              <a:prstGeom prst="rect">
                <a:avLst/>
              </a:prstGeom>
              <a:noFill/>
            </p:spPr>
            <p:txBody>
              <a:bodyPr wrap="none" rtlCol="0">
                <a:spAutoFit/>
              </a:bodyPr>
              <a:lstStyle/>
              <a:p>
                <a:r>
                  <a:rPr lang="en-US" sz="3000" dirty="0"/>
                  <a:t>$330</a:t>
                </a:r>
              </a:p>
            </p:txBody>
          </p:sp>
          <p:sp>
            <p:nvSpPr>
              <p:cNvPr id="28" name="TextBox 27"/>
              <p:cNvSpPr txBox="1"/>
              <p:nvPr/>
            </p:nvSpPr>
            <p:spPr>
              <a:xfrm>
                <a:off x="4153829" y="3475668"/>
                <a:ext cx="966931" cy="553998"/>
              </a:xfrm>
              <a:prstGeom prst="rect">
                <a:avLst/>
              </a:prstGeom>
              <a:noFill/>
            </p:spPr>
            <p:txBody>
              <a:bodyPr wrap="none" rtlCol="0">
                <a:spAutoFit/>
              </a:bodyPr>
              <a:lstStyle/>
              <a:p>
                <a:r>
                  <a:rPr lang="en-US" sz="3000" dirty="0">
                    <a:solidFill>
                      <a:schemeClr val="bg1"/>
                    </a:solidFill>
                  </a:rPr>
                  <a:t>$295</a:t>
                </a:r>
              </a:p>
            </p:txBody>
          </p:sp>
        </p:grpSp>
      </p:grpSp>
    </p:spTree>
    <p:extLst>
      <p:ext uri="{BB962C8B-B14F-4D97-AF65-F5344CB8AC3E}">
        <p14:creationId xmlns:p14="http://schemas.microsoft.com/office/powerpoint/2010/main" val="3338960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425B2-101D-0A3B-C657-AD124E515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0E62FC-26BC-E1A5-EB4B-45852500A235}"/>
              </a:ext>
            </a:extLst>
          </p:cNvPr>
          <p:cNvSpPr txBox="1">
            <a:spLocks/>
          </p:cNvSpPr>
          <p:nvPr/>
        </p:nvSpPr>
        <p:spPr>
          <a:xfrm>
            <a:off x="878840" y="2519318"/>
            <a:ext cx="7146471" cy="2023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Funding Trends</a:t>
            </a:r>
          </a:p>
        </p:txBody>
      </p:sp>
    </p:spTree>
    <p:extLst>
      <p:ext uri="{BB962C8B-B14F-4D97-AF65-F5344CB8AC3E}">
        <p14:creationId xmlns:p14="http://schemas.microsoft.com/office/powerpoint/2010/main" val="4217840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60CB6-3BC9-763F-9E44-07412BCCA98A}"/>
            </a:ext>
          </a:extLst>
        </p:cNvPr>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530" y="1616552"/>
            <a:ext cx="10448486" cy="4695474"/>
          </a:xfrm>
          <a:prstGeom prst="rect">
            <a:avLst/>
          </a:prstGeom>
        </p:spPr>
      </p:pic>
      <p:sp>
        <p:nvSpPr>
          <p:cNvPr id="148" name="Title 147"/>
          <p:cNvSpPr>
            <a:spLocks noGrp="1"/>
          </p:cNvSpPr>
          <p:nvPr>
            <p:ph type="title"/>
          </p:nvPr>
        </p:nvSpPr>
        <p:spPr>
          <a:xfrm>
            <a:off x="609600" y="170133"/>
            <a:ext cx="11582400" cy="1538571"/>
          </a:xfrm>
        </p:spPr>
        <p:txBody>
          <a:bodyPr>
            <a:normAutofit/>
          </a:bodyPr>
          <a:lstStyle/>
          <a:p>
            <a:r>
              <a:rPr lang="en-US" altLang="en-US" dirty="0"/>
              <a:t>34 States Legislatively Adjust State Motor Fuel Taxes </a:t>
            </a:r>
            <a:br>
              <a:rPr lang="en-US" altLang="en-US" dirty="0"/>
            </a:br>
            <a:r>
              <a:rPr lang="en-US" altLang="en-US" dirty="0"/>
              <a:t>2013 - 2025</a:t>
            </a:r>
            <a:endParaRPr lang="en-US" dirty="0"/>
          </a:p>
        </p:txBody>
      </p:sp>
      <p:sp>
        <p:nvSpPr>
          <p:cNvPr id="155" name="TextBox 154"/>
          <p:cNvSpPr txBox="1"/>
          <p:nvPr/>
        </p:nvSpPr>
        <p:spPr>
          <a:xfrm>
            <a:off x="3213576" y="1902106"/>
            <a:ext cx="6775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52.8</a:t>
            </a:r>
          </a:p>
        </p:txBody>
      </p:sp>
      <p:sp>
        <p:nvSpPr>
          <p:cNvPr id="156" name="TextBox 155"/>
          <p:cNvSpPr txBox="1"/>
          <p:nvPr/>
        </p:nvSpPr>
        <p:spPr>
          <a:xfrm>
            <a:off x="4465098" y="2256951"/>
            <a:ext cx="6775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33.8</a:t>
            </a:r>
          </a:p>
        </p:txBody>
      </p:sp>
      <p:sp>
        <p:nvSpPr>
          <p:cNvPr id="157" name="TextBox 156"/>
          <p:cNvSpPr txBox="1"/>
          <p:nvPr/>
        </p:nvSpPr>
        <p:spPr>
          <a:xfrm>
            <a:off x="5454956" y="2339028"/>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23</a:t>
            </a:r>
          </a:p>
        </p:txBody>
      </p:sp>
      <p:sp>
        <p:nvSpPr>
          <p:cNvPr id="158" name="TextBox 157"/>
          <p:cNvSpPr txBox="1"/>
          <p:nvPr/>
        </p:nvSpPr>
        <p:spPr>
          <a:xfrm>
            <a:off x="5446842" y="2835223"/>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30</a:t>
            </a:r>
          </a:p>
        </p:txBody>
      </p:sp>
      <p:sp>
        <p:nvSpPr>
          <p:cNvPr id="159" name="TextBox 158"/>
          <p:cNvSpPr txBox="1"/>
          <p:nvPr/>
        </p:nvSpPr>
        <p:spPr>
          <a:xfrm>
            <a:off x="6154788" y="2570192"/>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31.9</a:t>
            </a:r>
          </a:p>
        </p:txBody>
      </p:sp>
      <p:sp>
        <p:nvSpPr>
          <p:cNvPr id="160" name="TextBox 159"/>
          <p:cNvSpPr txBox="1"/>
          <p:nvPr/>
        </p:nvSpPr>
        <p:spPr>
          <a:xfrm>
            <a:off x="6332216" y="3305213"/>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a:ea typeface="+mn-ea"/>
                <a:cs typeface="+mn-cs"/>
              </a:rPr>
              <a:t>30</a:t>
            </a:r>
          </a:p>
        </p:txBody>
      </p:sp>
      <p:sp>
        <p:nvSpPr>
          <p:cNvPr id="161" name="TextBox 160"/>
          <p:cNvSpPr txBox="1"/>
          <p:nvPr/>
        </p:nvSpPr>
        <p:spPr>
          <a:xfrm>
            <a:off x="4460848" y="3010806"/>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24</a:t>
            </a:r>
          </a:p>
        </p:txBody>
      </p:sp>
      <p:sp>
        <p:nvSpPr>
          <p:cNvPr id="162" name="TextBox 161"/>
          <p:cNvSpPr txBox="1"/>
          <p:nvPr/>
        </p:nvSpPr>
        <p:spPr>
          <a:xfrm>
            <a:off x="3616780" y="2733758"/>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33</a:t>
            </a:r>
          </a:p>
        </p:txBody>
      </p:sp>
      <p:sp>
        <p:nvSpPr>
          <p:cNvPr id="163" name="TextBox 162"/>
          <p:cNvSpPr txBox="1"/>
          <p:nvPr/>
        </p:nvSpPr>
        <p:spPr>
          <a:xfrm>
            <a:off x="2832680" y="2461583"/>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40</a:t>
            </a:r>
          </a:p>
        </p:txBody>
      </p:sp>
      <p:sp>
        <p:nvSpPr>
          <p:cNvPr id="164" name="TextBox 163"/>
          <p:cNvSpPr txBox="1"/>
          <p:nvPr/>
        </p:nvSpPr>
        <p:spPr>
          <a:xfrm>
            <a:off x="5506577" y="3376970"/>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31.3</a:t>
            </a:r>
          </a:p>
        </p:txBody>
      </p:sp>
      <p:sp>
        <p:nvSpPr>
          <p:cNvPr id="165" name="TextBox 164"/>
          <p:cNvSpPr txBox="1"/>
          <p:nvPr/>
        </p:nvSpPr>
        <p:spPr>
          <a:xfrm>
            <a:off x="4618208" y="3756316"/>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28.2</a:t>
            </a:r>
          </a:p>
        </p:txBody>
      </p:sp>
      <p:sp>
        <p:nvSpPr>
          <p:cNvPr id="166" name="TextBox 165"/>
          <p:cNvSpPr txBox="1"/>
          <p:nvPr/>
        </p:nvSpPr>
        <p:spPr>
          <a:xfrm>
            <a:off x="3863703" y="3595467"/>
            <a:ext cx="659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39.2</a:t>
            </a:r>
          </a:p>
        </p:txBody>
      </p:sp>
      <p:sp>
        <p:nvSpPr>
          <p:cNvPr id="167" name="TextBox 166"/>
          <p:cNvSpPr txBox="1"/>
          <p:nvPr/>
        </p:nvSpPr>
        <p:spPr>
          <a:xfrm>
            <a:off x="3121454" y="3383214"/>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23.8</a:t>
            </a:r>
          </a:p>
        </p:txBody>
      </p:sp>
      <p:sp>
        <p:nvSpPr>
          <p:cNvPr id="168" name="TextBox 167"/>
          <p:cNvSpPr txBox="1"/>
          <p:nvPr/>
        </p:nvSpPr>
        <p:spPr>
          <a:xfrm>
            <a:off x="2591583" y="3700765"/>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69.8</a:t>
            </a:r>
          </a:p>
        </p:txBody>
      </p:sp>
      <p:sp>
        <p:nvSpPr>
          <p:cNvPr id="169" name="TextBox 168"/>
          <p:cNvSpPr txBox="1"/>
          <p:nvPr/>
        </p:nvSpPr>
        <p:spPr>
          <a:xfrm>
            <a:off x="3594153" y="4419470"/>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19</a:t>
            </a:r>
          </a:p>
        </p:txBody>
      </p:sp>
      <p:sp>
        <p:nvSpPr>
          <p:cNvPr id="170" name="TextBox 169"/>
          <p:cNvSpPr txBox="1"/>
          <p:nvPr/>
        </p:nvSpPr>
        <p:spPr>
          <a:xfrm>
            <a:off x="4460848" y="4559815"/>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18.9</a:t>
            </a:r>
          </a:p>
        </p:txBody>
      </p:sp>
      <p:sp>
        <p:nvSpPr>
          <p:cNvPr id="171" name="TextBox 170"/>
          <p:cNvSpPr txBox="1"/>
          <p:nvPr/>
        </p:nvSpPr>
        <p:spPr>
          <a:xfrm>
            <a:off x="5549553" y="5112380"/>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a:t>
            </a:r>
          </a:p>
        </p:txBody>
      </p:sp>
      <p:sp>
        <p:nvSpPr>
          <p:cNvPr id="172" name="TextBox 171"/>
          <p:cNvSpPr txBox="1"/>
          <p:nvPr/>
        </p:nvSpPr>
        <p:spPr>
          <a:xfrm>
            <a:off x="5746110" y="4459468"/>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a:t>
            </a:r>
          </a:p>
        </p:txBody>
      </p:sp>
      <p:sp>
        <p:nvSpPr>
          <p:cNvPr id="173" name="TextBox 172"/>
          <p:cNvSpPr txBox="1"/>
          <p:nvPr/>
        </p:nvSpPr>
        <p:spPr>
          <a:xfrm>
            <a:off x="5634001" y="3932083"/>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25</a:t>
            </a:r>
          </a:p>
        </p:txBody>
      </p:sp>
      <p:sp>
        <p:nvSpPr>
          <p:cNvPr id="174" name="TextBox 173"/>
          <p:cNvSpPr txBox="1"/>
          <p:nvPr/>
        </p:nvSpPr>
        <p:spPr>
          <a:xfrm>
            <a:off x="6462283" y="3964289"/>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27.5</a:t>
            </a:r>
          </a:p>
        </p:txBody>
      </p:sp>
      <p:sp>
        <p:nvSpPr>
          <p:cNvPr id="175" name="TextBox 174"/>
          <p:cNvSpPr txBox="1"/>
          <p:nvPr/>
        </p:nvSpPr>
        <p:spPr>
          <a:xfrm>
            <a:off x="6480844" y="4592604"/>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25</a:t>
            </a:r>
          </a:p>
        </p:txBody>
      </p:sp>
      <p:sp>
        <p:nvSpPr>
          <p:cNvPr id="176" name="TextBox 175"/>
          <p:cNvSpPr txBox="1"/>
          <p:nvPr/>
        </p:nvSpPr>
        <p:spPr>
          <a:xfrm>
            <a:off x="6498558" y="5131978"/>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20.9</a:t>
            </a:r>
          </a:p>
        </p:txBody>
      </p:sp>
      <p:sp>
        <p:nvSpPr>
          <p:cNvPr id="177" name="TextBox 176"/>
          <p:cNvSpPr txBox="1"/>
          <p:nvPr/>
        </p:nvSpPr>
        <p:spPr>
          <a:xfrm>
            <a:off x="6948162" y="4860589"/>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18.4</a:t>
            </a:r>
          </a:p>
        </p:txBody>
      </p:sp>
      <p:sp>
        <p:nvSpPr>
          <p:cNvPr id="178" name="TextBox 177"/>
          <p:cNvSpPr txBox="1"/>
          <p:nvPr/>
        </p:nvSpPr>
        <p:spPr>
          <a:xfrm>
            <a:off x="7410844" y="4832569"/>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30.2</a:t>
            </a:r>
          </a:p>
        </p:txBody>
      </p:sp>
      <p:sp>
        <p:nvSpPr>
          <p:cNvPr id="179" name="TextBox 178"/>
          <p:cNvSpPr txBox="1"/>
          <p:nvPr/>
        </p:nvSpPr>
        <p:spPr>
          <a:xfrm>
            <a:off x="8295601" y="5502324"/>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39.4</a:t>
            </a:r>
          </a:p>
        </p:txBody>
      </p:sp>
      <p:sp>
        <p:nvSpPr>
          <p:cNvPr id="180" name="TextBox 179"/>
          <p:cNvSpPr txBox="1"/>
          <p:nvPr/>
        </p:nvSpPr>
        <p:spPr>
          <a:xfrm>
            <a:off x="7892563" y="4796160"/>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33.9</a:t>
            </a:r>
          </a:p>
        </p:txBody>
      </p:sp>
      <p:sp>
        <p:nvSpPr>
          <p:cNvPr id="181" name="TextBox 180"/>
          <p:cNvSpPr txBox="1"/>
          <p:nvPr/>
        </p:nvSpPr>
        <p:spPr>
          <a:xfrm>
            <a:off x="7364642" y="4342046"/>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27.4</a:t>
            </a:r>
          </a:p>
        </p:txBody>
      </p:sp>
      <p:sp>
        <p:nvSpPr>
          <p:cNvPr id="182" name="TextBox 181"/>
          <p:cNvSpPr txBox="1"/>
          <p:nvPr/>
        </p:nvSpPr>
        <p:spPr>
          <a:xfrm>
            <a:off x="6765138" y="2810987"/>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32.9</a:t>
            </a:r>
          </a:p>
        </p:txBody>
      </p:sp>
      <p:sp>
        <p:nvSpPr>
          <p:cNvPr id="183" name="TextBox 182"/>
          <p:cNvSpPr txBox="1"/>
          <p:nvPr/>
        </p:nvSpPr>
        <p:spPr>
          <a:xfrm>
            <a:off x="6901642" y="3616455"/>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66.1</a:t>
            </a:r>
          </a:p>
        </p:txBody>
      </p:sp>
      <p:sp>
        <p:nvSpPr>
          <p:cNvPr id="184" name="TextBox 183"/>
          <p:cNvSpPr txBox="1"/>
          <p:nvPr/>
        </p:nvSpPr>
        <p:spPr>
          <a:xfrm>
            <a:off x="7343379" y="3585242"/>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52.5</a:t>
            </a:r>
          </a:p>
        </p:txBody>
      </p:sp>
      <p:sp>
        <p:nvSpPr>
          <p:cNvPr id="185" name="TextBox 184"/>
          <p:cNvSpPr txBox="1"/>
          <p:nvPr/>
        </p:nvSpPr>
        <p:spPr>
          <a:xfrm>
            <a:off x="7479082" y="3054281"/>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47.8</a:t>
            </a:r>
          </a:p>
        </p:txBody>
      </p:sp>
      <p:sp>
        <p:nvSpPr>
          <p:cNvPr id="186" name="TextBox 185"/>
          <p:cNvSpPr txBox="1"/>
          <p:nvPr/>
        </p:nvSpPr>
        <p:spPr>
          <a:xfrm>
            <a:off x="7791114" y="3490342"/>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38.5</a:t>
            </a:r>
          </a:p>
        </p:txBody>
      </p:sp>
      <p:sp>
        <p:nvSpPr>
          <p:cNvPr id="187" name="TextBox 186"/>
          <p:cNvSpPr txBox="1"/>
          <p:nvPr/>
        </p:nvSpPr>
        <p:spPr>
          <a:xfrm>
            <a:off x="8110720" y="3756316"/>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35.7</a:t>
            </a:r>
          </a:p>
        </p:txBody>
      </p:sp>
      <p:sp>
        <p:nvSpPr>
          <p:cNvPr id="188" name="TextBox 187"/>
          <p:cNvSpPr txBox="1"/>
          <p:nvPr/>
        </p:nvSpPr>
        <p:spPr>
          <a:xfrm>
            <a:off x="7606859" y="4007848"/>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27.8</a:t>
            </a:r>
          </a:p>
        </p:txBody>
      </p:sp>
      <p:sp>
        <p:nvSpPr>
          <p:cNvPr id="189" name="TextBox 188"/>
          <p:cNvSpPr txBox="1"/>
          <p:nvPr/>
        </p:nvSpPr>
        <p:spPr>
          <a:xfrm>
            <a:off x="8458074" y="3869036"/>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40.4</a:t>
            </a:r>
          </a:p>
        </p:txBody>
      </p:sp>
      <p:sp>
        <p:nvSpPr>
          <p:cNvPr id="190" name="TextBox 189"/>
          <p:cNvSpPr txBox="1"/>
          <p:nvPr/>
        </p:nvSpPr>
        <p:spPr>
          <a:xfrm>
            <a:off x="8434196" y="3256304"/>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5</a:t>
            </a:r>
            <a:r>
              <a:rPr lang="en-US" sz="1200" dirty="0">
                <a:solidFill>
                  <a:prstClr val="white"/>
                </a:solidFill>
                <a:latin typeface="Calibri"/>
              </a:rPr>
              <a:t>8.7</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1" name="TextBox 190"/>
          <p:cNvSpPr txBox="1"/>
          <p:nvPr/>
        </p:nvSpPr>
        <p:spPr>
          <a:xfrm>
            <a:off x="8724192" y="2833982"/>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32.</a:t>
            </a:r>
            <a:r>
              <a:rPr lang="en-US" sz="1200" dirty="0">
                <a:solidFill>
                  <a:prstClr val="black"/>
                </a:solidFill>
                <a:latin typeface="Calibri"/>
              </a:rPr>
              <a:t>6</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2" name="TextBox 191"/>
          <p:cNvSpPr txBox="1"/>
          <p:nvPr/>
        </p:nvSpPr>
        <p:spPr>
          <a:xfrm>
            <a:off x="9323220" y="2170678"/>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31.4</a:t>
            </a:r>
          </a:p>
        </p:txBody>
      </p:sp>
      <p:sp>
        <p:nvSpPr>
          <p:cNvPr id="193" name="TextBox 192"/>
          <p:cNvSpPr txBox="1"/>
          <p:nvPr/>
        </p:nvSpPr>
        <p:spPr>
          <a:xfrm>
            <a:off x="9381471" y="2607385"/>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23.8</a:t>
            </a:r>
          </a:p>
        </p:txBody>
      </p:sp>
      <p:sp>
        <p:nvSpPr>
          <p:cNvPr id="194" name="TextBox 193"/>
          <p:cNvSpPr txBox="1"/>
          <p:nvPr/>
        </p:nvSpPr>
        <p:spPr>
          <a:xfrm>
            <a:off x="8399740" y="2547479"/>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5" name="TextBox 194"/>
          <p:cNvSpPr txBox="1"/>
          <p:nvPr/>
        </p:nvSpPr>
        <p:spPr>
          <a:xfrm>
            <a:off x="8867546" y="2281188"/>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31.7</a:t>
            </a:r>
          </a:p>
        </p:txBody>
      </p:sp>
      <p:sp>
        <p:nvSpPr>
          <p:cNvPr id="196" name="TextBox 195"/>
          <p:cNvSpPr txBox="1"/>
          <p:nvPr/>
        </p:nvSpPr>
        <p:spPr>
          <a:xfrm>
            <a:off x="9581374" y="2784073"/>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27.5</a:t>
            </a:r>
          </a:p>
        </p:txBody>
      </p:sp>
      <p:sp>
        <p:nvSpPr>
          <p:cNvPr id="197" name="TextBox 196"/>
          <p:cNvSpPr txBox="1"/>
          <p:nvPr/>
        </p:nvSpPr>
        <p:spPr>
          <a:xfrm>
            <a:off x="9081149" y="2953470"/>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25</a:t>
            </a:r>
          </a:p>
        </p:txBody>
      </p:sp>
      <p:sp>
        <p:nvSpPr>
          <p:cNvPr id="198" name="TextBox 197"/>
          <p:cNvSpPr txBox="1"/>
          <p:nvPr/>
        </p:nvSpPr>
        <p:spPr>
          <a:xfrm>
            <a:off x="9381471" y="3014394"/>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38.1</a:t>
            </a:r>
          </a:p>
        </p:txBody>
      </p:sp>
      <p:sp>
        <p:nvSpPr>
          <p:cNvPr id="199" name="TextBox 198"/>
          <p:cNvSpPr txBox="1"/>
          <p:nvPr/>
        </p:nvSpPr>
        <p:spPr>
          <a:xfrm>
            <a:off x="9124836" y="3298216"/>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45</a:t>
            </a:r>
          </a:p>
        </p:txBody>
      </p:sp>
      <p:sp>
        <p:nvSpPr>
          <p:cNvPr id="200" name="TextBox 199"/>
          <p:cNvSpPr txBox="1"/>
          <p:nvPr/>
        </p:nvSpPr>
        <p:spPr>
          <a:xfrm>
            <a:off x="9039330" y="3723741"/>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46.3</a:t>
            </a:r>
          </a:p>
        </p:txBody>
      </p:sp>
      <p:sp>
        <p:nvSpPr>
          <p:cNvPr id="201" name="TextBox 200"/>
          <p:cNvSpPr txBox="1"/>
          <p:nvPr/>
        </p:nvSpPr>
        <p:spPr>
          <a:xfrm>
            <a:off x="8438145" y="4221726"/>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40.6</a:t>
            </a:r>
          </a:p>
        </p:txBody>
      </p:sp>
      <p:sp>
        <p:nvSpPr>
          <p:cNvPr id="202" name="TextBox 201"/>
          <p:cNvSpPr txBox="1"/>
          <p:nvPr/>
        </p:nvSpPr>
        <p:spPr>
          <a:xfrm>
            <a:off x="8270790" y="4570022"/>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28.8</a:t>
            </a:r>
          </a:p>
        </p:txBody>
      </p:sp>
      <p:sp>
        <p:nvSpPr>
          <p:cNvPr id="206" name="TextBox 205"/>
          <p:cNvSpPr txBox="1"/>
          <p:nvPr/>
        </p:nvSpPr>
        <p:spPr>
          <a:xfrm>
            <a:off x="1914045" y="4931094"/>
            <a:ext cx="67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9</a:t>
            </a:r>
          </a:p>
        </p:txBody>
      </p:sp>
      <p:sp>
        <p:nvSpPr>
          <p:cNvPr id="4" name="TextBox 3">
            <a:extLst>
              <a:ext uri="{FF2B5EF4-FFF2-40B4-BE49-F238E27FC236}">
                <a16:creationId xmlns:a16="http://schemas.microsoft.com/office/drawing/2014/main" id="{3B2DBAA6-6FFD-574C-1E82-4FC1BD852698}"/>
              </a:ext>
            </a:extLst>
          </p:cNvPr>
          <p:cNvSpPr txBox="1"/>
          <p:nvPr/>
        </p:nvSpPr>
        <p:spPr>
          <a:xfrm>
            <a:off x="521149" y="6194460"/>
            <a:ext cx="107633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Source: American Road &amp; Transportation Builders, Transportation Investment Advocacy Center. All fees and taxes on gas, including sales tax, even if it doesn’t benefit transportation. </a:t>
            </a:r>
          </a:p>
        </p:txBody>
      </p:sp>
      <p:sp>
        <p:nvSpPr>
          <p:cNvPr id="7" name="TextBox 6">
            <a:extLst>
              <a:ext uri="{FF2B5EF4-FFF2-40B4-BE49-F238E27FC236}">
                <a16:creationId xmlns:a16="http://schemas.microsoft.com/office/drawing/2014/main" id="{5498AD6D-BBF8-9AB4-B9D8-0B02D0470CDB}"/>
              </a:ext>
            </a:extLst>
          </p:cNvPr>
          <p:cNvSpPr txBox="1"/>
          <p:nvPr/>
        </p:nvSpPr>
        <p:spPr>
          <a:xfrm>
            <a:off x="750617" y="5671352"/>
            <a:ext cx="609675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18.5</a:t>
            </a:r>
          </a:p>
        </p:txBody>
      </p:sp>
      <p:sp>
        <p:nvSpPr>
          <p:cNvPr id="9" name="TextBox 8">
            <a:extLst>
              <a:ext uri="{FF2B5EF4-FFF2-40B4-BE49-F238E27FC236}">
                <a16:creationId xmlns:a16="http://schemas.microsoft.com/office/drawing/2014/main" id="{913AD590-A297-A87C-62CD-50AE9F4B6789}"/>
              </a:ext>
            </a:extLst>
          </p:cNvPr>
          <p:cNvSpPr txBox="1"/>
          <p:nvPr/>
        </p:nvSpPr>
        <p:spPr>
          <a:xfrm>
            <a:off x="9190975" y="3547515"/>
            <a:ext cx="60967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23</a:t>
            </a:r>
          </a:p>
        </p:txBody>
      </p:sp>
    </p:spTree>
    <p:extLst>
      <p:ext uri="{BB962C8B-B14F-4D97-AF65-F5344CB8AC3E}">
        <p14:creationId xmlns:p14="http://schemas.microsoft.com/office/powerpoint/2010/main" val="2383607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45" y="1491341"/>
            <a:ext cx="9282661" cy="4673731"/>
          </a:xfrm>
          <a:prstGeom prst="rect">
            <a:avLst/>
          </a:prstGeom>
        </p:spPr>
      </p:pic>
      <p:sp>
        <p:nvSpPr>
          <p:cNvPr id="3" name="Title 2"/>
          <p:cNvSpPr>
            <a:spLocks noGrp="1"/>
          </p:cNvSpPr>
          <p:nvPr>
            <p:ph type="title"/>
          </p:nvPr>
        </p:nvSpPr>
        <p:spPr>
          <a:xfrm>
            <a:off x="609600" y="274638"/>
            <a:ext cx="10972800" cy="680402"/>
          </a:xfrm>
        </p:spPr>
        <p:txBody>
          <a:bodyPr>
            <a:normAutofit fontScale="90000"/>
          </a:bodyPr>
          <a:lstStyle/>
          <a:p>
            <a:r>
              <a:rPr lang="en-US" dirty="0"/>
              <a:t>24 States &amp; DC Use Variable-Rate State Gas Taxes</a:t>
            </a:r>
          </a:p>
        </p:txBody>
      </p:sp>
      <p:sp>
        <p:nvSpPr>
          <p:cNvPr id="2" name="TextBox 1">
            <a:extLst>
              <a:ext uri="{FF2B5EF4-FFF2-40B4-BE49-F238E27FC236}">
                <a16:creationId xmlns:a16="http://schemas.microsoft.com/office/drawing/2014/main" id="{826DD640-2DF5-ADD6-7F8D-3248624BDC9D}"/>
              </a:ext>
            </a:extLst>
          </p:cNvPr>
          <p:cNvSpPr txBox="1"/>
          <p:nvPr/>
        </p:nvSpPr>
        <p:spPr>
          <a:xfrm>
            <a:off x="513349" y="6439973"/>
            <a:ext cx="11737611" cy="338554"/>
          </a:xfrm>
          <a:prstGeom prst="rect">
            <a:avLst/>
          </a:prstGeom>
          <a:noFill/>
        </p:spPr>
        <p:txBody>
          <a:bodyPr wrap="square" rtlCol="0">
            <a:spAutoFit/>
          </a:bodyPr>
          <a:lstStyle/>
          <a:p>
            <a:r>
              <a:rPr lang="en-US" sz="1600" i="1" dirty="0"/>
              <a:t>Source: American Road &amp; Transportation Builders, Transportation Investment Advocacy Center, July  2023</a:t>
            </a:r>
          </a:p>
        </p:txBody>
      </p:sp>
      <p:sp>
        <p:nvSpPr>
          <p:cNvPr id="8" name="TextBox 7"/>
          <p:cNvSpPr txBox="1"/>
          <p:nvPr/>
        </p:nvSpPr>
        <p:spPr>
          <a:xfrm>
            <a:off x="9379131" y="3409402"/>
            <a:ext cx="2812869" cy="2585323"/>
          </a:xfrm>
          <a:prstGeom prst="rect">
            <a:avLst/>
          </a:prstGeom>
          <a:noFill/>
        </p:spPr>
        <p:txBody>
          <a:bodyPr wrap="square" rtlCol="0">
            <a:spAutoFit/>
          </a:bodyPr>
          <a:lstStyle/>
          <a:p>
            <a:pPr>
              <a:lnSpc>
                <a:spcPct val="150000"/>
              </a:lnSpc>
            </a:pPr>
            <a:r>
              <a:rPr lang="en-US" dirty="0"/>
              <a:t>Changes in Inflation</a:t>
            </a:r>
          </a:p>
          <a:p>
            <a:pPr>
              <a:lnSpc>
                <a:spcPct val="150000"/>
              </a:lnSpc>
            </a:pPr>
            <a:r>
              <a:rPr lang="en-US" dirty="0"/>
              <a:t>Average Wholesale Price</a:t>
            </a:r>
          </a:p>
          <a:p>
            <a:pPr>
              <a:lnSpc>
                <a:spcPct val="150000"/>
              </a:lnSpc>
            </a:pPr>
            <a:r>
              <a:rPr lang="en-US" dirty="0"/>
              <a:t>State Sales Tax Applies</a:t>
            </a:r>
          </a:p>
          <a:p>
            <a:pPr>
              <a:lnSpc>
                <a:spcPct val="150000"/>
              </a:lnSpc>
            </a:pPr>
            <a:r>
              <a:rPr lang="en-US" dirty="0"/>
              <a:t>Combination</a:t>
            </a:r>
          </a:p>
          <a:p>
            <a:pPr>
              <a:lnSpc>
                <a:spcPct val="150000"/>
              </a:lnSpc>
            </a:pPr>
            <a:r>
              <a:rPr lang="en-US" dirty="0"/>
              <a:t>Other</a:t>
            </a:r>
          </a:p>
          <a:p>
            <a:pPr>
              <a:lnSpc>
                <a:spcPct val="150000"/>
              </a:lnSpc>
            </a:pPr>
            <a:r>
              <a:rPr lang="en-US" dirty="0"/>
              <a:t>No Variable-Rate Gas Tax</a:t>
            </a:r>
          </a:p>
        </p:txBody>
      </p:sp>
      <p:sp>
        <p:nvSpPr>
          <p:cNvPr id="9" name="Rectangle 8"/>
          <p:cNvSpPr/>
          <p:nvPr/>
        </p:nvSpPr>
        <p:spPr>
          <a:xfrm>
            <a:off x="9130933" y="3579221"/>
            <a:ext cx="248195" cy="2481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130933" y="3988831"/>
            <a:ext cx="248195" cy="2481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130933" y="4398441"/>
            <a:ext cx="248195" cy="248195"/>
          </a:xfrm>
          <a:prstGeom prst="rect">
            <a:avLst/>
          </a:prstGeom>
          <a:solidFill>
            <a:srgbClr val="951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130933" y="4808051"/>
            <a:ext cx="248195" cy="2481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9130933" y="5217661"/>
            <a:ext cx="248195" cy="248195"/>
          </a:xfrm>
          <a:prstGeom prst="rect">
            <a:avLst/>
          </a:prstGeom>
          <a:solidFill>
            <a:srgbClr val="85A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130933" y="5627273"/>
            <a:ext cx="248195" cy="248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6556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A1D3-8FAD-A1D3-5975-6E7B130DAD80}"/>
            </a:ext>
          </a:extLst>
        </p:cNvPr>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Variable-Rate State Gas Taxes</a:t>
            </a:r>
          </a:p>
        </p:txBody>
      </p:sp>
      <p:grpSp>
        <p:nvGrpSpPr>
          <p:cNvPr id="20" name="Group 19"/>
          <p:cNvGrpSpPr/>
          <p:nvPr/>
        </p:nvGrpSpPr>
        <p:grpSpPr>
          <a:xfrm>
            <a:off x="862148" y="1433715"/>
            <a:ext cx="10624450" cy="2513869"/>
            <a:chOff x="757644" y="1355337"/>
            <a:chExt cx="10624450" cy="2513869"/>
          </a:xfrm>
        </p:grpSpPr>
        <p:sp>
          <p:nvSpPr>
            <p:cNvPr id="4" name="TextBox 3"/>
            <p:cNvSpPr txBox="1"/>
            <p:nvPr/>
          </p:nvSpPr>
          <p:spPr>
            <a:xfrm>
              <a:off x="757644" y="2853543"/>
              <a:ext cx="1593668" cy="1015663"/>
            </a:xfrm>
            <a:prstGeom prst="rect">
              <a:avLst/>
            </a:prstGeom>
            <a:noFill/>
          </p:spPr>
          <p:txBody>
            <a:bodyPr wrap="square" rtlCol="0">
              <a:spAutoFit/>
            </a:bodyPr>
            <a:lstStyle/>
            <a:p>
              <a:pPr algn="ctr"/>
              <a:r>
                <a:rPr lang="en-US" sz="2000" b="1" dirty="0"/>
                <a:t>Consumer Price Index</a:t>
              </a:r>
            </a:p>
            <a:p>
              <a:pPr algn="ctr"/>
              <a:r>
                <a:rPr lang="en-US" sz="2000" b="1" dirty="0">
                  <a:solidFill>
                    <a:schemeClr val="accent1"/>
                  </a:solidFill>
                </a:rPr>
                <a:t>10 States</a:t>
              </a:r>
            </a:p>
          </p:txBody>
        </p:sp>
        <p:sp>
          <p:nvSpPr>
            <p:cNvPr id="6" name="TextBox 5"/>
            <p:cNvSpPr txBox="1"/>
            <p:nvPr/>
          </p:nvSpPr>
          <p:spPr>
            <a:xfrm>
              <a:off x="3300550" y="2853543"/>
              <a:ext cx="2317928" cy="1015663"/>
            </a:xfrm>
            <a:prstGeom prst="rect">
              <a:avLst/>
            </a:prstGeom>
            <a:noFill/>
          </p:spPr>
          <p:txBody>
            <a:bodyPr wrap="square" rtlCol="0">
              <a:spAutoFit/>
            </a:bodyPr>
            <a:lstStyle/>
            <a:p>
              <a:pPr algn="ctr"/>
              <a:r>
                <a:rPr lang="en-US" sz="2000" b="1" dirty="0"/>
                <a:t>Average Wholesale Price of Fuel</a:t>
              </a:r>
            </a:p>
            <a:p>
              <a:pPr algn="ctr"/>
              <a:r>
                <a:rPr lang="en-US" sz="2000" b="1" dirty="0">
                  <a:solidFill>
                    <a:schemeClr val="accent1"/>
                  </a:solidFill>
                </a:rPr>
                <a:t>10 States + DC</a:t>
              </a:r>
            </a:p>
          </p:txBody>
        </p:sp>
        <p:sp>
          <p:nvSpPr>
            <p:cNvPr id="7" name="TextBox 6"/>
            <p:cNvSpPr txBox="1"/>
            <p:nvPr/>
          </p:nvSpPr>
          <p:spPr>
            <a:xfrm>
              <a:off x="5799901" y="2853543"/>
              <a:ext cx="3213457" cy="1015663"/>
            </a:xfrm>
            <a:prstGeom prst="rect">
              <a:avLst/>
            </a:prstGeom>
            <a:noFill/>
          </p:spPr>
          <p:txBody>
            <a:bodyPr wrap="square" rtlCol="0">
              <a:spAutoFit/>
            </a:bodyPr>
            <a:lstStyle/>
            <a:p>
              <a:pPr algn="ctr"/>
              <a:r>
                <a:rPr lang="en-US" sz="2000" b="1" dirty="0"/>
                <a:t>Meeting State’s Transportation Fund Needs</a:t>
              </a:r>
            </a:p>
            <a:p>
              <a:pPr algn="ctr"/>
              <a:r>
                <a:rPr lang="en-US" sz="2000" b="1" dirty="0">
                  <a:solidFill>
                    <a:schemeClr val="accent1"/>
                  </a:solidFill>
                </a:rPr>
                <a:t>2 States</a:t>
              </a:r>
            </a:p>
          </p:txBody>
        </p:sp>
        <p:sp>
          <p:nvSpPr>
            <p:cNvPr id="8" name="TextBox 7"/>
            <p:cNvSpPr txBox="1"/>
            <p:nvPr/>
          </p:nvSpPr>
          <p:spPr>
            <a:xfrm>
              <a:off x="9339934" y="2853543"/>
              <a:ext cx="2042160" cy="1015663"/>
            </a:xfrm>
            <a:prstGeom prst="rect">
              <a:avLst/>
            </a:prstGeom>
            <a:noFill/>
          </p:spPr>
          <p:txBody>
            <a:bodyPr wrap="square" rtlCol="0">
              <a:spAutoFit/>
            </a:bodyPr>
            <a:lstStyle/>
            <a:p>
              <a:pPr algn="ctr"/>
              <a:r>
                <a:rPr lang="en-US" sz="2000" b="1" dirty="0"/>
                <a:t>Changing Population</a:t>
              </a:r>
            </a:p>
            <a:p>
              <a:pPr algn="ctr"/>
              <a:r>
                <a:rPr lang="en-US" sz="2000" b="1" dirty="0">
                  <a:solidFill>
                    <a:schemeClr val="accent1"/>
                  </a:solidFill>
                </a:rPr>
                <a:t>1 States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990" y="1355337"/>
              <a:ext cx="1517705" cy="151770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6353" y="1355337"/>
              <a:ext cx="1523543" cy="151770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8555" y="1355337"/>
              <a:ext cx="1523543" cy="152354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789" y="1355337"/>
              <a:ext cx="1523543" cy="1523543"/>
            </a:xfrm>
            <a:prstGeom prst="rect">
              <a:avLst/>
            </a:prstGeom>
          </p:spPr>
        </p:pic>
      </p:grpSp>
      <p:grpSp>
        <p:nvGrpSpPr>
          <p:cNvPr id="19" name="Group 18"/>
          <p:cNvGrpSpPr/>
          <p:nvPr/>
        </p:nvGrpSpPr>
        <p:grpSpPr>
          <a:xfrm>
            <a:off x="1774385" y="3813873"/>
            <a:ext cx="9222370" cy="2640294"/>
            <a:chOff x="1774385" y="3813873"/>
            <a:chExt cx="9222370" cy="2640294"/>
          </a:xfrm>
        </p:grpSpPr>
        <p:sp>
          <p:nvSpPr>
            <p:cNvPr id="9" name="TextBox 8"/>
            <p:cNvSpPr txBox="1"/>
            <p:nvPr/>
          </p:nvSpPr>
          <p:spPr>
            <a:xfrm>
              <a:off x="1774385" y="5438504"/>
              <a:ext cx="2616926" cy="1015663"/>
            </a:xfrm>
            <a:prstGeom prst="rect">
              <a:avLst/>
            </a:prstGeom>
            <a:noFill/>
          </p:spPr>
          <p:txBody>
            <a:bodyPr wrap="square" rtlCol="0">
              <a:spAutoFit/>
            </a:bodyPr>
            <a:lstStyle/>
            <a:p>
              <a:pPr algn="ctr"/>
              <a:r>
                <a:rPr lang="en-US" sz="2000" b="1" dirty="0"/>
                <a:t>Corporate Average Fuel Economy</a:t>
              </a:r>
            </a:p>
            <a:p>
              <a:pPr algn="ctr"/>
              <a:r>
                <a:rPr lang="en-US" sz="2000" b="1" dirty="0">
                  <a:solidFill>
                    <a:schemeClr val="accent1"/>
                  </a:solidFill>
                </a:rPr>
                <a:t>1 State</a:t>
              </a:r>
            </a:p>
          </p:txBody>
        </p:sp>
        <p:sp>
          <p:nvSpPr>
            <p:cNvPr id="10" name="TextBox 9"/>
            <p:cNvSpPr txBox="1"/>
            <p:nvPr/>
          </p:nvSpPr>
          <p:spPr>
            <a:xfrm>
              <a:off x="4443555" y="5438504"/>
              <a:ext cx="3204753" cy="1015663"/>
            </a:xfrm>
            <a:prstGeom prst="rect">
              <a:avLst/>
            </a:prstGeom>
            <a:noFill/>
          </p:spPr>
          <p:txBody>
            <a:bodyPr wrap="square" rtlCol="0">
              <a:spAutoFit/>
            </a:bodyPr>
            <a:lstStyle/>
            <a:p>
              <a:pPr algn="ctr"/>
              <a:r>
                <a:rPr lang="en-US" sz="2000" b="1" dirty="0"/>
                <a:t>National/Local Highway Construction Cost Index</a:t>
              </a:r>
            </a:p>
            <a:p>
              <a:pPr algn="ctr"/>
              <a:r>
                <a:rPr lang="en-US" sz="2000" b="1" dirty="0">
                  <a:solidFill>
                    <a:schemeClr val="accent1"/>
                  </a:solidFill>
                </a:rPr>
                <a:t>3 States</a:t>
              </a:r>
            </a:p>
          </p:txBody>
        </p:sp>
        <p:sp>
          <p:nvSpPr>
            <p:cNvPr id="11" name="TextBox 10"/>
            <p:cNvSpPr txBox="1"/>
            <p:nvPr/>
          </p:nvSpPr>
          <p:spPr>
            <a:xfrm>
              <a:off x="8379829" y="5438504"/>
              <a:ext cx="2616926" cy="1015663"/>
            </a:xfrm>
            <a:prstGeom prst="rect">
              <a:avLst/>
            </a:prstGeom>
            <a:noFill/>
          </p:spPr>
          <p:txBody>
            <a:bodyPr wrap="square" rtlCol="0">
              <a:spAutoFit/>
            </a:bodyPr>
            <a:lstStyle/>
            <a:p>
              <a:pPr algn="ctr"/>
              <a:r>
                <a:rPr lang="en-US" sz="2000" b="1" dirty="0"/>
                <a:t>General Sales Tax on Fuel Purchases</a:t>
              </a:r>
            </a:p>
            <a:p>
              <a:pPr algn="ctr"/>
              <a:r>
                <a:rPr lang="en-US" sz="2000" b="1" dirty="0">
                  <a:solidFill>
                    <a:schemeClr val="accent1"/>
                  </a:solidFill>
                </a:rPr>
                <a:t>4 States</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2483" y="3813873"/>
              <a:ext cx="1523543" cy="152354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9863" y="3813873"/>
              <a:ext cx="1523543" cy="1523543"/>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0941" y="3813873"/>
              <a:ext cx="1517705" cy="1523543"/>
            </a:xfrm>
            <a:prstGeom prst="rect">
              <a:avLst/>
            </a:prstGeom>
          </p:spPr>
        </p:pic>
      </p:grpSp>
      <p:sp>
        <p:nvSpPr>
          <p:cNvPr id="3" name="TextBox 2">
            <a:extLst>
              <a:ext uri="{FF2B5EF4-FFF2-40B4-BE49-F238E27FC236}">
                <a16:creationId xmlns:a16="http://schemas.microsoft.com/office/drawing/2014/main" id="{4EE53D3D-6DE5-4F55-45FB-B5EB20A0B5DD}"/>
              </a:ext>
            </a:extLst>
          </p:cNvPr>
          <p:cNvSpPr txBox="1"/>
          <p:nvPr/>
        </p:nvSpPr>
        <p:spPr>
          <a:xfrm>
            <a:off x="513349" y="6439973"/>
            <a:ext cx="11737611" cy="338554"/>
          </a:xfrm>
          <a:prstGeom prst="rect">
            <a:avLst/>
          </a:prstGeom>
          <a:noFill/>
        </p:spPr>
        <p:txBody>
          <a:bodyPr wrap="square" rtlCol="0">
            <a:spAutoFit/>
          </a:bodyPr>
          <a:lstStyle/>
          <a:p>
            <a:r>
              <a:rPr lang="en-US" sz="1600" i="1" dirty="0"/>
              <a:t>Source: American Road &amp; Transportation Builders, Transportation Investment Advocacy Center, July 2023</a:t>
            </a:r>
          </a:p>
        </p:txBody>
      </p:sp>
    </p:spTree>
    <p:extLst>
      <p:ext uri="{BB962C8B-B14F-4D97-AF65-F5344CB8AC3E}">
        <p14:creationId xmlns:p14="http://schemas.microsoft.com/office/powerpoint/2010/main" val="2763304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71313"/>
          </a:xfrm>
        </p:spPr>
        <p:txBody>
          <a:bodyPr/>
          <a:lstStyle/>
          <a:p>
            <a:r>
              <a:rPr lang="en-US" dirty="0"/>
              <a:t>39 States Have an Electric Vehicle Registration Fee</a:t>
            </a:r>
          </a:p>
        </p:txBody>
      </p:sp>
      <p:sp>
        <p:nvSpPr>
          <p:cNvPr id="3" name="TextBox 2">
            <a:extLst>
              <a:ext uri="{FF2B5EF4-FFF2-40B4-BE49-F238E27FC236}">
                <a16:creationId xmlns:a16="http://schemas.microsoft.com/office/drawing/2014/main" id="{B45B721E-662D-6851-BC25-3F96F11B7349}"/>
              </a:ext>
            </a:extLst>
          </p:cNvPr>
          <p:cNvSpPr txBox="1"/>
          <p:nvPr/>
        </p:nvSpPr>
        <p:spPr>
          <a:xfrm>
            <a:off x="1198147" y="1186805"/>
            <a:ext cx="10694180" cy="461665"/>
          </a:xfrm>
          <a:prstGeom prst="rect">
            <a:avLst/>
          </a:prstGeom>
          <a:noFill/>
        </p:spPr>
        <p:txBody>
          <a:bodyPr wrap="square" rtlCol="0">
            <a:spAutoFit/>
          </a:bodyPr>
          <a:lstStyle/>
          <a:p>
            <a:r>
              <a:rPr lang="en-US" sz="2400" dirty="0"/>
              <a:t>EV fees run from $50 in Colorado to a high of $290 in New Jersey in 2028.</a:t>
            </a:r>
          </a:p>
        </p:txBody>
      </p:sp>
      <p:sp>
        <p:nvSpPr>
          <p:cNvPr id="4" name="TextBox 3">
            <a:extLst>
              <a:ext uri="{FF2B5EF4-FFF2-40B4-BE49-F238E27FC236}">
                <a16:creationId xmlns:a16="http://schemas.microsoft.com/office/drawing/2014/main" id="{F4C2868F-5867-F20C-C890-A9BFFFD622EC}"/>
              </a:ext>
            </a:extLst>
          </p:cNvPr>
          <p:cNvSpPr txBox="1"/>
          <p:nvPr/>
        </p:nvSpPr>
        <p:spPr>
          <a:xfrm>
            <a:off x="513349" y="6426910"/>
            <a:ext cx="11737611" cy="338554"/>
          </a:xfrm>
          <a:prstGeom prst="rect">
            <a:avLst/>
          </a:prstGeom>
          <a:noFill/>
        </p:spPr>
        <p:txBody>
          <a:bodyPr wrap="square" rtlCol="0">
            <a:spAutoFit/>
          </a:bodyPr>
          <a:lstStyle/>
          <a:p>
            <a:r>
              <a:rPr lang="en-US" sz="1600" i="1" dirty="0"/>
              <a:t>Source: American Road &amp; Transportation Builders, Transportation Investment Advocacy Center, Jan. 2025</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147" y="1763483"/>
            <a:ext cx="9334993" cy="4663427"/>
          </a:xfrm>
          <a:prstGeom prst="rect">
            <a:avLst/>
          </a:prstGeom>
        </p:spPr>
      </p:pic>
    </p:spTree>
    <p:extLst>
      <p:ext uri="{BB962C8B-B14F-4D97-AF65-F5344CB8AC3E}">
        <p14:creationId xmlns:p14="http://schemas.microsoft.com/office/powerpoint/2010/main" val="327600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64533-8BA9-A53A-9B4C-05A7315D64E2}"/>
            </a:ext>
          </a:extLst>
        </p:cNvPr>
        <p:cNvGrpSpPr/>
        <p:nvPr/>
      </p:nvGrpSpPr>
      <p:grpSpPr>
        <a:xfrm>
          <a:off x="0" y="0"/>
          <a:ext cx="0" cy="0"/>
          <a:chOff x="0" y="0"/>
          <a:chExt cx="0" cy="0"/>
        </a:xfrm>
      </p:grpSpPr>
      <p:sp>
        <p:nvSpPr>
          <p:cNvPr id="2" name="Title 1"/>
          <p:cNvSpPr>
            <a:spLocks noGrp="1"/>
          </p:cNvSpPr>
          <p:nvPr>
            <p:ph type="title"/>
          </p:nvPr>
        </p:nvSpPr>
        <p:spPr/>
        <p:txBody>
          <a:bodyPr/>
          <a:lstStyle/>
          <a:p>
            <a:r>
              <a:rPr lang="en-US" dirty="0"/>
              <a:t>8 State Have Electric Vehicle Charging Station Fees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10" y="1300868"/>
            <a:ext cx="8456617" cy="5167932"/>
          </a:xfrm>
          <a:prstGeom prst="rect">
            <a:avLst/>
          </a:prstGeom>
        </p:spPr>
      </p:pic>
      <p:sp>
        <p:nvSpPr>
          <p:cNvPr id="3" name="TextBox 2">
            <a:extLst>
              <a:ext uri="{FF2B5EF4-FFF2-40B4-BE49-F238E27FC236}">
                <a16:creationId xmlns:a16="http://schemas.microsoft.com/office/drawing/2014/main" id="{3109314A-B23A-10B7-7CFA-E8F16411097F}"/>
              </a:ext>
            </a:extLst>
          </p:cNvPr>
          <p:cNvSpPr txBox="1"/>
          <p:nvPr/>
        </p:nvSpPr>
        <p:spPr>
          <a:xfrm>
            <a:off x="9144000" y="2645229"/>
            <a:ext cx="2514600" cy="1754326"/>
          </a:xfrm>
          <a:prstGeom prst="rect">
            <a:avLst/>
          </a:prstGeom>
          <a:noFill/>
        </p:spPr>
        <p:txBody>
          <a:bodyPr wrap="square" rtlCol="0">
            <a:spAutoFit/>
          </a:bodyPr>
          <a:lstStyle/>
          <a:p>
            <a:r>
              <a:rPr lang="en-US" b="0" i="0" dirty="0">
                <a:solidFill>
                  <a:srgbClr val="001D35"/>
                </a:solidFill>
                <a:effectLst/>
              </a:rPr>
              <a:t>Kilowatt-hour (kWh) fees on public charging stations is a way to make sure visitors driving electric vehicle pay to use Wisconsin’s roads. </a:t>
            </a:r>
            <a:endParaRPr lang="en-US" dirty="0"/>
          </a:p>
        </p:txBody>
      </p:sp>
      <p:sp>
        <p:nvSpPr>
          <p:cNvPr id="4" name="TextBox 3">
            <a:extLst>
              <a:ext uri="{FF2B5EF4-FFF2-40B4-BE49-F238E27FC236}">
                <a16:creationId xmlns:a16="http://schemas.microsoft.com/office/drawing/2014/main" id="{6F669DD3-3C25-2575-5A83-174FAEC0E704}"/>
              </a:ext>
            </a:extLst>
          </p:cNvPr>
          <p:cNvSpPr txBox="1"/>
          <p:nvPr/>
        </p:nvSpPr>
        <p:spPr>
          <a:xfrm>
            <a:off x="513349" y="6439973"/>
            <a:ext cx="11737611" cy="338554"/>
          </a:xfrm>
          <a:prstGeom prst="rect">
            <a:avLst/>
          </a:prstGeom>
          <a:noFill/>
        </p:spPr>
        <p:txBody>
          <a:bodyPr wrap="square" rtlCol="0">
            <a:spAutoFit/>
          </a:bodyPr>
          <a:lstStyle/>
          <a:p>
            <a:r>
              <a:rPr lang="en-US" sz="1600" i="1" dirty="0"/>
              <a:t>Source: American Road &amp; Transportation Builders, Transportation Investment Advocacy Center, April 2024</a:t>
            </a:r>
          </a:p>
        </p:txBody>
      </p:sp>
    </p:spTree>
    <p:extLst>
      <p:ext uri="{BB962C8B-B14F-4D97-AF65-F5344CB8AC3E}">
        <p14:creationId xmlns:p14="http://schemas.microsoft.com/office/powerpoint/2010/main" val="271065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3D2B-4133-B33C-C05F-CFF8DB3D7689}"/>
            </a:ext>
          </a:extLst>
        </p:cNvPr>
        <p:cNvGrpSpPr/>
        <p:nvPr/>
      </p:nvGrpSpPr>
      <p:grpSpPr>
        <a:xfrm>
          <a:off x="0" y="0"/>
          <a:ext cx="0" cy="0"/>
          <a:chOff x="0" y="0"/>
          <a:chExt cx="0" cy="0"/>
        </a:xfrm>
      </p:grpSpPr>
      <p:sp>
        <p:nvSpPr>
          <p:cNvPr id="2" name="Title 1"/>
          <p:cNvSpPr>
            <a:spLocks noGrp="1"/>
          </p:cNvSpPr>
          <p:nvPr>
            <p:ph type="title"/>
          </p:nvPr>
        </p:nvSpPr>
        <p:spPr>
          <a:xfrm>
            <a:off x="609600" y="274638"/>
            <a:ext cx="10972800" cy="700617"/>
          </a:xfrm>
        </p:spPr>
        <p:txBody>
          <a:bodyPr>
            <a:normAutofit fontScale="90000"/>
          </a:bodyPr>
          <a:lstStyle/>
          <a:p>
            <a:r>
              <a:rPr lang="en-US" dirty="0"/>
              <a:t>Two States Have Enacted a Retail Delivery Fee</a:t>
            </a:r>
          </a:p>
        </p:txBody>
      </p:sp>
      <p:sp>
        <p:nvSpPr>
          <p:cNvPr id="4" name="TextBox 3"/>
          <p:cNvSpPr txBox="1"/>
          <p:nvPr/>
        </p:nvSpPr>
        <p:spPr>
          <a:xfrm>
            <a:off x="609600" y="5445676"/>
            <a:ext cx="6997116" cy="923330"/>
          </a:xfrm>
          <a:prstGeom prst="rect">
            <a:avLst/>
          </a:prstGeom>
          <a:noFill/>
        </p:spPr>
        <p:txBody>
          <a:bodyPr wrap="square" rtlCol="0">
            <a:spAutoFit/>
          </a:bodyPr>
          <a:lstStyle/>
          <a:p>
            <a:r>
              <a:rPr lang="en-US" dirty="0"/>
              <a:t>Taxes or fees on retail deliveries ensure delivery vehicles, which are often heavier, make frequent trips, and put additional wear and tear on roads and bridges, contribute to infrastructure maintenance and improvements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302" y="1272155"/>
            <a:ext cx="7085195" cy="4324246"/>
          </a:xfrm>
          <a:prstGeom prst="rect">
            <a:avLst/>
          </a:prstGeom>
        </p:spPr>
      </p:pic>
      <p:sp>
        <p:nvSpPr>
          <p:cNvPr id="3" name="TextBox 2">
            <a:extLst>
              <a:ext uri="{FF2B5EF4-FFF2-40B4-BE49-F238E27FC236}">
                <a16:creationId xmlns:a16="http://schemas.microsoft.com/office/drawing/2014/main" id="{48097EFE-8A5F-2235-432B-D9545368AF92}"/>
              </a:ext>
            </a:extLst>
          </p:cNvPr>
          <p:cNvSpPr txBox="1"/>
          <p:nvPr/>
        </p:nvSpPr>
        <p:spPr>
          <a:xfrm>
            <a:off x="7888644" y="1403314"/>
            <a:ext cx="3807054" cy="5078313"/>
          </a:xfrm>
          <a:prstGeom prst="rect">
            <a:avLst/>
          </a:prstGeom>
          <a:noFill/>
        </p:spPr>
        <p:txBody>
          <a:bodyPr wrap="square" rtlCol="0">
            <a:spAutoFit/>
          </a:bodyPr>
          <a:lstStyle/>
          <a:p>
            <a:r>
              <a:rPr lang="en-US" b="1" dirty="0"/>
              <a:t>Colorado</a:t>
            </a:r>
            <a:r>
              <a:rPr lang="en-US" dirty="0"/>
              <a:t>: </a:t>
            </a:r>
            <a:r>
              <a:rPr lang="en-US" i="1" dirty="0"/>
              <a:t>2021 </a:t>
            </a:r>
          </a:p>
          <a:p>
            <a:r>
              <a:rPr lang="en-US" dirty="0"/>
              <a:t>A flat $0.29 (current rate) on certain deliveries with at least one item of tangible personal property subject to state sales or use tax, adjusts annually based on inflation. </a:t>
            </a:r>
          </a:p>
          <a:p>
            <a:endParaRPr lang="en-US" dirty="0"/>
          </a:p>
          <a:p>
            <a:r>
              <a:rPr lang="en-US" dirty="0"/>
              <a:t>Collected Revenue: $84.9 million in FY 2023-2024.</a:t>
            </a:r>
          </a:p>
          <a:p>
            <a:endParaRPr lang="en-US" b="1" dirty="0"/>
          </a:p>
          <a:p>
            <a:r>
              <a:rPr lang="en-US" b="1" dirty="0"/>
              <a:t>Minnesota</a:t>
            </a:r>
            <a:r>
              <a:rPr lang="en-US" dirty="0"/>
              <a:t>: </a:t>
            </a:r>
            <a:r>
              <a:rPr lang="en-US" i="1" dirty="0"/>
              <a:t>2023</a:t>
            </a:r>
            <a:r>
              <a:rPr lang="en-US" dirty="0"/>
              <a:t> </a:t>
            </a:r>
          </a:p>
          <a:p>
            <a:r>
              <a:rPr lang="en-US" dirty="0"/>
              <a:t>A flat $0.50 fee on select retail sales transactions over $100, collected by the retailer. </a:t>
            </a:r>
          </a:p>
          <a:p>
            <a:endParaRPr lang="en-US" dirty="0"/>
          </a:p>
          <a:p>
            <a:r>
              <a:rPr lang="en-US" dirty="0"/>
              <a:t>Expected Revenue: $65.3 million in Fiscal Year 2027</a:t>
            </a:r>
          </a:p>
          <a:p>
            <a:endParaRPr lang="en-US" dirty="0"/>
          </a:p>
        </p:txBody>
      </p:sp>
      <p:sp>
        <p:nvSpPr>
          <p:cNvPr id="5" name="TextBox 4">
            <a:extLst>
              <a:ext uri="{FF2B5EF4-FFF2-40B4-BE49-F238E27FC236}">
                <a16:creationId xmlns:a16="http://schemas.microsoft.com/office/drawing/2014/main" id="{73098C3F-6F28-83BD-BB83-9CA664E94798}"/>
              </a:ext>
            </a:extLst>
          </p:cNvPr>
          <p:cNvSpPr txBox="1"/>
          <p:nvPr/>
        </p:nvSpPr>
        <p:spPr>
          <a:xfrm>
            <a:off x="513349" y="6439973"/>
            <a:ext cx="11737611" cy="338554"/>
          </a:xfrm>
          <a:prstGeom prst="rect">
            <a:avLst/>
          </a:prstGeom>
          <a:noFill/>
        </p:spPr>
        <p:txBody>
          <a:bodyPr wrap="square" rtlCol="0">
            <a:spAutoFit/>
          </a:bodyPr>
          <a:lstStyle/>
          <a:p>
            <a:r>
              <a:rPr lang="en-US" sz="1600" i="1" dirty="0"/>
              <a:t>Source: American Road &amp; Transportation Builders, Transportation Investment Advocacy Center, April 2023</a:t>
            </a:r>
          </a:p>
        </p:txBody>
      </p:sp>
    </p:spTree>
    <p:extLst>
      <p:ext uri="{BB962C8B-B14F-4D97-AF65-F5344CB8AC3E}">
        <p14:creationId xmlns:p14="http://schemas.microsoft.com/office/powerpoint/2010/main" val="1519189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4D131-E8F4-7C11-6593-16550732FB77}"/>
            </a:ext>
          </a:extLst>
        </p:cNvPr>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8" y="1951480"/>
            <a:ext cx="9059635" cy="4410612"/>
          </a:xfrm>
          <a:prstGeom prst="rect">
            <a:avLst/>
          </a:prstGeom>
        </p:spPr>
      </p:pic>
      <p:sp>
        <p:nvSpPr>
          <p:cNvPr id="2" name="Title 1"/>
          <p:cNvSpPr>
            <a:spLocks noGrp="1"/>
          </p:cNvSpPr>
          <p:nvPr>
            <p:ph type="title"/>
          </p:nvPr>
        </p:nvSpPr>
        <p:spPr>
          <a:xfrm>
            <a:off x="609600" y="823166"/>
            <a:ext cx="10972800" cy="489968"/>
          </a:xfrm>
        </p:spPr>
        <p:txBody>
          <a:bodyPr>
            <a:normAutofit fontScale="90000"/>
          </a:bodyPr>
          <a:lstStyle/>
          <a:p>
            <a:r>
              <a:rPr lang="en-US" dirty="0"/>
              <a:t>Four State Have Active Road User Charge Programs</a:t>
            </a:r>
            <a:br>
              <a:rPr lang="en-US" dirty="0">
                <a:highlight>
                  <a:srgbClr val="FFFF00"/>
                </a:highlight>
              </a:rPr>
            </a:br>
            <a:endParaRPr lang="en-US" dirty="0"/>
          </a:p>
        </p:txBody>
      </p:sp>
      <p:grpSp>
        <p:nvGrpSpPr>
          <p:cNvPr id="13" name="Group 12"/>
          <p:cNvGrpSpPr/>
          <p:nvPr/>
        </p:nvGrpSpPr>
        <p:grpSpPr>
          <a:xfrm>
            <a:off x="8795656" y="3630066"/>
            <a:ext cx="4550364" cy="1754326"/>
            <a:chOff x="5766746" y="3557160"/>
            <a:chExt cx="4550364" cy="1754326"/>
          </a:xfrm>
        </p:grpSpPr>
        <p:sp>
          <p:nvSpPr>
            <p:cNvPr id="9" name="TextBox 8"/>
            <p:cNvSpPr txBox="1"/>
            <p:nvPr/>
          </p:nvSpPr>
          <p:spPr>
            <a:xfrm>
              <a:off x="6143023" y="3557160"/>
              <a:ext cx="4174087" cy="1754326"/>
            </a:xfrm>
            <a:prstGeom prst="rect">
              <a:avLst/>
            </a:prstGeom>
            <a:noFill/>
          </p:spPr>
          <p:txBody>
            <a:bodyPr wrap="square" rtlCol="0">
              <a:spAutoFit/>
            </a:bodyPr>
            <a:lstStyle/>
            <a:p>
              <a:r>
                <a:rPr lang="en-US" dirty="0"/>
                <a:t>Optional Program</a:t>
              </a:r>
            </a:p>
            <a:p>
              <a:endParaRPr lang="en-US" dirty="0"/>
            </a:p>
            <a:p>
              <a:r>
                <a:rPr lang="en-US" dirty="0"/>
                <a:t>Weight/Distance Fee – </a:t>
              </a:r>
              <a:br>
                <a:rPr lang="en-US" dirty="0"/>
              </a:br>
              <a:r>
                <a:rPr lang="en-US" dirty="0"/>
                <a:t>Commercial</a:t>
              </a:r>
            </a:p>
            <a:p>
              <a:endParaRPr lang="en-US" dirty="0"/>
            </a:p>
            <a:p>
              <a:r>
                <a:rPr lang="en-US" dirty="0"/>
                <a:t>State Pilot, Study or Research</a:t>
              </a:r>
            </a:p>
          </p:txBody>
        </p:sp>
        <p:sp>
          <p:nvSpPr>
            <p:cNvPr id="10" name="Rectangle 9"/>
            <p:cNvSpPr/>
            <p:nvPr/>
          </p:nvSpPr>
          <p:spPr>
            <a:xfrm>
              <a:off x="5766746" y="3557160"/>
              <a:ext cx="287383"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766746" y="4889483"/>
              <a:ext cx="287383"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775453" y="4075324"/>
              <a:ext cx="287383"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CC39293A-5CF5-39AD-279C-B2E4B3C90129}"/>
              </a:ext>
            </a:extLst>
          </p:cNvPr>
          <p:cNvSpPr txBox="1"/>
          <p:nvPr/>
        </p:nvSpPr>
        <p:spPr>
          <a:xfrm>
            <a:off x="641684" y="1120282"/>
            <a:ext cx="11229607" cy="1231106"/>
          </a:xfrm>
          <a:prstGeom prst="rect">
            <a:avLst/>
          </a:prstGeom>
          <a:noFill/>
        </p:spPr>
        <p:txBody>
          <a:bodyPr wrap="square" rtlCol="0">
            <a:spAutoFit/>
          </a:bodyPr>
          <a:lstStyle/>
          <a:p>
            <a:r>
              <a:rPr lang="en-US" sz="2800" dirty="0"/>
              <a:t>Other states have studied charging by vehicle miles traveled.</a:t>
            </a:r>
          </a:p>
          <a:p>
            <a:endParaRPr lang="en-US" sz="2800" dirty="0"/>
          </a:p>
          <a:p>
            <a:r>
              <a:rPr lang="en-US" dirty="0"/>
              <a:t> </a:t>
            </a:r>
          </a:p>
        </p:txBody>
      </p:sp>
      <p:sp>
        <p:nvSpPr>
          <p:cNvPr id="3" name="TextBox 2">
            <a:extLst>
              <a:ext uri="{FF2B5EF4-FFF2-40B4-BE49-F238E27FC236}">
                <a16:creationId xmlns:a16="http://schemas.microsoft.com/office/drawing/2014/main" id="{95D07FEE-755F-B69E-E9B8-B6A3F77B38B6}"/>
              </a:ext>
            </a:extLst>
          </p:cNvPr>
          <p:cNvSpPr txBox="1"/>
          <p:nvPr/>
        </p:nvSpPr>
        <p:spPr>
          <a:xfrm>
            <a:off x="513349" y="6439973"/>
            <a:ext cx="11737611" cy="338554"/>
          </a:xfrm>
          <a:prstGeom prst="rect">
            <a:avLst/>
          </a:prstGeom>
          <a:noFill/>
        </p:spPr>
        <p:txBody>
          <a:bodyPr wrap="square" rtlCol="0">
            <a:spAutoFit/>
          </a:bodyPr>
          <a:lstStyle/>
          <a:p>
            <a:r>
              <a:rPr lang="en-US" sz="1600" i="1" dirty="0"/>
              <a:t>Source: American Road &amp; Transportation Builders, Transportation Investment Advocacy Center, 2024</a:t>
            </a:r>
          </a:p>
        </p:txBody>
      </p:sp>
    </p:spTree>
    <p:extLst>
      <p:ext uri="{BB962C8B-B14F-4D97-AF65-F5344CB8AC3E}">
        <p14:creationId xmlns:p14="http://schemas.microsoft.com/office/powerpoint/2010/main" val="312743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65C85-E74B-F032-99D3-FC2B027F4CA8}"/>
              </a:ext>
            </a:extLst>
          </p:cNvPr>
          <p:cNvSpPr>
            <a:spLocks noGrp="1"/>
          </p:cNvSpPr>
          <p:nvPr>
            <p:ph type="title"/>
          </p:nvPr>
        </p:nvSpPr>
        <p:spPr>
          <a:xfrm>
            <a:off x="721518" y="389544"/>
            <a:ext cx="10972800" cy="696772"/>
          </a:xfrm>
        </p:spPr>
        <p:txBody>
          <a:bodyPr>
            <a:normAutofit/>
          </a:bodyPr>
          <a:lstStyle/>
          <a:p>
            <a:r>
              <a:rPr lang="en-US" dirty="0"/>
              <a:t>Investment is Not Keeping Up with the Economy</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700" y="1970507"/>
            <a:ext cx="7587750" cy="4446959"/>
          </a:xfrm>
          <a:prstGeom prst="rect">
            <a:avLst/>
          </a:prstGeom>
        </p:spPr>
      </p:pic>
      <p:sp>
        <p:nvSpPr>
          <p:cNvPr id="3" name="TextBox 2"/>
          <p:cNvSpPr txBox="1"/>
          <p:nvPr/>
        </p:nvSpPr>
        <p:spPr>
          <a:xfrm>
            <a:off x="1230351" y="1628722"/>
            <a:ext cx="916560" cy="369332"/>
          </a:xfrm>
          <a:prstGeom prst="rect">
            <a:avLst/>
          </a:prstGeom>
          <a:noFill/>
        </p:spPr>
        <p:txBody>
          <a:bodyPr wrap="square" rtlCol="0">
            <a:spAutoFit/>
          </a:bodyPr>
          <a:lstStyle/>
          <a:p>
            <a:pPr algn="ctr"/>
            <a:r>
              <a:rPr lang="en-US" b="1" dirty="0"/>
              <a:t>GDP </a:t>
            </a:r>
          </a:p>
        </p:txBody>
      </p:sp>
      <p:sp>
        <p:nvSpPr>
          <p:cNvPr id="6" name="TextBox 5"/>
          <p:cNvSpPr txBox="1"/>
          <p:nvPr/>
        </p:nvSpPr>
        <p:spPr>
          <a:xfrm>
            <a:off x="7336642" y="1422605"/>
            <a:ext cx="1770961" cy="369332"/>
          </a:xfrm>
          <a:prstGeom prst="rect">
            <a:avLst/>
          </a:prstGeom>
          <a:noFill/>
        </p:spPr>
        <p:txBody>
          <a:bodyPr wrap="square" rtlCol="0">
            <a:spAutoFit/>
          </a:bodyPr>
          <a:lstStyle/>
          <a:p>
            <a:pPr algn="ctr"/>
            <a:r>
              <a:rPr lang="en-US" b="1" dirty="0"/>
              <a:t>Transportation Spending</a:t>
            </a:r>
          </a:p>
        </p:txBody>
      </p:sp>
      <p:sp>
        <p:nvSpPr>
          <p:cNvPr id="9" name="TextBox 8"/>
          <p:cNvSpPr txBox="1"/>
          <p:nvPr/>
        </p:nvSpPr>
        <p:spPr>
          <a:xfrm>
            <a:off x="2714474" y="1508842"/>
            <a:ext cx="4280183" cy="461665"/>
          </a:xfrm>
          <a:prstGeom prst="rect">
            <a:avLst/>
          </a:prstGeom>
          <a:noFill/>
        </p:spPr>
        <p:txBody>
          <a:bodyPr wrap="square" rtlCol="0">
            <a:spAutoFit/>
          </a:bodyPr>
          <a:lstStyle/>
          <a:p>
            <a:pPr algn="ctr"/>
            <a:r>
              <a:rPr lang="en-US" sz="2400" b="1" dirty="0"/>
              <a:t>2000-2023  | In Millions</a:t>
            </a:r>
          </a:p>
        </p:txBody>
      </p:sp>
      <p:sp>
        <p:nvSpPr>
          <p:cNvPr id="10" name="TextBox 9"/>
          <p:cNvSpPr txBox="1"/>
          <p:nvPr/>
        </p:nvSpPr>
        <p:spPr>
          <a:xfrm>
            <a:off x="6388274" y="3855497"/>
            <a:ext cx="1770961" cy="923330"/>
          </a:xfrm>
          <a:prstGeom prst="rect">
            <a:avLst/>
          </a:prstGeom>
          <a:noFill/>
        </p:spPr>
        <p:txBody>
          <a:bodyPr wrap="square" rtlCol="0">
            <a:spAutoFit/>
          </a:bodyPr>
          <a:lstStyle/>
          <a:p>
            <a:pPr algn="ctr"/>
            <a:r>
              <a:rPr lang="en-US" b="1" dirty="0"/>
              <a:t>Total</a:t>
            </a:r>
          </a:p>
          <a:p>
            <a:pPr algn="ctr"/>
            <a:r>
              <a:rPr lang="en-US" b="1" dirty="0"/>
              <a:t>Transportation Spending</a:t>
            </a:r>
          </a:p>
        </p:txBody>
      </p:sp>
      <p:sp>
        <p:nvSpPr>
          <p:cNvPr id="11" name="TextBox 10"/>
          <p:cNvSpPr txBox="1"/>
          <p:nvPr/>
        </p:nvSpPr>
        <p:spPr>
          <a:xfrm>
            <a:off x="5518336" y="2506290"/>
            <a:ext cx="1770961" cy="369332"/>
          </a:xfrm>
          <a:prstGeom prst="rect">
            <a:avLst/>
          </a:prstGeom>
          <a:noFill/>
        </p:spPr>
        <p:txBody>
          <a:bodyPr wrap="square" rtlCol="0">
            <a:spAutoFit/>
          </a:bodyPr>
          <a:lstStyle/>
          <a:p>
            <a:pPr algn="ctr"/>
            <a:r>
              <a:rPr lang="en-US" b="1" dirty="0"/>
              <a:t>Nominal GDP</a:t>
            </a:r>
          </a:p>
        </p:txBody>
      </p:sp>
      <p:cxnSp>
        <p:nvCxnSpPr>
          <p:cNvPr id="13" name="Straight Connector 12"/>
          <p:cNvCxnSpPr/>
          <p:nvPr/>
        </p:nvCxnSpPr>
        <p:spPr>
          <a:xfrm flipV="1">
            <a:off x="6912886" y="3543300"/>
            <a:ext cx="0" cy="31219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7065288" y="2666974"/>
            <a:ext cx="614582"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04D77F1F-CE90-88CB-8E5E-514829993E2B}"/>
              </a:ext>
            </a:extLst>
          </p:cNvPr>
          <p:cNvSpPr txBox="1"/>
          <p:nvPr/>
        </p:nvSpPr>
        <p:spPr>
          <a:xfrm>
            <a:off x="9107602" y="2274838"/>
            <a:ext cx="2976037" cy="1569660"/>
          </a:xfrm>
          <a:prstGeom prst="rect">
            <a:avLst/>
          </a:prstGeom>
          <a:noFill/>
        </p:spPr>
        <p:txBody>
          <a:bodyPr wrap="square" rtlCol="0">
            <a:spAutoFit/>
          </a:bodyPr>
          <a:lstStyle/>
          <a:p>
            <a:r>
              <a:rPr lang="en-US" sz="2400" dirty="0"/>
              <a:t>Before 2017, annual transportation spending was about 1% of GDP.</a:t>
            </a:r>
          </a:p>
        </p:txBody>
      </p:sp>
    </p:spTree>
    <p:extLst>
      <p:ext uri="{BB962C8B-B14F-4D97-AF65-F5344CB8AC3E}">
        <p14:creationId xmlns:p14="http://schemas.microsoft.com/office/powerpoint/2010/main" val="2955346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3B070-3DAE-75A3-8D0E-30DED292DA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77962-D786-884C-5E4D-2ED450E98DC4}"/>
              </a:ext>
            </a:extLst>
          </p:cNvPr>
          <p:cNvSpPr>
            <a:spLocks noGrp="1"/>
          </p:cNvSpPr>
          <p:nvPr>
            <p:ph type="title" idx="4294967295"/>
          </p:nvPr>
        </p:nvSpPr>
        <p:spPr>
          <a:xfrm>
            <a:off x="767442" y="2444750"/>
            <a:ext cx="9748157" cy="1325563"/>
          </a:xfrm>
        </p:spPr>
        <p:txBody>
          <a:bodyPr/>
          <a:lstStyle/>
          <a:p>
            <a:r>
              <a:rPr lang="en-US" dirty="0"/>
              <a:t>Options to Consider</a:t>
            </a:r>
          </a:p>
        </p:txBody>
      </p:sp>
    </p:spTree>
    <p:extLst>
      <p:ext uri="{BB962C8B-B14F-4D97-AF65-F5344CB8AC3E}">
        <p14:creationId xmlns:p14="http://schemas.microsoft.com/office/powerpoint/2010/main" val="2081804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98A2-0FAF-24EA-2960-49C9A55BA94A}"/>
              </a:ext>
            </a:extLst>
          </p:cNvPr>
          <p:cNvSpPr>
            <a:spLocks noGrp="1"/>
          </p:cNvSpPr>
          <p:nvPr>
            <p:ph type="title"/>
          </p:nvPr>
        </p:nvSpPr>
        <p:spPr/>
        <p:txBody>
          <a:bodyPr/>
          <a:lstStyle/>
          <a:p>
            <a:r>
              <a:rPr lang="en-US" dirty="0"/>
              <a:t>It’s Time to Evaluate the Options</a:t>
            </a:r>
          </a:p>
        </p:txBody>
      </p:sp>
      <p:cxnSp>
        <p:nvCxnSpPr>
          <p:cNvPr id="6" name="Straight Arrow Connector 5">
            <a:extLst>
              <a:ext uri="{FF2B5EF4-FFF2-40B4-BE49-F238E27FC236}">
                <a16:creationId xmlns:a16="http://schemas.microsoft.com/office/drawing/2014/main" id="{42479218-8D39-39DA-AF93-68EF55595AB2}"/>
              </a:ext>
            </a:extLst>
          </p:cNvPr>
          <p:cNvCxnSpPr/>
          <p:nvPr/>
        </p:nvCxnSpPr>
        <p:spPr>
          <a:xfrm>
            <a:off x="1207911" y="5449570"/>
            <a:ext cx="9426222" cy="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85B0E3F4-944C-566C-1C6A-E683D6936704}"/>
              </a:ext>
            </a:extLst>
          </p:cNvPr>
          <p:cNvCxnSpPr/>
          <p:nvPr/>
        </p:nvCxnSpPr>
        <p:spPr>
          <a:xfrm flipV="1">
            <a:off x="1117600" y="1771932"/>
            <a:ext cx="0" cy="3612445"/>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09792EB9-4ADA-6A51-D1D9-7896D69DB69E}"/>
              </a:ext>
            </a:extLst>
          </p:cNvPr>
          <p:cNvSpPr txBox="1"/>
          <p:nvPr/>
        </p:nvSpPr>
        <p:spPr>
          <a:xfrm rot="16200000">
            <a:off x="-1390977" y="3048757"/>
            <a:ext cx="4278489" cy="738664"/>
          </a:xfrm>
          <a:prstGeom prst="rect">
            <a:avLst/>
          </a:prstGeom>
          <a:noFill/>
        </p:spPr>
        <p:txBody>
          <a:bodyPr wrap="square" rtlCol="0">
            <a:spAutoFit/>
          </a:bodyPr>
          <a:lstStyle/>
          <a:p>
            <a:r>
              <a:rPr lang="en-US" sz="2400" b="1" dirty="0"/>
              <a:t>Revenue Generating Ability</a:t>
            </a:r>
          </a:p>
          <a:p>
            <a:endParaRPr lang="en-US" dirty="0"/>
          </a:p>
        </p:txBody>
      </p:sp>
      <p:sp>
        <p:nvSpPr>
          <p:cNvPr id="10" name="TextBox 9">
            <a:extLst>
              <a:ext uri="{FF2B5EF4-FFF2-40B4-BE49-F238E27FC236}">
                <a16:creationId xmlns:a16="http://schemas.microsoft.com/office/drawing/2014/main" id="{E9F76BC1-0BF8-5EBC-3534-D5DE26ACA894}"/>
              </a:ext>
            </a:extLst>
          </p:cNvPr>
          <p:cNvSpPr txBox="1"/>
          <p:nvPr/>
        </p:nvSpPr>
        <p:spPr>
          <a:xfrm>
            <a:off x="4597214" y="5634237"/>
            <a:ext cx="4278489" cy="738664"/>
          </a:xfrm>
          <a:prstGeom prst="rect">
            <a:avLst/>
          </a:prstGeom>
          <a:noFill/>
        </p:spPr>
        <p:txBody>
          <a:bodyPr wrap="square" rtlCol="0">
            <a:spAutoFit/>
          </a:bodyPr>
          <a:lstStyle/>
          <a:p>
            <a:r>
              <a:rPr lang="en-US" sz="2400" b="1" dirty="0"/>
              <a:t>Time to Implement</a:t>
            </a:r>
          </a:p>
          <a:p>
            <a:endParaRPr lang="en-US" dirty="0"/>
          </a:p>
        </p:txBody>
      </p:sp>
      <p:cxnSp>
        <p:nvCxnSpPr>
          <p:cNvPr id="12" name="Straight Connector 11">
            <a:extLst>
              <a:ext uri="{FF2B5EF4-FFF2-40B4-BE49-F238E27FC236}">
                <a16:creationId xmlns:a16="http://schemas.microsoft.com/office/drawing/2014/main" id="{581AB3EF-D90C-60FA-40F1-1CB3B2E55F5F}"/>
              </a:ext>
            </a:extLst>
          </p:cNvPr>
          <p:cNvCxnSpPr/>
          <p:nvPr/>
        </p:nvCxnSpPr>
        <p:spPr>
          <a:xfrm>
            <a:off x="1207911" y="3429000"/>
            <a:ext cx="917786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AC7481A9-6370-6102-CD76-66B03584E7B4}"/>
              </a:ext>
            </a:extLst>
          </p:cNvPr>
          <p:cNvSpPr txBox="1"/>
          <p:nvPr/>
        </p:nvSpPr>
        <p:spPr>
          <a:xfrm>
            <a:off x="10385778" y="3044453"/>
            <a:ext cx="2825327" cy="830997"/>
          </a:xfrm>
          <a:prstGeom prst="rect">
            <a:avLst/>
          </a:prstGeom>
          <a:noFill/>
        </p:spPr>
        <p:txBody>
          <a:bodyPr wrap="square" rtlCol="0">
            <a:spAutoFit/>
          </a:bodyPr>
          <a:lstStyle/>
          <a:p>
            <a:r>
              <a:rPr lang="en-US" sz="2400" dirty="0"/>
              <a:t>$100 Million </a:t>
            </a:r>
          </a:p>
          <a:p>
            <a:r>
              <a:rPr lang="en-US" sz="2400" dirty="0"/>
              <a:t>Per Year</a:t>
            </a:r>
          </a:p>
        </p:txBody>
      </p:sp>
      <p:sp>
        <p:nvSpPr>
          <p:cNvPr id="17" name="TextBox 16">
            <a:extLst>
              <a:ext uri="{FF2B5EF4-FFF2-40B4-BE49-F238E27FC236}">
                <a16:creationId xmlns:a16="http://schemas.microsoft.com/office/drawing/2014/main" id="{3D4CD013-FA01-EBF7-47D7-0A3A00D04137}"/>
              </a:ext>
            </a:extLst>
          </p:cNvPr>
          <p:cNvSpPr txBox="1"/>
          <p:nvPr/>
        </p:nvSpPr>
        <p:spPr>
          <a:xfrm>
            <a:off x="1207910" y="1742401"/>
            <a:ext cx="2348087" cy="461665"/>
          </a:xfrm>
          <a:prstGeom prst="rect">
            <a:avLst/>
          </a:prstGeom>
          <a:noFill/>
        </p:spPr>
        <p:txBody>
          <a:bodyPr wrap="square" rtlCol="0">
            <a:spAutoFit/>
          </a:bodyPr>
          <a:lstStyle/>
          <a:p>
            <a:r>
              <a:rPr lang="en-US" sz="2400" b="1" dirty="0"/>
              <a:t>X </a:t>
            </a:r>
            <a:r>
              <a:rPr lang="en-US" dirty="0"/>
              <a:t>Fuel-based options</a:t>
            </a:r>
          </a:p>
        </p:txBody>
      </p:sp>
      <p:sp>
        <p:nvSpPr>
          <p:cNvPr id="19" name="TextBox 18">
            <a:extLst>
              <a:ext uri="{FF2B5EF4-FFF2-40B4-BE49-F238E27FC236}">
                <a16:creationId xmlns:a16="http://schemas.microsoft.com/office/drawing/2014/main" id="{EE5F2CC8-7B73-E57C-2385-6F231B250C10}"/>
              </a:ext>
            </a:extLst>
          </p:cNvPr>
          <p:cNvSpPr txBox="1"/>
          <p:nvPr/>
        </p:nvSpPr>
        <p:spPr>
          <a:xfrm>
            <a:off x="1207910" y="2198420"/>
            <a:ext cx="3285065" cy="738664"/>
          </a:xfrm>
          <a:prstGeom prst="rect">
            <a:avLst/>
          </a:prstGeom>
          <a:noFill/>
        </p:spPr>
        <p:txBody>
          <a:bodyPr wrap="square" rtlCol="0">
            <a:spAutoFit/>
          </a:bodyPr>
          <a:lstStyle/>
          <a:p>
            <a:r>
              <a:rPr lang="en-US" sz="2400" b="1" dirty="0"/>
              <a:t>X</a:t>
            </a:r>
            <a:r>
              <a:rPr lang="en-US" dirty="0"/>
              <a:t> Sales tax on autos, &amp;  auto parts</a:t>
            </a:r>
          </a:p>
        </p:txBody>
      </p:sp>
      <p:sp>
        <p:nvSpPr>
          <p:cNvPr id="20" name="TextBox 19">
            <a:extLst>
              <a:ext uri="{FF2B5EF4-FFF2-40B4-BE49-F238E27FC236}">
                <a16:creationId xmlns:a16="http://schemas.microsoft.com/office/drawing/2014/main" id="{54180C56-CF43-FEF3-7561-007A289999F5}"/>
              </a:ext>
            </a:extLst>
          </p:cNvPr>
          <p:cNvSpPr txBox="1"/>
          <p:nvPr/>
        </p:nvSpPr>
        <p:spPr>
          <a:xfrm>
            <a:off x="9562959" y="3798332"/>
            <a:ext cx="2019441" cy="461665"/>
          </a:xfrm>
          <a:prstGeom prst="rect">
            <a:avLst/>
          </a:prstGeom>
          <a:noFill/>
        </p:spPr>
        <p:txBody>
          <a:bodyPr wrap="square" rtlCol="0">
            <a:spAutoFit/>
          </a:bodyPr>
          <a:lstStyle/>
          <a:p>
            <a:r>
              <a:rPr lang="en-US" sz="2400" b="1" dirty="0"/>
              <a:t>X</a:t>
            </a:r>
            <a:r>
              <a:rPr lang="en-US" dirty="0"/>
              <a:t> Tolling</a:t>
            </a:r>
          </a:p>
        </p:txBody>
      </p:sp>
      <p:sp>
        <p:nvSpPr>
          <p:cNvPr id="21" name="TextBox 20">
            <a:extLst>
              <a:ext uri="{FF2B5EF4-FFF2-40B4-BE49-F238E27FC236}">
                <a16:creationId xmlns:a16="http://schemas.microsoft.com/office/drawing/2014/main" id="{3828BF4E-2434-0039-EF12-2E2CADB393D6}"/>
              </a:ext>
            </a:extLst>
          </p:cNvPr>
          <p:cNvSpPr txBox="1"/>
          <p:nvPr/>
        </p:nvSpPr>
        <p:spPr>
          <a:xfrm>
            <a:off x="5031740" y="3836356"/>
            <a:ext cx="2153782" cy="461665"/>
          </a:xfrm>
          <a:prstGeom prst="rect">
            <a:avLst/>
          </a:prstGeom>
          <a:noFill/>
        </p:spPr>
        <p:txBody>
          <a:bodyPr wrap="square" rtlCol="0">
            <a:spAutoFit/>
          </a:bodyPr>
          <a:lstStyle/>
          <a:p>
            <a:r>
              <a:rPr lang="en-US" sz="2400" b="1" dirty="0"/>
              <a:t>X</a:t>
            </a:r>
            <a:r>
              <a:rPr lang="en-US" dirty="0"/>
              <a:t> Retail delivery fees</a:t>
            </a:r>
          </a:p>
        </p:txBody>
      </p:sp>
      <p:sp>
        <p:nvSpPr>
          <p:cNvPr id="22" name="TextBox 21">
            <a:extLst>
              <a:ext uri="{FF2B5EF4-FFF2-40B4-BE49-F238E27FC236}">
                <a16:creationId xmlns:a16="http://schemas.microsoft.com/office/drawing/2014/main" id="{F298A97A-8476-FA15-B2CE-57411B6FAFC2}"/>
              </a:ext>
            </a:extLst>
          </p:cNvPr>
          <p:cNvSpPr txBox="1"/>
          <p:nvPr/>
        </p:nvSpPr>
        <p:spPr>
          <a:xfrm>
            <a:off x="5031740" y="1737924"/>
            <a:ext cx="2243763" cy="738664"/>
          </a:xfrm>
          <a:prstGeom prst="rect">
            <a:avLst/>
          </a:prstGeom>
          <a:noFill/>
        </p:spPr>
        <p:txBody>
          <a:bodyPr wrap="square" rtlCol="0">
            <a:spAutoFit/>
          </a:bodyPr>
          <a:lstStyle/>
          <a:p>
            <a:r>
              <a:rPr lang="en-US" sz="2400" b="1" dirty="0"/>
              <a:t>X</a:t>
            </a:r>
            <a:r>
              <a:rPr lang="en-US" dirty="0"/>
              <a:t> VMT </a:t>
            </a:r>
            <a:br>
              <a:rPr lang="en-US" dirty="0"/>
            </a:br>
            <a:r>
              <a:rPr lang="en-US" dirty="0"/>
              <a:t>(low tech)</a:t>
            </a:r>
          </a:p>
        </p:txBody>
      </p:sp>
      <p:sp>
        <p:nvSpPr>
          <p:cNvPr id="23" name="TextBox 22">
            <a:extLst>
              <a:ext uri="{FF2B5EF4-FFF2-40B4-BE49-F238E27FC236}">
                <a16:creationId xmlns:a16="http://schemas.microsoft.com/office/drawing/2014/main" id="{D5B7D8B6-F2C8-6657-7B81-2F0FB898C17D}"/>
              </a:ext>
            </a:extLst>
          </p:cNvPr>
          <p:cNvSpPr txBox="1"/>
          <p:nvPr/>
        </p:nvSpPr>
        <p:spPr>
          <a:xfrm>
            <a:off x="9569302" y="1735932"/>
            <a:ext cx="2243763" cy="738664"/>
          </a:xfrm>
          <a:prstGeom prst="rect">
            <a:avLst/>
          </a:prstGeom>
          <a:noFill/>
        </p:spPr>
        <p:txBody>
          <a:bodyPr wrap="square" rtlCol="0">
            <a:spAutoFit/>
          </a:bodyPr>
          <a:lstStyle/>
          <a:p>
            <a:r>
              <a:rPr lang="en-US" sz="2400" b="1" dirty="0"/>
              <a:t>X</a:t>
            </a:r>
            <a:r>
              <a:rPr lang="en-US" dirty="0"/>
              <a:t> VMT </a:t>
            </a:r>
          </a:p>
          <a:p>
            <a:r>
              <a:rPr lang="en-US" dirty="0"/>
              <a:t>(high tech)</a:t>
            </a:r>
          </a:p>
        </p:txBody>
      </p:sp>
      <p:sp>
        <p:nvSpPr>
          <p:cNvPr id="24" name="TextBox 23">
            <a:extLst>
              <a:ext uri="{FF2B5EF4-FFF2-40B4-BE49-F238E27FC236}">
                <a16:creationId xmlns:a16="http://schemas.microsoft.com/office/drawing/2014/main" id="{5AEC14CF-2F10-BD31-8FA9-CE6F1C9A925E}"/>
              </a:ext>
            </a:extLst>
          </p:cNvPr>
          <p:cNvSpPr txBox="1"/>
          <p:nvPr/>
        </p:nvSpPr>
        <p:spPr>
          <a:xfrm>
            <a:off x="5031740" y="2405382"/>
            <a:ext cx="3095342" cy="738664"/>
          </a:xfrm>
          <a:prstGeom prst="rect">
            <a:avLst/>
          </a:prstGeom>
          <a:noFill/>
        </p:spPr>
        <p:txBody>
          <a:bodyPr wrap="square" rtlCol="0">
            <a:spAutoFit/>
          </a:bodyPr>
          <a:lstStyle/>
          <a:p>
            <a:r>
              <a:rPr lang="en-US" sz="2400" b="1" dirty="0"/>
              <a:t>X</a:t>
            </a:r>
            <a:r>
              <a:rPr lang="en-US" dirty="0"/>
              <a:t> Weight/value/efficiency-based registration fee</a:t>
            </a:r>
          </a:p>
        </p:txBody>
      </p:sp>
      <p:sp>
        <p:nvSpPr>
          <p:cNvPr id="25" name="TextBox 24">
            <a:extLst>
              <a:ext uri="{FF2B5EF4-FFF2-40B4-BE49-F238E27FC236}">
                <a16:creationId xmlns:a16="http://schemas.microsoft.com/office/drawing/2014/main" id="{51739571-8CE1-6913-1FB1-94C3B8DC3626}"/>
              </a:ext>
            </a:extLst>
          </p:cNvPr>
          <p:cNvSpPr txBox="1"/>
          <p:nvPr/>
        </p:nvSpPr>
        <p:spPr>
          <a:xfrm>
            <a:off x="2339194" y="2813620"/>
            <a:ext cx="2153782" cy="461665"/>
          </a:xfrm>
          <a:prstGeom prst="rect">
            <a:avLst/>
          </a:prstGeom>
          <a:noFill/>
        </p:spPr>
        <p:txBody>
          <a:bodyPr wrap="square" rtlCol="0">
            <a:spAutoFit/>
          </a:bodyPr>
          <a:lstStyle/>
          <a:p>
            <a:r>
              <a:rPr lang="en-US" sz="2400" b="1" dirty="0"/>
              <a:t>X</a:t>
            </a:r>
            <a:r>
              <a:rPr lang="en-US" dirty="0"/>
              <a:t> Right of way fees</a:t>
            </a:r>
          </a:p>
        </p:txBody>
      </p:sp>
    </p:spTree>
    <p:extLst>
      <p:ext uri="{BB962C8B-B14F-4D97-AF65-F5344CB8AC3E}">
        <p14:creationId xmlns:p14="http://schemas.microsoft.com/office/powerpoint/2010/main" val="2295876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3B98-BA6E-9724-A2A4-99112F1E1F43}"/>
              </a:ext>
            </a:extLst>
          </p:cNvPr>
          <p:cNvSpPr>
            <a:spLocks noGrp="1"/>
          </p:cNvSpPr>
          <p:nvPr>
            <p:ph type="title"/>
          </p:nvPr>
        </p:nvSpPr>
        <p:spPr>
          <a:xfrm>
            <a:off x="609600" y="274638"/>
            <a:ext cx="10972800" cy="695293"/>
          </a:xfrm>
        </p:spPr>
        <p:txBody>
          <a:bodyPr>
            <a:normAutofit fontScale="90000"/>
          </a:bodyPr>
          <a:lstStyle/>
          <a:p>
            <a:r>
              <a:rPr lang="en-US" dirty="0"/>
              <a:t>Strategic Investment Drives Economic Opportunity</a:t>
            </a:r>
          </a:p>
        </p:txBody>
      </p:sp>
      <p:sp>
        <p:nvSpPr>
          <p:cNvPr id="7" name="TextBox 6">
            <a:extLst>
              <a:ext uri="{FF2B5EF4-FFF2-40B4-BE49-F238E27FC236}">
                <a16:creationId xmlns:a16="http://schemas.microsoft.com/office/drawing/2014/main" id="{1FA848B6-A577-0525-A9C2-9C441E2B6655}"/>
              </a:ext>
            </a:extLst>
          </p:cNvPr>
          <p:cNvSpPr txBox="1"/>
          <p:nvPr/>
        </p:nvSpPr>
        <p:spPr>
          <a:xfrm>
            <a:off x="763905" y="958366"/>
            <a:ext cx="10664190" cy="523220"/>
          </a:xfrm>
          <a:prstGeom prst="rect">
            <a:avLst/>
          </a:prstGeom>
          <a:solidFill>
            <a:schemeClr val="bg1">
              <a:alpha val="50000"/>
            </a:schemeClr>
          </a:solidFill>
        </p:spPr>
        <p:txBody>
          <a:bodyPr wrap="square" rtlCol="0">
            <a:spAutoFit/>
          </a:bodyPr>
          <a:lstStyle/>
          <a:p>
            <a:pPr algn="ctr"/>
            <a:r>
              <a:rPr lang="en-US" sz="2800" b="1" dirty="0"/>
              <a:t>Case Study: Business Booms Along Improved I-94 N-S</a:t>
            </a:r>
          </a:p>
        </p:txBody>
      </p:sp>
      <p:sp>
        <p:nvSpPr>
          <p:cNvPr id="9" name="TextBox 8">
            <a:extLst>
              <a:ext uri="{FF2B5EF4-FFF2-40B4-BE49-F238E27FC236}">
                <a16:creationId xmlns:a16="http://schemas.microsoft.com/office/drawing/2014/main" id="{0CA1E20D-886F-C9EE-3634-8FD9F2E97B20}"/>
              </a:ext>
            </a:extLst>
          </p:cNvPr>
          <p:cNvSpPr txBox="1"/>
          <p:nvPr/>
        </p:nvSpPr>
        <p:spPr>
          <a:xfrm>
            <a:off x="6797040" y="2165314"/>
            <a:ext cx="4785360" cy="3108543"/>
          </a:xfrm>
          <a:prstGeom prst="rect">
            <a:avLst/>
          </a:prstGeom>
          <a:noFill/>
        </p:spPr>
        <p:txBody>
          <a:bodyPr wrap="square" rtlCol="0">
            <a:spAutoFit/>
          </a:bodyPr>
          <a:lstStyle/>
          <a:p>
            <a:r>
              <a:rPr lang="en-US" sz="2800" b="1" dirty="0"/>
              <a:t>$2 billion investment = $11 billion (108%) increase in assessed property values </a:t>
            </a:r>
            <a:r>
              <a:rPr lang="en-US" sz="2800" dirty="0"/>
              <a:t>along the corridor since 2015, compared to 30% in the rest of Milwaukee, Kenosha, and Racine counties.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748669"/>
            <a:ext cx="5920576" cy="3960207"/>
          </a:xfrm>
        </p:spPr>
      </p:pic>
      <p:sp>
        <p:nvSpPr>
          <p:cNvPr id="3" name="TextBox 2">
            <a:extLst>
              <a:ext uri="{FF2B5EF4-FFF2-40B4-BE49-F238E27FC236}">
                <a16:creationId xmlns:a16="http://schemas.microsoft.com/office/drawing/2014/main" id="{70D4186F-53B0-B5C2-112A-307142DB4A20}"/>
              </a:ext>
            </a:extLst>
          </p:cNvPr>
          <p:cNvSpPr txBox="1"/>
          <p:nvPr/>
        </p:nvSpPr>
        <p:spPr>
          <a:xfrm>
            <a:off x="383093" y="6237207"/>
            <a:ext cx="11783953" cy="3385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i="1" dirty="0">
                <a:latin typeface="+mj-lt"/>
                <a:ea typeface="Tahoma" panose="020B0604030504040204" pitchFamily="34" charset="0"/>
                <a:cs typeface="Tahoma" panose="020B0604030504040204" pitchFamily="34" charset="0"/>
              </a:rPr>
              <a:t>Source: Analysis of assessed property values within three miles of the modernized corridor versus the rest of properties within the counties.</a:t>
            </a:r>
          </a:p>
        </p:txBody>
      </p:sp>
    </p:spTree>
    <p:extLst>
      <p:ext uri="{BB962C8B-B14F-4D97-AF65-F5344CB8AC3E}">
        <p14:creationId xmlns:p14="http://schemas.microsoft.com/office/powerpoint/2010/main" val="2923330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04B5-A092-35A4-411F-3E8D7C6C2F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59006-CAF7-D8BD-2400-07614C543C6C}"/>
              </a:ext>
            </a:extLst>
          </p:cNvPr>
          <p:cNvSpPr>
            <a:spLocks noGrp="1"/>
          </p:cNvSpPr>
          <p:nvPr>
            <p:ph type="title" idx="4294967295"/>
          </p:nvPr>
        </p:nvSpPr>
        <p:spPr>
          <a:xfrm>
            <a:off x="924447" y="1855838"/>
            <a:ext cx="6180138" cy="2317750"/>
          </a:xfrm>
        </p:spPr>
        <p:txBody>
          <a:bodyPr/>
          <a:lstStyle/>
          <a:p>
            <a:r>
              <a:rPr lang="en-US" dirty="0">
                <a:solidFill>
                  <a:schemeClr val="tx1"/>
                </a:solidFill>
              </a:rPr>
              <a:t>How Wisconsin Funds Transportation</a:t>
            </a:r>
          </a:p>
        </p:txBody>
      </p:sp>
    </p:spTree>
    <p:extLst>
      <p:ext uri="{BB962C8B-B14F-4D97-AF65-F5344CB8AC3E}">
        <p14:creationId xmlns:p14="http://schemas.microsoft.com/office/powerpoint/2010/main" val="578915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4C8C7-FE14-8875-C939-91A98949673E}"/>
              </a:ext>
            </a:extLst>
          </p:cNvPr>
          <p:cNvSpPr>
            <a:spLocks noGrp="1"/>
          </p:cNvSpPr>
          <p:nvPr>
            <p:ph type="title"/>
          </p:nvPr>
        </p:nvSpPr>
        <p:spPr>
          <a:xfrm>
            <a:off x="609600" y="414253"/>
            <a:ext cx="10972800" cy="1143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400" b="1" dirty="0">
                <a:solidFill>
                  <a:schemeClr val="tx1"/>
                </a:solidFill>
              </a:rPr>
              <a:t>Federal Funds and State Gas Tax Now Vie for Single Largest Source</a:t>
            </a:r>
            <a:endParaRPr lang="en-US" sz="4400" b="1" dirty="0">
              <a:latin typeface="+mn-lt"/>
              <a:ea typeface="Tahoma" panose="020B0604030504040204" pitchFamily="34" charset="0"/>
              <a:cs typeface="Tahoma" panose="020B0604030504040204" pitchFamily="34" charset="0"/>
            </a:endParaRPr>
          </a:p>
        </p:txBody>
      </p:sp>
      <p:sp>
        <p:nvSpPr>
          <p:cNvPr id="6" name="AutoShape 2" descr="quarterly U.S. light-duty vehicle sales by powertrain">
            <a:extLst>
              <a:ext uri="{FF2B5EF4-FFF2-40B4-BE49-F238E27FC236}">
                <a16:creationId xmlns:a16="http://schemas.microsoft.com/office/drawing/2014/main" id="{8DF35E55-FC47-462D-F2FF-90A1BED0FBF8}"/>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graphicFrame>
        <p:nvGraphicFramePr>
          <p:cNvPr id="9" name="Chart 8">
            <a:extLst>
              <a:ext uri="{FF2B5EF4-FFF2-40B4-BE49-F238E27FC236}">
                <a16:creationId xmlns:a16="http://schemas.microsoft.com/office/drawing/2014/main" id="{BB90D307-A2B1-6A05-2084-CDB63E5E3D22}"/>
              </a:ext>
            </a:extLst>
          </p:cNvPr>
          <p:cNvGraphicFramePr/>
          <p:nvPr/>
        </p:nvGraphicFramePr>
        <p:xfrm>
          <a:off x="788891" y="1460811"/>
          <a:ext cx="8433996" cy="514145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5C0855A3-C2BD-9772-F454-35A857C589E5}"/>
              </a:ext>
            </a:extLst>
          </p:cNvPr>
          <p:cNvSpPr txBox="1"/>
          <p:nvPr/>
        </p:nvSpPr>
        <p:spPr>
          <a:xfrm>
            <a:off x="9091749" y="1930875"/>
            <a:ext cx="2799034" cy="3954929"/>
          </a:xfrm>
          <a:prstGeom prst="rect">
            <a:avLst/>
          </a:prstGeom>
          <a:solidFill>
            <a:schemeClr val="bg1">
              <a:lumMod val="75000"/>
            </a:schemeClr>
          </a:solid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2880" indent="-91440">
              <a:spcBef>
                <a:spcPts val="1200"/>
              </a:spcBef>
              <a:buFont typeface="Calibri" panose="020F0502020204030204" pitchFamily="34" charset="0"/>
              <a:buChar char="•"/>
            </a:pPr>
            <a:r>
              <a:rPr lang="en-US" dirty="0"/>
              <a:t>41.5% Gas Tax</a:t>
            </a:r>
          </a:p>
          <a:p>
            <a:pPr marL="182880" indent="-91440" defTabSz="548640">
              <a:spcBef>
                <a:spcPts val="1200"/>
              </a:spcBef>
              <a:buFont typeface="Arial" panose="020B0604020202020204" pitchFamily="34" charset="0"/>
              <a:buChar char="•"/>
            </a:pPr>
            <a:r>
              <a:rPr lang="en-US" dirty="0"/>
              <a:t> 37.1% Reg. &amp; Title Fees</a:t>
            </a:r>
          </a:p>
          <a:p>
            <a:pPr marL="36576" indent="182880">
              <a:spcBef>
                <a:spcPts val="600"/>
              </a:spcBef>
              <a:buFont typeface="Arial" panose="020B0604020202020204" pitchFamily="34" charset="0"/>
              <a:buChar char="•"/>
            </a:pPr>
            <a:r>
              <a:rPr lang="en-US" dirty="0"/>
              <a:t>1.8% EV Sales Tax</a:t>
            </a:r>
          </a:p>
          <a:p>
            <a:pPr marL="182880" indent="-91440">
              <a:spcBef>
                <a:spcPts val="1200"/>
              </a:spcBef>
              <a:buFont typeface="Arial" panose="020B0604020202020204" pitchFamily="34" charset="0"/>
              <a:buChar char="•"/>
            </a:pPr>
            <a:r>
              <a:rPr lang="en-US" dirty="0"/>
              <a:t>10.7% Non-recurring GPR Transfer</a:t>
            </a:r>
          </a:p>
          <a:p>
            <a:pPr marL="182880" indent="-91440">
              <a:spcBef>
                <a:spcPts val="1200"/>
              </a:spcBef>
              <a:buFont typeface="Arial" panose="020B0604020202020204" pitchFamily="34" charset="0"/>
              <a:buChar char="•"/>
            </a:pPr>
            <a:r>
              <a:rPr lang="en-US" dirty="0"/>
              <a:t> 8.9% Other State Funds</a:t>
            </a:r>
          </a:p>
        </p:txBody>
      </p:sp>
      <p:sp>
        <p:nvSpPr>
          <p:cNvPr id="3" name="TextBox 2">
            <a:extLst>
              <a:ext uri="{FF2B5EF4-FFF2-40B4-BE49-F238E27FC236}">
                <a16:creationId xmlns:a16="http://schemas.microsoft.com/office/drawing/2014/main" id="{A11F2D6C-5182-F0F9-0281-15C2E34BE541}"/>
              </a:ext>
            </a:extLst>
          </p:cNvPr>
          <p:cNvSpPr txBox="1"/>
          <p:nvPr/>
        </p:nvSpPr>
        <p:spPr>
          <a:xfrm>
            <a:off x="7392006" y="6263716"/>
            <a:ext cx="4498777" cy="3385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i="1" dirty="0">
                <a:ea typeface="Tahoma" panose="020B0604030504040204" pitchFamily="34" charset="0"/>
                <a:cs typeface="Tahoma" panose="020B0604030504040204" pitchFamily="34" charset="0"/>
              </a:rPr>
              <a:t>Source: Wisconsin Department of Transportation</a:t>
            </a:r>
          </a:p>
        </p:txBody>
      </p:sp>
      <p:sp>
        <p:nvSpPr>
          <p:cNvPr id="7" name="Left Brace 6">
            <a:extLst>
              <a:ext uri="{FF2B5EF4-FFF2-40B4-BE49-F238E27FC236}">
                <a16:creationId xmlns:a16="http://schemas.microsoft.com/office/drawing/2014/main" id="{46F0BC73-3895-2BFC-5148-A8758CE31CDE}"/>
              </a:ext>
            </a:extLst>
          </p:cNvPr>
          <p:cNvSpPr/>
          <p:nvPr/>
        </p:nvSpPr>
        <p:spPr>
          <a:xfrm>
            <a:off x="8703733" y="1930875"/>
            <a:ext cx="293511" cy="3585597"/>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721323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50B8A-8BE3-48F6-84C5-5960DFE70414}"/>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312A0EC4-8200-E574-BB9C-2E6655A14199}"/>
              </a:ext>
            </a:extLst>
          </p:cNvPr>
          <p:cNvGraphicFramePr/>
          <p:nvPr>
            <p:extLst>
              <p:ext uri="{D42A27DB-BD31-4B8C-83A1-F6EECF244321}">
                <p14:modId xmlns:p14="http://schemas.microsoft.com/office/powerpoint/2010/main" val="2647812798"/>
              </p:ext>
            </p:extLst>
          </p:nvPr>
        </p:nvGraphicFramePr>
        <p:xfrm>
          <a:off x="523965" y="1840332"/>
          <a:ext cx="6543040" cy="4553794"/>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DE707EB2-15B4-7727-8700-78F310EEBC21}"/>
              </a:ext>
            </a:extLst>
          </p:cNvPr>
          <p:cNvSpPr txBox="1"/>
          <p:nvPr/>
        </p:nvSpPr>
        <p:spPr>
          <a:xfrm>
            <a:off x="3840949" y="4226539"/>
            <a:ext cx="1262546" cy="67710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800" b="1" dirty="0"/>
              <a:t>-32%</a:t>
            </a:r>
          </a:p>
        </p:txBody>
      </p:sp>
      <p:sp>
        <p:nvSpPr>
          <p:cNvPr id="20" name="TextBox 19">
            <a:extLst>
              <a:ext uri="{FF2B5EF4-FFF2-40B4-BE49-F238E27FC236}">
                <a16:creationId xmlns:a16="http://schemas.microsoft.com/office/drawing/2014/main" id="{5E77BAA2-3FFC-282D-406F-ABDBD353CBE4}"/>
              </a:ext>
            </a:extLst>
          </p:cNvPr>
          <p:cNvSpPr txBox="1"/>
          <p:nvPr/>
        </p:nvSpPr>
        <p:spPr>
          <a:xfrm>
            <a:off x="4354830" y="2751892"/>
            <a:ext cx="1497330" cy="67710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800" b="1" dirty="0"/>
              <a:t>14%</a:t>
            </a:r>
          </a:p>
        </p:txBody>
      </p:sp>
      <p:sp>
        <p:nvSpPr>
          <p:cNvPr id="21" name="TextBox 20">
            <a:extLst>
              <a:ext uri="{FF2B5EF4-FFF2-40B4-BE49-F238E27FC236}">
                <a16:creationId xmlns:a16="http://schemas.microsoft.com/office/drawing/2014/main" id="{3DDC87A3-046D-5774-D4F3-C25306E5D466}"/>
              </a:ext>
            </a:extLst>
          </p:cNvPr>
          <p:cNvSpPr txBox="1"/>
          <p:nvPr/>
        </p:nvSpPr>
        <p:spPr>
          <a:xfrm>
            <a:off x="7067005" y="1618170"/>
            <a:ext cx="4779555" cy="4606389"/>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2880" indent="-182880">
              <a:buFont typeface="Arial" panose="020B0604020202020204" pitchFamily="34" charset="0"/>
              <a:buChar char="•"/>
            </a:pPr>
            <a:r>
              <a:rPr lang="en-US" sz="2800" dirty="0"/>
              <a:t>General Fund tax collections in 2024 dollars (CPI) increased 14%, despite tax cuts, with growing incomes, prices, and consumer spending buoying the fund.</a:t>
            </a:r>
          </a:p>
          <a:p>
            <a:pPr marL="182880" indent="-182880">
              <a:spcBef>
                <a:spcPts val="1600"/>
              </a:spcBef>
              <a:buFont typeface="Arial" panose="020B0604020202020204" pitchFamily="34" charset="0"/>
              <a:buChar char="•"/>
            </a:pPr>
            <a:r>
              <a:rPr lang="en-US" sz="2800" dirty="0"/>
              <a:t>Transportation user fee revenue (in 2024 $s, WCCI) </a:t>
            </a:r>
            <a:r>
              <a:rPr lang="en-US" sz="2800" b="1" dirty="0"/>
              <a:t>decreased 32% </a:t>
            </a:r>
            <a:r>
              <a:rPr lang="en-US" sz="2800" dirty="0"/>
              <a:t>despite some fee increases.</a:t>
            </a:r>
          </a:p>
        </p:txBody>
      </p:sp>
      <p:sp>
        <p:nvSpPr>
          <p:cNvPr id="27" name="TextBox 26">
            <a:extLst>
              <a:ext uri="{FF2B5EF4-FFF2-40B4-BE49-F238E27FC236}">
                <a16:creationId xmlns:a16="http://schemas.microsoft.com/office/drawing/2014/main" id="{CC7134E3-38E9-5123-378B-414D4BA2DAAD}"/>
              </a:ext>
            </a:extLst>
          </p:cNvPr>
          <p:cNvSpPr txBox="1"/>
          <p:nvPr/>
        </p:nvSpPr>
        <p:spPr>
          <a:xfrm>
            <a:off x="383093" y="6237207"/>
            <a:ext cx="11783953"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i="1" dirty="0">
                <a:latin typeface="+mj-lt"/>
                <a:ea typeface="Tahoma" panose="020B0604030504040204" pitchFamily="34" charset="0"/>
                <a:cs typeface="Tahoma" panose="020B0604030504040204" pitchFamily="34" charset="0"/>
              </a:rPr>
              <a:t>Graph Sources: Comprehensive Annual Financial Reports, WisDOT (excludes transfers, PECFA, misc. revenue, and investment income). Adjusted for inflation General Fund taxes using CPI and Transportation Fund User fees with Wisconsin Construction Cost Index.</a:t>
            </a:r>
          </a:p>
        </p:txBody>
      </p:sp>
      <p:sp>
        <p:nvSpPr>
          <p:cNvPr id="2" name="TextBox 1">
            <a:extLst>
              <a:ext uri="{FF2B5EF4-FFF2-40B4-BE49-F238E27FC236}">
                <a16:creationId xmlns:a16="http://schemas.microsoft.com/office/drawing/2014/main" id="{81097475-A632-916C-64A4-C7A100D6FC69}"/>
              </a:ext>
            </a:extLst>
          </p:cNvPr>
          <p:cNvSpPr txBox="1"/>
          <p:nvPr/>
        </p:nvSpPr>
        <p:spPr>
          <a:xfrm>
            <a:off x="449332" y="1428342"/>
            <a:ext cx="1627344" cy="379656"/>
          </a:xfrm>
          <a:prstGeom prst="rect">
            <a:avLst/>
          </a:prstGeom>
          <a:solidFill>
            <a:schemeClr val="bg1"/>
          </a:solidFill>
          <a:ln>
            <a:noFill/>
          </a:ln>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67" b="1" dirty="0">
                <a:latin typeface="+mj-lt"/>
                <a:ea typeface="Tahoma" panose="020B0604030504040204" pitchFamily="34" charset="0"/>
                <a:cs typeface="Tahoma" panose="020B0604030504040204" pitchFamily="34" charset="0"/>
              </a:rPr>
              <a:t>IN MILLIONS</a:t>
            </a:r>
          </a:p>
        </p:txBody>
      </p:sp>
      <p:sp>
        <p:nvSpPr>
          <p:cNvPr id="4" name="Title 3">
            <a:extLst>
              <a:ext uri="{FF2B5EF4-FFF2-40B4-BE49-F238E27FC236}">
                <a16:creationId xmlns:a16="http://schemas.microsoft.com/office/drawing/2014/main" id="{2B41EEE9-A434-F23F-02F2-080C9E9EFC3B}"/>
              </a:ext>
            </a:extLst>
          </p:cNvPr>
          <p:cNvSpPr>
            <a:spLocks noGrp="1"/>
          </p:cNvSpPr>
          <p:nvPr>
            <p:ph type="title"/>
          </p:nvPr>
        </p:nvSpPr>
        <p:spPr/>
        <p:txBody>
          <a:bodyPr/>
          <a:lstStyle/>
          <a:p>
            <a:r>
              <a:rPr lang="en-US" dirty="0"/>
              <a:t>Transportation User Fees Don’t Grow with the Economy Like General Fund Taxes </a:t>
            </a:r>
            <a:r>
              <a:rPr lang="en-US" sz="2400" dirty="0"/>
              <a:t>(2024 constant dollars)</a:t>
            </a:r>
          </a:p>
        </p:txBody>
      </p:sp>
      <p:cxnSp>
        <p:nvCxnSpPr>
          <p:cNvPr id="5" name="Straight Connector 4">
            <a:extLst>
              <a:ext uri="{FF2B5EF4-FFF2-40B4-BE49-F238E27FC236}">
                <a16:creationId xmlns:a16="http://schemas.microsoft.com/office/drawing/2014/main" id="{80335795-506A-F203-A5CC-73635711920E}"/>
              </a:ext>
            </a:extLst>
          </p:cNvPr>
          <p:cNvCxnSpPr/>
          <p:nvPr/>
        </p:nvCxnSpPr>
        <p:spPr>
          <a:xfrm flipV="1">
            <a:off x="2223911" y="2641600"/>
            <a:ext cx="3628249" cy="643467"/>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8" name="Straight Connector 7">
            <a:extLst>
              <a:ext uri="{FF2B5EF4-FFF2-40B4-BE49-F238E27FC236}">
                <a16:creationId xmlns:a16="http://schemas.microsoft.com/office/drawing/2014/main" id="{55D55FB8-72A9-0E74-60AF-D94F059B182D}"/>
              </a:ext>
            </a:extLst>
          </p:cNvPr>
          <p:cNvCxnSpPr/>
          <p:nvPr/>
        </p:nvCxnSpPr>
        <p:spPr>
          <a:xfrm>
            <a:off x="2935111" y="5147733"/>
            <a:ext cx="3325388" cy="112889"/>
          </a:xfrm>
          <a:prstGeom prst="line">
            <a:avLst/>
          </a:prstGeom>
          <a:ln w="127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91446270"/>
      </p:ext>
    </p:extLst>
  </p:cSld>
  <p:clrMapOvr>
    <a:masterClrMapping/>
  </p:clrMapOvr>
</p:sld>
</file>

<file path=ppt/theme/theme1.xml><?xml version="1.0" encoding="utf-8"?>
<a:theme xmlns:a="http://schemas.openxmlformats.org/drawingml/2006/main" name="Office Theme">
  <a:themeElements>
    <a:clrScheme name="briefing 2025">
      <a:dk1>
        <a:sysClr val="windowText" lastClr="000000"/>
      </a:dk1>
      <a:lt1>
        <a:sysClr val="window" lastClr="FFFFFF"/>
      </a:lt1>
      <a:dk2>
        <a:srgbClr val="294179"/>
      </a:dk2>
      <a:lt2>
        <a:srgbClr val="E8E8E8"/>
      </a:lt2>
      <a:accent1>
        <a:srgbClr val="679AC9"/>
      </a:accent1>
      <a:accent2>
        <a:srgbClr val="FDBD2C"/>
      </a:accent2>
      <a:accent3>
        <a:srgbClr val="95121E"/>
      </a:accent3>
      <a:accent4>
        <a:srgbClr val="CB6E3E"/>
      </a:accent4>
      <a:accent5>
        <a:srgbClr val="7F7F7F"/>
      </a:accent5>
      <a:accent6>
        <a:srgbClr val="D8D8D8"/>
      </a:accent6>
      <a:hlink>
        <a:srgbClr val="7F7F7F"/>
      </a:hlink>
      <a:folHlink>
        <a:srgbClr val="96607D"/>
      </a:folHlink>
    </a:clrScheme>
    <a:fontScheme name="bull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briefing 2025">
      <a:dk1>
        <a:sysClr val="windowText" lastClr="000000"/>
      </a:dk1>
      <a:lt1>
        <a:sysClr val="window" lastClr="FFFFFF"/>
      </a:lt1>
      <a:dk2>
        <a:srgbClr val="294179"/>
      </a:dk2>
      <a:lt2>
        <a:srgbClr val="E8E8E8"/>
      </a:lt2>
      <a:accent1>
        <a:srgbClr val="679AC9"/>
      </a:accent1>
      <a:accent2>
        <a:srgbClr val="FDBD2C"/>
      </a:accent2>
      <a:accent3>
        <a:srgbClr val="95121E"/>
      </a:accent3>
      <a:accent4>
        <a:srgbClr val="CB6E3E"/>
      </a:accent4>
      <a:accent5>
        <a:srgbClr val="7F7F7F"/>
      </a:accent5>
      <a:accent6>
        <a:srgbClr val="D8D8D8"/>
      </a:accent6>
      <a:hlink>
        <a:srgbClr val="7F7F7F"/>
      </a:hlink>
      <a:folHlink>
        <a:srgbClr val="9660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briefing 2025">
      <a:dk1>
        <a:sysClr val="windowText" lastClr="000000"/>
      </a:dk1>
      <a:lt1>
        <a:sysClr val="window" lastClr="FFFFFF"/>
      </a:lt1>
      <a:dk2>
        <a:srgbClr val="294179"/>
      </a:dk2>
      <a:lt2>
        <a:srgbClr val="E8E8E8"/>
      </a:lt2>
      <a:accent1>
        <a:srgbClr val="679AC9"/>
      </a:accent1>
      <a:accent2>
        <a:srgbClr val="FDBD2C"/>
      </a:accent2>
      <a:accent3>
        <a:srgbClr val="95121E"/>
      </a:accent3>
      <a:accent4>
        <a:srgbClr val="CB6E3E"/>
      </a:accent4>
      <a:accent5>
        <a:srgbClr val="7F7F7F"/>
      </a:accent5>
      <a:accent6>
        <a:srgbClr val="D8D8D8"/>
      </a:accent6>
      <a:hlink>
        <a:srgbClr val="7F7F7F"/>
      </a:hlink>
      <a:folHlink>
        <a:srgbClr val="9660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briefing 2025">
      <a:dk1>
        <a:sysClr val="windowText" lastClr="000000"/>
      </a:dk1>
      <a:lt1>
        <a:sysClr val="window" lastClr="FFFFFF"/>
      </a:lt1>
      <a:dk2>
        <a:srgbClr val="294179"/>
      </a:dk2>
      <a:lt2>
        <a:srgbClr val="E8E8E8"/>
      </a:lt2>
      <a:accent1>
        <a:srgbClr val="679AC9"/>
      </a:accent1>
      <a:accent2>
        <a:srgbClr val="FDBD2C"/>
      </a:accent2>
      <a:accent3>
        <a:srgbClr val="95121E"/>
      </a:accent3>
      <a:accent4>
        <a:srgbClr val="CB6E3E"/>
      </a:accent4>
      <a:accent5>
        <a:srgbClr val="7F7F7F"/>
      </a:accent5>
      <a:accent6>
        <a:srgbClr val="D8D8D8"/>
      </a:accent6>
      <a:hlink>
        <a:srgbClr val="7F7F7F"/>
      </a:hlink>
      <a:folHlink>
        <a:srgbClr val="9660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cd1f00-b86d-4f5e-a923-6e6274cde1cf" xsi:nil="true"/>
    <lcf76f155ced4ddcb4097134ff3c332f xmlns="85957321-0ac9-4a3e-8439-7e0aefa5a09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5F98FB8869054891F5D6A21E897401" ma:contentTypeVersion="21" ma:contentTypeDescription="Create a new document." ma:contentTypeScope="" ma:versionID="361b90dc437a616a2de17dbd67dabc49">
  <xsd:schema xmlns:xsd="http://www.w3.org/2001/XMLSchema" xmlns:xs="http://www.w3.org/2001/XMLSchema" xmlns:p="http://schemas.microsoft.com/office/2006/metadata/properties" xmlns:ns2="85957321-0ac9-4a3e-8439-7e0aefa5a093" xmlns:ns3="86cd1f00-b86d-4f5e-a923-6e6274cde1cf" targetNamespace="http://schemas.microsoft.com/office/2006/metadata/properties" ma:root="true" ma:fieldsID="837800b554f6c9e5c244e4c4323ccabf" ns2:_="" ns3:_="">
    <xsd:import namespace="85957321-0ac9-4a3e-8439-7e0aefa5a093"/>
    <xsd:import namespace="86cd1f00-b86d-4f5e-a923-6e6274cde1c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957321-0ac9-4a3e-8439-7e0aefa5a0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900f003-1009-4a62-b8c7-e591d2f5d6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d1f00-b86d-4f5e-a923-6e6274cde1cf"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6da7993-3433-4151-8938-6d8cd822031b}" ma:internalName="TaxCatchAll" ma:showField="CatchAllData" ma:web="86cd1f00-b86d-4f5e-a923-6e6274cde1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0D1C65-98B8-4AB0-854B-BA00025E545C}">
  <ds:schemaRefs>
    <ds:schemaRef ds:uri="85957321-0ac9-4a3e-8439-7e0aefa5a093"/>
    <ds:schemaRef ds:uri="86cd1f00-b86d-4f5e-a923-6e6274cde1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F60FD6F-2DF7-483E-834F-71430773236B}">
  <ds:schemaRefs>
    <ds:schemaRef ds:uri="85957321-0ac9-4a3e-8439-7e0aefa5a093"/>
    <ds:schemaRef ds:uri="86cd1f00-b86d-4f5e-a923-6e6274cde1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3EC6233-0B23-441E-A67E-B1795DFC75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1849</TotalTime>
  <Words>3167</Words>
  <Application>Microsoft Office PowerPoint</Application>
  <PresentationFormat>Widescreen</PresentationFormat>
  <Paragraphs>522</Paragraphs>
  <Slides>51</Slides>
  <Notes>19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51</vt:i4>
      </vt:variant>
    </vt:vector>
  </HeadingPairs>
  <TitlesOfParts>
    <vt:vector size="62" baseType="lpstr">
      <vt:lpstr>Aptos</vt:lpstr>
      <vt:lpstr>Arial</vt:lpstr>
      <vt:lpstr>Bahnschrift</vt:lpstr>
      <vt:lpstr>Bahnschrift Condensed</vt:lpstr>
      <vt:lpstr>Calibri</vt:lpstr>
      <vt:lpstr>Tahoma</vt:lpstr>
      <vt:lpstr>Wingdings</vt:lpstr>
      <vt:lpstr>Office Theme</vt:lpstr>
      <vt:lpstr>Custom Design</vt:lpstr>
      <vt:lpstr>1_Custom Design</vt:lpstr>
      <vt:lpstr>Office Theme</vt:lpstr>
      <vt:lpstr>The State of Wisconsin Transportation </vt:lpstr>
      <vt:lpstr>Wisconsin’s Transportation-Dependent Economy </vt:lpstr>
      <vt:lpstr>How Wisconsin Compares to Its Neighbors</vt:lpstr>
      <vt:lpstr>Over 100 Million Tourism Visits Each Year, Most by Car, Depend on Good Roads</vt:lpstr>
      <vt:lpstr>Investment is Not Keeping Up with the Economy</vt:lpstr>
      <vt:lpstr>Strategic Investment Drives Economic Opportunity</vt:lpstr>
      <vt:lpstr>How Wisconsin Funds Transportation</vt:lpstr>
      <vt:lpstr>Federal Funds and State Gas Tax Now Vie for Single Largest Source</vt:lpstr>
      <vt:lpstr>Transportation User Fees Don’t Grow with the Economy Like General Fund Taxes (2024 constant dollars)</vt:lpstr>
      <vt:lpstr>Inflation Adjusted Transportation Revenue Lowest Since 1998</vt:lpstr>
      <vt:lpstr>Wisconsin Increasingly Relies on General Fund Revenue for Transportation</vt:lpstr>
      <vt:lpstr>State Gas Tax has Not Kept Pace with Inflation Since 2006 </vt:lpstr>
      <vt:lpstr>Gas Tax Purchasing Power Declines, Construction Cost Inflation Outpaces CPI</vt:lpstr>
      <vt:lpstr>Construction Inflation Reduces Number of Road Improvement Projects</vt:lpstr>
      <vt:lpstr>Motorist Are Paying Less in Gas Tax</vt:lpstr>
      <vt:lpstr>Fuel-Efficient Vehicles Equal Gas Tax Break</vt:lpstr>
      <vt:lpstr>Gas-Powered Vehicles Are Not Going Away Soon</vt:lpstr>
      <vt:lpstr>Registration Fee Revenue Now Rivals Gas Tax</vt:lpstr>
      <vt:lpstr>Wisconsin Bends the Debt Service Trend with Historically Low Bonding Levels</vt:lpstr>
      <vt:lpstr>Where the Money Goes</vt:lpstr>
      <vt:lpstr>All Funds Budget Overview of Spending</vt:lpstr>
      <vt:lpstr>Majority of Highway Spending Aimed at Maintaining Highway Conditions</vt:lpstr>
      <vt:lpstr>Local Funding Split Between Capital &amp; Operations</vt:lpstr>
      <vt:lpstr>Current Highway and Local Spending Below 1994 Levels in Real Dollars</vt:lpstr>
      <vt:lpstr>System Conditions</vt:lpstr>
      <vt:lpstr>Highway Conditions Stabilize, Unsustainable with Current Funding </vt:lpstr>
      <vt:lpstr>Majors Funding Hasn’t Grown in Decades, Modernization Needs Have</vt:lpstr>
      <vt:lpstr>I-94 East-West Next SE Project</vt:lpstr>
      <vt:lpstr>WI Needs a Plan to Reconstruct Key SE Corridors</vt:lpstr>
      <vt:lpstr>Upgrades for Current Economy and Design Standards Result in Significant Crash Reductions</vt:lpstr>
      <vt:lpstr>Local Road Conditions Reflect Decades of Disinvestment</vt:lpstr>
      <vt:lpstr>More than One in Three Wisconsin Bridges Deficient, Marked for Replacement, &gt; 50 Years Old </vt:lpstr>
      <vt:lpstr>Unexpected Closure of Waukesha County Bridge Highlights Need for Timely Investment</vt:lpstr>
      <vt:lpstr>First Inventory for Small Bridges Finds Aging  Structures</vt:lpstr>
      <vt:lpstr>Road Closed After Under 20 Ft Structure Inspection</vt:lpstr>
      <vt:lpstr>2025-27 Shortfall Over $1 Billion+</vt:lpstr>
      <vt:lpstr>Shortfall Over $1 Billion &amp; Growing</vt:lpstr>
      <vt:lpstr>Without Long-Term Fixes, Structural Shortfalls Return and Grow</vt:lpstr>
      <vt:lpstr>PowerPoint Presentation</vt:lpstr>
      <vt:lpstr>Neighbors Have More &amp; Growing User Fee Options </vt:lpstr>
      <vt:lpstr>It’s Cheaper to Drive in Wisconsin, Even in Madison</vt:lpstr>
      <vt:lpstr>PowerPoint Presentation</vt:lpstr>
      <vt:lpstr>34 States Legislatively Adjust State Motor Fuel Taxes  2013 - 2025</vt:lpstr>
      <vt:lpstr>24 States &amp; DC Use Variable-Rate State Gas Taxes</vt:lpstr>
      <vt:lpstr>Types of Variable-Rate State Gas Taxes</vt:lpstr>
      <vt:lpstr>39 States Have an Electric Vehicle Registration Fee</vt:lpstr>
      <vt:lpstr>8 State Have Electric Vehicle Charging Station Fees</vt:lpstr>
      <vt:lpstr>Two States Have Enacted a Retail Delivery Fee</vt:lpstr>
      <vt:lpstr>Four State Have Active Road User Charge Programs </vt:lpstr>
      <vt:lpstr>Options to Consider</vt:lpstr>
      <vt:lpstr>It’s Time to Evaluate the Options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Briefing Doc Mockup 12/10/24</dc:title>
  <dc:creator>Debby Jackson</dc:creator>
  <cp:lastModifiedBy>Debby Jackson</cp:lastModifiedBy>
  <cp:revision>3</cp:revision>
  <cp:lastPrinted>2025-02-10T20:50:02Z</cp:lastPrinted>
  <dcterms:created xsi:type="dcterms:W3CDTF">2024-12-05T15:37:22Z</dcterms:created>
  <dcterms:modified xsi:type="dcterms:W3CDTF">2025-03-26T13:28:06Z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0x0101008D5F98FB8869054891F5D6A21E897401</vt:lpwstr>
  </property>
  <property fmtid="{D5CDD505-2E9C-101B-9397-08002B2CF9AE}" pid="3" name="MediaServiceImageTags">
    <vt:lpwstr/>
  </property>
</Properties>
</file>