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4"/>
  </p:notesMasterIdLst>
  <p:handoutMasterIdLst>
    <p:handoutMasterId r:id="rId25"/>
  </p:handoutMasterIdLst>
  <p:sldIdLst>
    <p:sldId id="345" r:id="rId5"/>
    <p:sldId id="257" r:id="rId6"/>
    <p:sldId id="258" r:id="rId7"/>
    <p:sldId id="261" r:id="rId8"/>
    <p:sldId id="324" r:id="rId9"/>
    <p:sldId id="342" r:id="rId10"/>
    <p:sldId id="353" r:id="rId11"/>
    <p:sldId id="282" r:id="rId12"/>
    <p:sldId id="350" r:id="rId13"/>
    <p:sldId id="348" r:id="rId14"/>
    <p:sldId id="351" r:id="rId15"/>
    <p:sldId id="278" r:id="rId16"/>
    <p:sldId id="347" r:id="rId17"/>
    <p:sldId id="354" r:id="rId18"/>
    <p:sldId id="296" r:id="rId19"/>
    <p:sldId id="346" r:id="rId20"/>
    <p:sldId id="352" r:id="rId21"/>
    <p:sldId id="303" r:id="rId22"/>
    <p:sldId id="338" r:id="rId2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179"/>
    <a:srgbClr val="95121E"/>
    <a:srgbClr val="008000"/>
    <a:srgbClr val="FDBD2C"/>
    <a:srgbClr val="7F7F7F"/>
    <a:srgbClr val="85AED4"/>
    <a:srgbClr val="67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AD492-1D2D-49A6-B812-9FDB3EC70F4D}" v="171" dt="2026-01-15T20:45:46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y Jackson" userId="786ef32d-bac1-414a-8350-9b15e88efe81" providerId="ADAL" clId="{41B72B7C-3E95-4B93-8A2E-A831BD20C22B}"/>
    <pc:docChg chg="undo custSel addSld delSld modSld sldOrd">
      <pc:chgData name="Debby Jackson" userId="786ef32d-bac1-414a-8350-9b15e88efe81" providerId="ADAL" clId="{41B72B7C-3E95-4B93-8A2E-A831BD20C22B}" dt="2026-01-19T21:48:23.153" v="373" actId="20577"/>
      <pc:docMkLst>
        <pc:docMk/>
      </pc:docMkLst>
      <pc:sldChg chg="addSp delSp modSp mod">
        <pc:chgData name="Debby Jackson" userId="786ef32d-bac1-414a-8350-9b15e88efe81" providerId="ADAL" clId="{41B72B7C-3E95-4B93-8A2E-A831BD20C22B}" dt="2025-12-30T14:30:51.067" v="20"/>
        <pc:sldMkLst>
          <pc:docMk/>
          <pc:sldMk cId="2955346299" sldId="258"/>
        </pc:sldMkLst>
        <pc:spChg chg="add mod">
          <ac:chgData name="Debby Jackson" userId="786ef32d-bac1-414a-8350-9b15e88efe81" providerId="ADAL" clId="{41B72B7C-3E95-4B93-8A2E-A831BD20C22B}" dt="2025-12-30T14:30:51.067" v="20"/>
          <ac:spMkLst>
            <pc:docMk/>
            <pc:sldMk cId="2955346299" sldId="258"/>
            <ac:spMk id="5" creationId="{AB8F61DB-7C68-B4B4-287C-FA9FBB255A1C}"/>
          </ac:spMkLst>
        </pc:spChg>
        <pc:spChg chg="add mod">
          <ac:chgData name="Debby Jackson" userId="786ef32d-bac1-414a-8350-9b15e88efe81" providerId="ADAL" clId="{41B72B7C-3E95-4B93-8A2E-A831BD20C22B}" dt="2025-12-30T14:30:51.067" v="20"/>
          <ac:spMkLst>
            <pc:docMk/>
            <pc:sldMk cId="2955346299" sldId="258"/>
            <ac:spMk id="8" creationId="{850CE50D-85D4-FFEE-1273-A751FDC2651A}"/>
          </ac:spMkLst>
        </pc:spChg>
        <pc:spChg chg="add mod">
          <ac:chgData name="Debby Jackson" userId="786ef32d-bac1-414a-8350-9b15e88efe81" providerId="ADAL" clId="{41B72B7C-3E95-4B93-8A2E-A831BD20C22B}" dt="2025-12-30T14:30:51.067" v="20"/>
          <ac:spMkLst>
            <pc:docMk/>
            <pc:sldMk cId="2955346299" sldId="258"/>
            <ac:spMk id="12" creationId="{CCA34667-CC23-ADAB-0971-319980E9B88F}"/>
          </ac:spMkLst>
        </pc:spChg>
        <pc:spChg chg="add mod">
          <ac:chgData name="Debby Jackson" userId="786ef32d-bac1-414a-8350-9b15e88efe81" providerId="ADAL" clId="{41B72B7C-3E95-4B93-8A2E-A831BD20C22B}" dt="2025-12-30T14:30:51.067" v="20"/>
          <ac:spMkLst>
            <pc:docMk/>
            <pc:sldMk cId="2955346299" sldId="258"/>
            <ac:spMk id="15" creationId="{FEC5C3C6-25F2-6026-8676-34E611D58DEE}"/>
          </ac:spMkLst>
        </pc:spChg>
        <pc:graphicFrameChg chg="add mod">
          <ac:chgData name="Debby Jackson" userId="786ef32d-bac1-414a-8350-9b15e88efe81" providerId="ADAL" clId="{41B72B7C-3E95-4B93-8A2E-A831BD20C22B}" dt="2025-12-30T14:30:51.067" v="20"/>
          <ac:graphicFrameMkLst>
            <pc:docMk/>
            <pc:sldMk cId="2955346299" sldId="258"/>
            <ac:graphicFrameMk id="16" creationId="{BA015E01-0B9B-989E-C4FB-3C72CF653C25}"/>
          </ac:graphicFrameMkLst>
        </pc:graphicFrameChg>
      </pc:sldChg>
      <pc:sldChg chg="modSp mod">
        <pc:chgData name="Debby Jackson" userId="786ef32d-bac1-414a-8350-9b15e88efe81" providerId="ADAL" clId="{41B72B7C-3E95-4B93-8A2E-A831BD20C22B}" dt="2026-01-11T22:00:24.852" v="335" actId="20577"/>
        <pc:sldMkLst>
          <pc:docMk/>
          <pc:sldMk cId="221239447" sldId="278"/>
        </pc:sldMkLst>
        <pc:spChg chg="mod">
          <ac:chgData name="Debby Jackson" userId="786ef32d-bac1-414a-8350-9b15e88efe81" providerId="ADAL" clId="{41B72B7C-3E95-4B93-8A2E-A831BD20C22B}" dt="2026-01-11T22:00:24.852" v="335" actId="20577"/>
          <ac:spMkLst>
            <pc:docMk/>
            <pc:sldMk cId="221239447" sldId="278"/>
            <ac:spMk id="4" creationId="{B9F4205E-2363-DFB3-20C3-3D33AB260A52}"/>
          </ac:spMkLst>
        </pc:spChg>
      </pc:sldChg>
      <pc:sldChg chg="modSp mod">
        <pc:chgData name="Debby Jackson" userId="786ef32d-bac1-414a-8350-9b15e88efe81" providerId="ADAL" clId="{41B72B7C-3E95-4B93-8A2E-A831BD20C22B}" dt="2026-01-11T21:59:55.996" v="329" actId="20577"/>
        <pc:sldMkLst>
          <pc:docMk/>
          <pc:sldMk cId="1608183024" sldId="282"/>
        </pc:sldMkLst>
        <pc:spChg chg="mod">
          <ac:chgData name="Debby Jackson" userId="786ef32d-bac1-414a-8350-9b15e88efe81" providerId="ADAL" clId="{41B72B7C-3E95-4B93-8A2E-A831BD20C22B}" dt="2026-01-11T21:59:55.996" v="329" actId="20577"/>
          <ac:spMkLst>
            <pc:docMk/>
            <pc:sldMk cId="1608183024" sldId="282"/>
            <ac:spMk id="5" creationId="{E2DBB8E9-7FC7-6385-5E0F-517C83BD1C44}"/>
          </ac:spMkLst>
        </pc:spChg>
      </pc:sldChg>
      <pc:sldChg chg="addSp modSp mod">
        <pc:chgData name="Debby Jackson" userId="786ef32d-bac1-414a-8350-9b15e88efe81" providerId="ADAL" clId="{41B72B7C-3E95-4B93-8A2E-A831BD20C22B}" dt="2026-01-11T22:00:46.748" v="341" actId="20577"/>
        <pc:sldMkLst>
          <pc:docMk/>
          <pc:sldMk cId="1749815012" sldId="296"/>
        </pc:sldMkLst>
        <pc:spChg chg="mod">
          <ac:chgData name="Debby Jackson" userId="786ef32d-bac1-414a-8350-9b15e88efe81" providerId="ADAL" clId="{41B72B7C-3E95-4B93-8A2E-A831BD20C22B}" dt="2026-01-07T16:07:52.547" v="189" actId="1076"/>
          <ac:spMkLst>
            <pc:docMk/>
            <pc:sldMk cId="1749815012" sldId="296"/>
            <ac:spMk id="2" creationId="{00000000-0000-0000-0000-000000000000}"/>
          </ac:spMkLst>
        </pc:spChg>
        <pc:spChg chg="mod">
          <ac:chgData name="Debby Jackson" userId="786ef32d-bac1-414a-8350-9b15e88efe81" providerId="ADAL" clId="{41B72B7C-3E95-4B93-8A2E-A831BD20C22B}" dt="2026-01-11T22:00:46.748" v="341" actId="20577"/>
          <ac:spMkLst>
            <pc:docMk/>
            <pc:sldMk cId="1749815012" sldId="296"/>
            <ac:spMk id="4" creationId="{AE06A0BF-EABA-F97C-F383-947F4883E74D}"/>
          </ac:spMkLst>
        </pc:spChg>
        <pc:spChg chg="mod">
          <ac:chgData name="Debby Jackson" userId="786ef32d-bac1-414a-8350-9b15e88efe81" providerId="ADAL" clId="{41B72B7C-3E95-4B93-8A2E-A831BD20C22B}" dt="2025-12-30T17:39:13.429" v="55" actId="6549"/>
          <ac:spMkLst>
            <pc:docMk/>
            <pc:sldMk cId="1749815012" sldId="296"/>
            <ac:spMk id="10" creationId="{E9159E84-12C9-FB48-F449-2A41AAEC67B3}"/>
          </ac:spMkLst>
        </pc:spChg>
      </pc:sldChg>
      <pc:sldChg chg="modSp mod">
        <pc:chgData name="Debby Jackson" userId="786ef32d-bac1-414a-8350-9b15e88efe81" providerId="ADAL" clId="{41B72B7C-3E95-4B93-8A2E-A831BD20C22B}" dt="2026-01-11T22:02:43.292" v="351" actId="20577"/>
        <pc:sldMkLst>
          <pc:docMk/>
          <pc:sldMk cId="1136095296" sldId="303"/>
        </pc:sldMkLst>
        <pc:spChg chg="mod">
          <ac:chgData name="Debby Jackson" userId="786ef32d-bac1-414a-8350-9b15e88efe81" providerId="ADAL" clId="{41B72B7C-3E95-4B93-8A2E-A831BD20C22B}" dt="2026-01-11T22:02:43.292" v="351" actId="20577"/>
          <ac:spMkLst>
            <pc:docMk/>
            <pc:sldMk cId="1136095296" sldId="303"/>
            <ac:spMk id="4" creationId="{3489C963-E0D1-3B0B-7116-BC1F3B70702A}"/>
          </ac:spMkLst>
        </pc:spChg>
        <pc:spChg chg="mod">
          <ac:chgData name="Debby Jackson" userId="786ef32d-bac1-414a-8350-9b15e88efe81" providerId="ADAL" clId="{41B72B7C-3E95-4B93-8A2E-A831BD20C22B}" dt="2025-12-30T18:02:57.206" v="61" actId="20577"/>
          <ac:spMkLst>
            <pc:docMk/>
            <pc:sldMk cId="1136095296" sldId="303"/>
            <ac:spMk id="8" creationId="{814D4065-C7E1-75C5-7F02-DC7F4956D789}"/>
          </ac:spMkLst>
        </pc:spChg>
      </pc:sldChg>
      <pc:sldChg chg="modSp mod">
        <pc:chgData name="Debby Jackson" userId="786ef32d-bac1-414a-8350-9b15e88efe81" providerId="ADAL" clId="{41B72B7C-3E95-4B93-8A2E-A831BD20C22B}" dt="2026-01-11T23:09:21.612" v="360" actId="6549"/>
        <pc:sldMkLst>
          <pc:docMk/>
          <pc:sldMk cId="3338960836" sldId="324"/>
        </pc:sldMkLst>
        <pc:spChg chg="mod">
          <ac:chgData name="Debby Jackson" userId="786ef32d-bac1-414a-8350-9b15e88efe81" providerId="ADAL" clId="{41B72B7C-3E95-4B93-8A2E-A831BD20C22B}" dt="2026-01-11T23:09:21.612" v="360" actId="6549"/>
          <ac:spMkLst>
            <pc:docMk/>
            <pc:sldMk cId="3338960836" sldId="324"/>
            <ac:spMk id="1029" creationId="{01FC5CC5-660B-E6D1-5865-56BD7C165DAA}"/>
          </ac:spMkLst>
        </pc:spChg>
      </pc:sldChg>
      <pc:sldChg chg="modSp mod">
        <pc:chgData name="Debby Jackson" userId="786ef32d-bac1-414a-8350-9b15e88efe81" providerId="ADAL" clId="{41B72B7C-3E95-4B93-8A2E-A831BD20C22B}" dt="2026-01-11T22:58:27.287" v="359" actId="27918"/>
        <pc:sldMkLst>
          <pc:docMk/>
          <pc:sldMk cId="1204135144" sldId="338"/>
        </pc:sldMkLst>
        <pc:spChg chg="mod">
          <ac:chgData name="Debby Jackson" userId="786ef32d-bac1-414a-8350-9b15e88efe81" providerId="ADAL" clId="{41B72B7C-3E95-4B93-8A2E-A831BD20C22B}" dt="2026-01-11T22:01:17.635" v="349" actId="20577"/>
          <ac:spMkLst>
            <pc:docMk/>
            <pc:sldMk cId="1204135144" sldId="338"/>
            <ac:spMk id="6" creationId="{FF9813DC-B52A-736D-716F-E62333E63AA5}"/>
          </ac:spMkLst>
        </pc:spChg>
      </pc:sldChg>
      <pc:sldChg chg="modSp mod">
        <pc:chgData name="Debby Jackson" userId="786ef32d-bac1-414a-8350-9b15e88efe81" providerId="ADAL" clId="{41B72B7C-3E95-4B93-8A2E-A831BD20C22B}" dt="2026-01-19T21:48:23.153" v="373" actId="20577"/>
        <pc:sldMkLst>
          <pc:docMk/>
          <pc:sldMk cId="1791446270" sldId="342"/>
        </pc:sldMkLst>
        <pc:spChg chg="mod">
          <ac:chgData name="Debby Jackson" userId="786ef32d-bac1-414a-8350-9b15e88efe81" providerId="ADAL" clId="{41B72B7C-3E95-4B93-8A2E-A831BD20C22B}" dt="2026-01-19T21:48:23.153" v="373" actId="20577"/>
          <ac:spMkLst>
            <pc:docMk/>
            <pc:sldMk cId="1791446270" sldId="342"/>
            <ac:spMk id="4" creationId="{2B41EEE9-A434-F23F-02F2-080C9E9EFC3B}"/>
          </ac:spMkLst>
        </pc:spChg>
      </pc:sldChg>
      <pc:sldChg chg="addSp modSp mod">
        <pc:chgData name="Debby Jackson" userId="786ef32d-bac1-414a-8350-9b15e88efe81" providerId="ADAL" clId="{41B72B7C-3E95-4B93-8A2E-A831BD20C22B}" dt="2026-01-15T20:58:29.824" v="372" actId="20577"/>
        <pc:sldMkLst>
          <pc:docMk/>
          <pc:sldMk cId="4198857623" sldId="345"/>
        </pc:sldMkLst>
        <pc:spChg chg="add mod">
          <ac:chgData name="Debby Jackson" userId="786ef32d-bac1-414a-8350-9b15e88efe81" providerId="ADAL" clId="{41B72B7C-3E95-4B93-8A2E-A831BD20C22B}" dt="2026-01-15T20:58:29.824" v="372" actId="20577"/>
          <ac:spMkLst>
            <pc:docMk/>
            <pc:sldMk cId="4198857623" sldId="345"/>
            <ac:spMk id="2" creationId="{59CF978A-037D-D9EF-FAD9-B0AB398D373A}"/>
          </ac:spMkLst>
        </pc:spChg>
        <pc:spChg chg="mod">
          <ac:chgData name="Debby Jackson" userId="786ef32d-bac1-414a-8350-9b15e88efe81" providerId="ADAL" clId="{41B72B7C-3E95-4B93-8A2E-A831BD20C22B}" dt="2025-12-30T14:14:51.539" v="13" actId="20577"/>
          <ac:spMkLst>
            <pc:docMk/>
            <pc:sldMk cId="4198857623" sldId="345"/>
            <ac:spMk id="5" creationId="{22245A95-854F-A6FC-75C2-9FD127C0D7DB}"/>
          </ac:spMkLst>
        </pc:spChg>
      </pc:sldChg>
      <pc:sldChg chg="addSp delSp modSp mod">
        <pc:chgData name="Debby Jackson" userId="786ef32d-bac1-414a-8350-9b15e88efe81" providerId="ADAL" clId="{41B72B7C-3E95-4B93-8A2E-A831BD20C22B}" dt="2026-01-11T22:00:55.587" v="343" actId="20577"/>
        <pc:sldMkLst>
          <pc:docMk/>
          <pc:sldMk cId="3144838795" sldId="346"/>
        </pc:sldMkLst>
        <pc:spChg chg="mod">
          <ac:chgData name="Debby Jackson" userId="786ef32d-bac1-414a-8350-9b15e88efe81" providerId="ADAL" clId="{41B72B7C-3E95-4B93-8A2E-A831BD20C22B}" dt="2026-01-11T22:00:55.587" v="343" actId="20577"/>
          <ac:spMkLst>
            <pc:docMk/>
            <pc:sldMk cId="3144838795" sldId="346"/>
            <ac:spMk id="4" creationId="{61258AAE-72A7-C62E-7699-925850611800}"/>
          </ac:spMkLst>
        </pc:spChg>
        <pc:spChg chg="add mod">
          <ac:chgData name="Debby Jackson" userId="786ef32d-bac1-414a-8350-9b15e88efe81" providerId="ADAL" clId="{41B72B7C-3E95-4B93-8A2E-A831BD20C22B}" dt="2026-01-07T16:09:19.598" v="204" actId="1035"/>
          <ac:spMkLst>
            <pc:docMk/>
            <pc:sldMk cId="3144838795" sldId="346"/>
            <ac:spMk id="5" creationId="{6BE4200A-741B-AAD3-E80E-65B97B50E3B3}"/>
          </ac:spMkLst>
        </pc:spChg>
        <pc:spChg chg="add mod">
          <ac:chgData name="Debby Jackson" userId="786ef32d-bac1-414a-8350-9b15e88efe81" providerId="ADAL" clId="{41B72B7C-3E95-4B93-8A2E-A831BD20C22B}" dt="2026-01-07T16:09:52.575" v="207" actId="1036"/>
          <ac:spMkLst>
            <pc:docMk/>
            <pc:sldMk cId="3144838795" sldId="346"/>
            <ac:spMk id="8" creationId="{5B6F039D-D544-FF63-C6EC-548F4F58A71A}"/>
          </ac:spMkLst>
        </pc:spChg>
        <pc:spChg chg="add mod">
          <ac:chgData name="Debby Jackson" userId="786ef32d-bac1-414a-8350-9b15e88efe81" providerId="ADAL" clId="{41B72B7C-3E95-4B93-8A2E-A831BD20C22B}" dt="2026-01-11T21:55:09.713" v="316" actId="14100"/>
          <ac:spMkLst>
            <pc:docMk/>
            <pc:sldMk cId="3144838795" sldId="346"/>
            <ac:spMk id="9" creationId="{2BC5481E-C857-362C-900B-8A45289885A8}"/>
          </ac:spMkLst>
        </pc:spChg>
        <pc:picChg chg="add mod">
          <ac:chgData name="Debby Jackson" userId="786ef32d-bac1-414a-8350-9b15e88efe81" providerId="ADAL" clId="{41B72B7C-3E95-4B93-8A2E-A831BD20C22B}" dt="2026-01-11T21:53:58.557" v="315" actId="1076"/>
          <ac:picMkLst>
            <pc:docMk/>
            <pc:sldMk cId="3144838795" sldId="346"/>
            <ac:picMk id="2" creationId="{962F615C-D50B-6A44-33E9-D176A952AB96}"/>
          </ac:picMkLst>
        </pc:picChg>
        <pc:picChg chg="add mod">
          <ac:chgData name="Debby Jackson" userId="786ef32d-bac1-414a-8350-9b15e88efe81" providerId="ADAL" clId="{41B72B7C-3E95-4B93-8A2E-A831BD20C22B}" dt="2026-01-11T21:53:54.489" v="314" actId="1076"/>
          <ac:picMkLst>
            <pc:docMk/>
            <pc:sldMk cId="3144838795" sldId="346"/>
            <ac:picMk id="3" creationId="{5ABEC3B1-A3D7-606D-8962-33CF9994AB34}"/>
          </ac:picMkLst>
        </pc:picChg>
      </pc:sldChg>
      <pc:sldChg chg="modSp mod">
        <pc:chgData name="Debby Jackson" userId="786ef32d-bac1-414a-8350-9b15e88efe81" providerId="ADAL" clId="{41B72B7C-3E95-4B93-8A2E-A831BD20C22B}" dt="2026-01-11T22:00:31.688" v="337" actId="20577"/>
        <pc:sldMkLst>
          <pc:docMk/>
          <pc:sldMk cId="1545599344" sldId="347"/>
        </pc:sldMkLst>
        <pc:spChg chg="mod">
          <ac:chgData name="Debby Jackson" userId="786ef32d-bac1-414a-8350-9b15e88efe81" providerId="ADAL" clId="{41B72B7C-3E95-4B93-8A2E-A831BD20C22B}" dt="2026-01-11T22:00:31.688" v="337" actId="20577"/>
          <ac:spMkLst>
            <pc:docMk/>
            <pc:sldMk cId="1545599344" sldId="347"/>
            <ac:spMk id="11" creationId="{366E97B0-4D63-72DD-6400-1D83AA9EC6B8}"/>
          </ac:spMkLst>
        </pc:spChg>
      </pc:sldChg>
      <pc:sldChg chg="modSp mod">
        <pc:chgData name="Debby Jackson" userId="786ef32d-bac1-414a-8350-9b15e88efe81" providerId="ADAL" clId="{41B72B7C-3E95-4B93-8A2E-A831BD20C22B}" dt="2026-01-11T22:00:09.169" v="332" actId="20577"/>
        <pc:sldMkLst>
          <pc:docMk/>
          <pc:sldMk cId="1292796905" sldId="348"/>
        </pc:sldMkLst>
        <pc:spChg chg="mod">
          <ac:chgData name="Debby Jackson" userId="786ef32d-bac1-414a-8350-9b15e88efe81" providerId="ADAL" clId="{41B72B7C-3E95-4B93-8A2E-A831BD20C22B}" dt="2026-01-11T22:00:09.169" v="332" actId="20577"/>
          <ac:spMkLst>
            <pc:docMk/>
            <pc:sldMk cId="1292796905" sldId="348"/>
            <ac:spMk id="4" creationId="{FE16507F-B554-0938-FD54-DDCF37D6EBA3}"/>
          </ac:spMkLst>
        </pc:spChg>
      </pc:sldChg>
      <pc:sldChg chg="modSp mod">
        <pc:chgData name="Debby Jackson" userId="786ef32d-bac1-414a-8350-9b15e88efe81" providerId="ADAL" clId="{41B72B7C-3E95-4B93-8A2E-A831BD20C22B}" dt="2026-01-11T22:00:02.260" v="330" actId="20577"/>
        <pc:sldMkLst>
          <pc:docMk/>
          <pc:sldMk cId="606539405" sldId="350"/>
        </pc:sldMkLst>
        <pc:spChg chg="mod">
          <ac:chgData name="Debby Jackson" userId="786ef32d-bac1-414a-8350-9b15e88efe81" providerId="ADAL" clId="{41B72B7C-3E95-4B93-8A2E-A831BD20C22B}" dt="2026-01-11T22:00:02.260" v="330" actId="20577"/>
          <ac:spMkLst>
            <pc:docMk/>
            <pc:sldMk cId="606539405" sldId="350"/>
            <ac:spMk id="4" creationId="{13AA0BD4-C09F-1FA7-B8E5-7A286BCC44C1}"/>
          </ac:spMkLst>
        </pc:spChg>
        <pc:graphicFrameChg chg="mod">
          <ac:chgData name="Debby Jackson" userId="786ef32d-bac1-414a-8350-9b15e88efe81" providerId="ADAL" clId="{41B72B7C-3E95-4B93-8A2E-A831BD20C22B}" dt="2025-12-30T15:03:55.336" v="24" actId="207"/>
          <ac:graphicFrameMkLst>
            <pc:docMk/>
            <pc:sldMk cId="606539405" sldId="350"/>
            <ac:graphicFrameMk id="18" creationId="{1ED7181E-FF7C-29C0-0AF8-4376FC0AA7A4}"/>
          </ac:graphicFrameMkLst>
        </pc:graphicFrameChg>
      </pc:sldChg>
      <pc:sldChg chg="addSp delSp modSp add mod">
        <pc:chgData name="Debby Jackson" userId="786ef32d-bac1-414a-8350-9b15e88efe81" providerId="ADAL" clId="{41B72B7C-3E95-4B93-8A2E-A831BD20C22B}" dt="2026-01-11T22:00:16.461" v="333" actId="20577"/>
        <pc:sldMkLst>
          <pc:docMk/>
          <pc:sldMk cId="547647645" sldId="351"/>
        </pc:sldMkLst>
        <pc:spChg chg="mod">
          <ac:chgData name="Debby Jackson" userId="786ef32d-bac1-414a-8350-9b15e88efe81" providerId="ADAL" clId="{41B72B7C-3E95-4B93-8A2E-A831BD20C22B}" dt="2026-01-11T22:00:16.461" v="333" actId="20577"/>
          <ac:spMkLst>
            <pc:docMk/>
            <pc:sldMk cId="547647645" sldId="351"/>
            <ac:spMk id="6" creationId="{507E70D9-C459-33F8-75BD-8DFE5B13FE67}"/>
          </ac:spMkLst>
        </pc:spChg>
        <pc:spChg chg="add mod">
          <ac:chgData name="Debby Jackson" userId="786ef32d-bac1-414a-8350-9b15e88efe81" providerId="ADAL" clId="{41B72B7C-3E95-4B93-8A2E-A831BD20C22B}" dt="2026-01-07T16:04:09.336" v="170"/>
          <ac:spMkLst>
            <pc:docMk/>
            <pc:sldMk cId="547647645" sldId="351"/>
            <ac:spMk id="8" creationId="{06417D8A-9A68-D5AC-35FE-8C407882EC5E}"/>
          </ac:spMkLst>
        </pc:spChg>
        <pc:spChg chg="mod">
          <ac:chgData name="Debby Jackson" userId="786ef32d-bac1-414a-8350-9b15e88efe81" providerId="ADAL" clId="{41B72B7C-3E95-4B93-8A2E-A831BD20C22B}" dt="2026-01-07T16:04:16.893" v="171" actId="1076"/>
          <ac:spMkLst>
            <pc:docMk/>
            <pc:sldMk cId="547647645" sldId="351"/>
            <ac:spMk id="9" creationId="{F52C8093-003C-A3C4-2A74-CCAF16434A13}"/>
          </ac:spMkLst>
        </pc:spChg>
        <pc:spChg chg="add mod">
          <ac:chgData name="Debby Jackson" userId="786ef32d-bac1-414a-8350-9b15e88efe81" providerId="ADAL" clId="{41B72B7C-3E95-4B93-8A2E-A831BD20C22B}" dt="2026-01-07T16:46:01.512" v="278" actId="1076"/>
          <ac:spMkLst>
            <pc:docMk/>
            <pc:sldMk cId="547647645" sldId="351"/>
            <ac:spMk id="10" creationId="{9AB0778D-E6CF-0B2E-CF49-B89F89B4B96C}"/>
          </ac:spMkLst>
        </pc:spChg>
        <pc:graphicFrameChg chg="add mod">
          <ac:chgData name="Debby Jackson" userId="786ef32d-bac1-414a-8350-9b15e88efe81" providerId="ADAL" clId="{41B72B7C-3E95-4B93-8A2E-A831BD20C22B}" dt="2026-01-07T16:48:22.970" v="288" actId="14100"/>
          <ac:graphicFrameMkLst>
            <pc:docMk/>
            <pc:sldMk cId="547647645" sldId="351"/>
            <ac:graphicFrameMk id="5" creationId="{67D00467-4F90-AE62-4595-4A2444CF63B9}"/>
          </ac:graphicFrameMkLst>
        </pc:graphicFrameChg>
      </pc:sldChg>
      <pc:sldChg chg="modSp add mod">
        <pc:chgData name="Debby Jackson" userId="786ef32d-bac1-414a-8350-9b15e88efe81" providerId="ADAL" clId="{41B72B7C-3E95-4B93-8A2E-A831BD20C22B}" dt="2026-01-11T22:01:02.994" v="345" actId="20577"/>
        <pc:sldMkLst>
          <pc:docMk/>
          <pc:sldMk cId="2505483771" sldId="352"/>
        </pc:sldMkLst>
        <pc:spChg chg="mod">
          <ac:chgData name="Debby Jackson" userId="786ef32d-bac1-414a-8350-9b15e88efe81" providerId="ADAL" clId="{41B72B7C-3E95-4B93-8A2E-A831BD20C22B}" dt="2026-01-11T22:01:02.994" v="345" actId="20577"/>
          <ac:spMkLst>
            <pc:docMk/>
            <pc:sldMk cId="2505483771" sldId="352"/>
            <ac:spMk id="4" creationId="{64F0BB85-4C76-D605-0CA3-0BC34F5F4117}"/>
          </ac:spMkLst>
        </pc:spChg>
      </pc:sldChg>
      <pc:sldChg chg="addSp delSp modSp add mod ord">
        <pc:chgData name="Debby Jackson" userId="786ef32d-bac1-414a-8350-9b15e88efe81" providerId="ADAL" clId="{41B72B7C-3E95-4B93-8A2E-A831BD20C22B}" dt="2026-01-11T21:59:46.510" v="328" actId="20577"/>
        <pc:sldMkLst>
          <pc:docMk/>
          <pc:sldMk cId="1870520867" sldId="353"/>
        </pc:sldMkLst>
        <pc:spChg chg="mod">
          <ac:chgData name="Debby Jackson" userId="786ef32d-bac1-414a-8350-9b15e88efe81" providerId="ADAL" clId="{41B72B7C-3E95-4B93-8A2E-A831BD20C22B}" dt="2026-01-11T21:59:46.510" v="328" actId="20577"/>
          <ac:spMkLst>
            <pc:docMk/>
            <pc:sldMk cId="1870520867" sldId="353"/>
            <ac:spMk id="6" creationId="{23096824-A73C-25C0-AE9D-B2E082837501}"/>
          </ac:spMkLst>
        </pc:spChg>
        <pc:spChg chg="add mod">
          <ac:chgData name="Debby Jackson" userId="786ef32d-bac1-414a-8350-9b15e88efe81" providerId="ADAL" clId="{41B72B7C-3E95-4B93-8A2E-A831BD20C22B}" dt="2026-01-11T21:57:31.110" v="325"/>
          <ac:spMkLst>
            <pc:docMk/>
            <pc:sldMk cId="1870520867" sldId="353"/>
            <ac:spMk id="7" creationId="{940D81ED-A661-CC87-E259-72672F209739}"/>
          </ac:spMkLst>
        </pc:spChg>
        <pc:spChg chg="add mod">
          <ac:chgData name="Debby Jackson" userId="786ef32d-bac1-414a-8350-9b15e88efe81" providerId="ADAL" clId="{41B72B7C-3E95-4B93-8A2E-A831BD20C22B}" dt="2026-01-11T21:57:31.110" v="325"/>
          <ac:spMkLst>
            <pc:docMk/>
            <pc:sldMk cId="1870520867" sldId="353"/>
            <ac:spMk id="12" creationId="{328AB566-F06D-6616-6E41-E81E22ABE5B6}"/>
          </ac:spMkLst>
        </pc:spChg>
        <pc:spChg chg="add mod">
          <ac:chgData name="Debby Jackson" userId="786ef32d-bac1-414a-8350-9b15e88efe81" providerId="ADAL" clId="{41B72B7C-3E95-4B93-8A2E-A831BD20C22B}" dt="2026-01-11T21:57:31.110" v="325"/>
          <ac:spMkLst>
            <pc:docMk/>
            <pc:sldMk cId="1870520867" sldId="353"/>
            <ac:spMk id="13" creationId="{FEAC85E5-DC7C-D87B-74DD-D6B39A102C44}"/>
          </ac:spMkLst>
        </pc:spChg>
        <pc:spChg chg="add mod">
          <ac:chgData name="Debby Jackson" userId="786ef32d-bac1-414a-8350-9b15e88efe81" providerId="ADAL" clId="{41B72B7C-3E95-4B93-8A2E-A831BD20C22B}" dt="2026-01-11T21:57:31.110" v="325"/>
          <ac:spMkLst>
            <pc:docMk/>
            <pc:sldMk cId="1870520867" sldId="353"/>
            <ac:spMk id="14" creationId="{DF3BFCF1-698B-855E-3AF7-49390627F314}"/>
          </ac:spMkLst>
        </pc:spChg>
        <pc:graphicFrameChg chg="add mod">
          <ac:chgData name="Debby Jackson" userId="786ef32d-bac1-414a-8350-9b15e88efe81" providerId="ADAL" clId="{41B72B7C-3E95-4B93-8A2E-A831BD20C22B}" dt="2026-01-11T21:57:31.110" v="325"/>
          <ac:graphicFrameMkLst>
            <pc:docMk/>
            <pc:sldMk cId="1870520867" sldId="353"/>
            <ac:graphicFrameMk id="11" creationId="{7CA1E483-A7FE-0121-657E-DF864A5432C5}"/>
          </ac:graphicFrameMkLst>
        </pc:graphicFrameChg>
        <pc:cxnChg chg="add mod">
          <ac:chgData name="Debby Jackson" userId="786ef32d-bac1-414a-8350-9b15e88efe81" providerId="ADAL" clId="{41B72B7C-3E95-4B93-8A2E-A831BD20C22B}" dt="2026-01-11T21:57:31.110" v="325"/>
          <ac:cxnSpMkLst>
            <pc:docMk/>
            <pc:sldMk cId="1870520867" sldId="353"/>
            <ac:cxnSpMk id="15" creationId="{3855A6BF-BFDA-3833-9D33-BA6F621F3C6C}"/>
          </ac:cxnSpMkLst>
        </pc:cxnChg>
      </pc:sldChg>
      <pc:sldChg chg="addSp delSp modSp add mod">
        <pc:chgData name="Debby Jackson" userId="786ef32d-bac1-414a-8350-9b15e88efe81" providerId="ADAL" clId="{41B72B7C-3E95-4B93-8A2E-A831BD20C22B}" dt="2026-01-15T20:45:46.790" v="370"/>
        <pc:sldMkLst>
          <pc:docMk/>
          <pc:sldMk cId="1610297492" sldId="354"/>
        </pc:sldMkLst>
        <pc:spChg chg="add mod">
          <ac:chgData name="Debby Jackson" userId="786ef32d-bac1-414a-8350-9b15e88efe81" providerId="ADAL" clId="{41B72B7C-3E95-4B93-8A2E-A831BD20C22B}" dt="2026-01-15T20:45:46.790" v="370"/>
          <ac:spMkLst>
            <pc:docMk/>
            <pc:sldMk cId="1610297492" sldId="354"/>
            <ac:spMk id="11" creationId="{FAB773A5-231F-6642-B092-5EEECBAA1338}"/>
          </ac:spMkLst>
        </pc:spChg>
        <pc:spChg chg="add mod">
          <ac:chgData name="Debby Jackson" userId="786ef32d-bac1-414a-8350-9b15e88efe81" providerId="ADAL" clId="{41B72B7C-3E95-4B93-8A2E-A831BD20C22B}" dt="2026-01-15T20:45:46.790" v="370"/>
          <ac:spMkLst>
            <pc:docMk/>
            <pc:sldMk cId="1610297492" sldId="354"/>
            <ac:spMk id="12" creationId="{05BD7486-6CCA-0EF3-FB91-158BC3DC3BED}"/>
          </ac:spMkLst>
        </pc:spChg>
        <pc:spChg chg="add mod">
          <ac:chgData name="Debby Jackson" userId="786ef32d-bac1-414a-8350-9b15e88efe81" providerId="ADAL" clId="{41B72B7C-3E95-4B93-8A2E-A831BD20C22B}" dt="2026-01-15T20:45:46.790" v="370"/>
          <ac:spMkLst>
            <pc:docMk/>
            <pc:sldMk cId="1610297492" sldId="354"/>
            <ac:spMk id="20" creationId="{15E8BD64-24AD-4D4B-02B6-65A3BA1F49EB}"/>
          </ac:spMkLst>
        </pc:spChg>
        <pc:picChg chg="add mod">
          <ac:chgData name="Debby Jackson" userId="786ef32d-bac1-414a-8350-9b15e88efe81" providerId="ADAL" clId="{41B72B7C-3E95-4B93-8A2E-A831BD20C22B}" dt="2026-01-15T20:45:46.790" v="370"/>
          <ac:picMkLst>
            <pc:docMk/>
            <pc:sldMk cId="1610297492" sldId="354"/>
            <ac:picMk id="9" creationId="{5DA5D272-71D9-9237-92A1-F2764D0D35B7}"/>
          </ac:picMkLst>
        </pc:picChg>
        <pc:cxnChg chg="add mod">
          <ac:chgData name="Debby Jackson" userId="786ef32d-bac1-414a-8350-9b15e88efe81" providerId="ADAL" clId="{41B72B7C-3E95-4B93-8A2E-A831BD20C22B}" dt="2026-01-15T20:45:46.790" v="370"/>
          <ac:cxnSpMkLst>
            <pc:docMk/>
            <pc:sldMk cId="1610297492" sldId="354"/>
            <ac:cxnSpMk id="14" creationId="{401BC2BA-83F3-59FF-B1FE-11B8D2336629}"/>
          </ac:cxnSpMkLst>
        </pc:cxnChg>
        <pc:cxnChg chg="add mod">
          <ac:chgData name="Debby Jackson" userId="786ef32d-bac1-414a-8350-9b15e88efe81" providerId="ADAL" clId="{41B72B7C-3E95-4B93-8A2E-A831BD20C22B}" dt="2026-01-15T20:45:46.790" v="370"/>
          <ac:cxnSpMkLst>
            <pc:docMk/>
            <pc:sldMk cId="1610297492" sldId="354"/>
            <ac:cxnSpMk id="16" creationId="{02F7E301-6F6D-00BC-90C0-4A8490BF05B6}"/>
          </ac:cxnSpMkLst>
        </pc:cxnChg>
        <pc:cxnChg chg="add mod">
          <ac:chgData name="Debby Jackson" userId="786ef32d-bac1-414a-8350-9b15e88efe81" providerId="ADAL" clId="{41B72B7C-3E95-4B93-8A2E-A831BD20C22B}" dt="2026-01-15T20:45:46.790" v="370"/>
          <ac:cxnSpMkLst>
            <pc:docMk/>
            <pc:sldMk cId="1610297492" sldId="354"/>
            <ac:cxnSpMk id="17" creationId="{9B8EAE75-867A-4356-DAF3-5A78A1B85BF6}"/>
          </ac:cxnSpMkLst>
        </pc:cxnChg>
        <pc:cxnChg chg="add mod">
          <ac:chgData name="Debby Jackson" userId="786ef32d-bac1-414a-8350-9b15e88efe81" providerId="ADAL" clId="{41B72B7C-3E95-4B93-8A2E-A831BD20C22B}" dt="2026-01-15T20:45:46.790" v="370"/>
          <ac:cxnSpMkLst>
            <pc:docMk/>
            <pc:sldMk cId="1610297492" sldId="354"/>
            <ac:cxnSpMk id="18" creationId="{BE6E15D6-FB1C-75F2-0AAE-5939535204CD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Jackson\AppData\Local\Microsoft\Windows\INetCache\Content.Outlook\WU0SMUHT\2023%20Transportation%20Economy%20(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Jackson\AppData\Local\Microsoft\Windows\INetCache\Content.Outlook\7228X2YQ\Transportation%20spending%20vs%20GDP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41332218619116E-2"/>
          <c:y val="4.9769467549684754E-2"/>
          <c:w val="0.97095755759919833"/>
          <c:h val="0.9355924537592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Summary!$F$62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Summary!$G$60:$H$61</c:f>
              <c:strCache>
                <c:ptCount val="2"/>
                <c:pt idx="0">
                  <c:v>Share of Employment</c:v>
                </c:pt>
                <c:pt idx="1">
                  <c:v>Share of Wages</c:v>
                </c:pt>
              </c:strCache>
            </c:strRef>
          </c:cat>
          <c:val>
            <c:numRef>
              <c:f>Summary!$G$62:$H$62</c:f>
              <c:numCache>
                <c:formatCode>0.0%</c:formatCode>
                <c:ptCount val="2"/>
                <c:pt idx="0">
                  <c:v>0.13653725002195718</c:v>
                </c:pt>
                <c:pt idx="1">
                  <c:v>0.1410489572404488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D-40DE-8D56-9E8F6646C69B}"/>
            </c:ext>
          </c:extLst>
        </c:ser>
        <c:ser>
          <c:idx val="1"/>
          <c:order val="1"/>
          <c:tx>
            <c:strRef>
              <c:f>Summary!$F$63</c:f>
              <c:strCache>
                <c:ptCount val="1"/>
                <c:pt idx="0">
                  <c:v>WI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Summary!$G$60:$H$61</c:f>
              <c:strCache>
                <c:ptCount val="2"/>
                <c:pt idx="0">
                  <c:v>Share of Employment</c:v>
                </c:pt>
                <c:pt idx="1">
                  <c:v>Share of Wages</c:v>
                </c:pt>
              </c:strCache>
            </c:strRef>
          </c:cat>
          <c:val>
            <c:numRef>
              <c:f>Summary!$G$63:$H$63</c:f>
              <c:numCache>
                <c:formatCode>0.0%</c:formatCode>
                <c:ptCount val="2"/>
                <c:pt idx="0">
                  <c:v>0.22657513179551922</c:v>
                </c:pt>
                <c:pt idx="1">
                  <c:v>0.24160066213024589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D-40DE-8D56-9E8F6646C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648640"/>
        <c:axId val="222999296"/>
      </c:barChart>
      <c:catAx>
        <c:axId val="20964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999296"/>
        <c:crosses val="autoZero"/>
        <c:auto val="1"/>
        <c:lblAlgn val="ctr"/>
        <c:lblOffset val="100"/>
        <c:noMultiLvlLbl val="0"/>
      </c:catAx>
      <c:valAx>
        <c:axId val="222999296"/>
        <c:scaling>
          <c:orientation val="minMax"/>
          <c:max val="0.27"/>
        </c:scaling>
        <c:delete val="1"/>
        <c:axPos val="l"/>
        <c:numFmt formatCode="0.0%" sourceLinked="1"/>
        <c:majorTickMark val="out"/>
        <c:minorTickMark val="none"/>
        <c:tickLblPos val="nextTo"/>
        <c:crossAx val="20964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Estimated </a:t>
            </a:r>
            <a:r>
              <a:rPr lang="en-US" sz="1800"/>
              <a:t>Funding Gap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In Millions $ </a:t>
            </a:r>
          </a:p>
        </c:rich>
      </c:tx>
      <c:layout>
        <c:manualLayout>
          <c:xMode val="edge"/>
          <c:yMode val="edge"/>
          <c:x val="0.381343274733587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92968784456348"/>
          <c:y val="0.1736904915465268"/>
          <c:w val="0.89524506605877152"/>
          <c:h val="0.7479698234442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5AE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2017-19</c:v>
                </c:pt>
                <c:pt idx="1">
                  <c:v>2019-21</c:v>
                </c:pt>
                <c:pt idx="2">
                  <c:v>2021-23</c:v>
                </c:pt>
                <c:pt idx="3">
                  <c:v>2023-25</c:v>
                </c:pt>
                <c:pt idx="4">
                  <c:v>2025-27</c:v>
                </c:pt>
                <c:pt idx="5">
                  <c:v>2027-29</c:v>
                </c:pt>
                <c:pt idx="6">
                  <c:v>2029-31</c:v>
                </c:pt>
                <c:pt idx="7">
                  <c:v>2031-33</c:v>
                </c:pt>
                <c:pt idx="8">
                  <c:v>2033-35</c:v>
                </c:pt>
              </c:strCache>
            </c:strRef>
          </c:cat>
          <c:val>
            <c:numRef>
              <c:f>Sheet1!$B$2:$B$10</c:f>
              <c:numCache>
                <c:formatCode>"$"#,##0</c:formatCode>
                <c:ptCount val="9"/>
                <c:pt idx="0">
                  <c:v>2123</c:v>
                </c:pt>
                <c:pt idx="1">
                  <c:v>1864.8230384615383</c:v>
                </c:pt>
                <c:pt idx="2">
                  <c:v>1703.7281636442303</c:v>
                </c:pt>
                <c:pt idx="3">
                  <c:v>835.1215536325999</c:v>
                </c:pt>
                <c:pt idx="4">
                  <c:v>701</c:v>
                </c:pt>
                <c:pt idx="5">
                  <c:v>1361</c:v>
                </c:pt>
                <c:pt idx="6">
                  <c:v>1481</c:v>
                </c:pt>
                <c:pt idx="7">
                  <c:v>1613</c:v>
                </c:pt>
                <c:pt idx="8">
                  <c:v>1756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B-4E0D-984A-CEBFDFE5D4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-27"/>
        <c:axId val="196175360"/>
        <c:axId val="196186496"/>
      </c:barChart>
      <c:catAx>
        <c:axId val="1961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86496"/>
        <c:crosses val="autoZero"/>
        <c:auto val="1"/>
        <c:lblAlgn val="ctr"/>
        <c:lblOffset val="100"/>
        <c:noMultiLvlLbl val="0"/>
      </c:catAx>
      <c:valAx>
        <c:axId val="19618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7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Data!$A$2:$A$26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Data!$C$2:$C$26</c:f>
              <c:numCache>
                <c:formatCode>_("$"* #,##0_);_("$"* \(#,##0\);_("$"* "-"??_);_(@_)</c:formatCode>
                <c:ptCount val="25"/>
                <c:pt idx="0">
                  <c:v>180883.1</c:v>
                </c:pt>
                <c:pt idx="1">
                  <c:v>188662.8</c:v>
                </c:pt>
                <c:pt idx="2">
                  <c:v>195541.5</c:v>
                </c:pt>
                <c:pt idx="3">
                  <c:v>203814</c:v>
                </c:pt>
                <c:pt idx="4">
                  <c:v>216370.4</c:v>
                </c:pt>
                <c:pt idx="5">
                  <c:v>226937.5</c:v>
                </c:pt>
                <c:pt idx="6">
                  <c:v>237571.9</c:v>
                </c:pt>
                <c:pt idx="7">
                  <c:v>245837.7</c:v>
                </c:pt>
                <c:pt idx="8">
                  <c:v>246493</c:v>
                </c:pt>
                <c:pt idx="9">
                  <c:v>246323.8</c:v>
                </c:pt>
                <c:pt idx="10">
                  <c:v>256159.5</c:v>
                </c:pt>
                <c:pt idx="11">
                  <c:v>265444</c:v>
                </c:pt>
                <c:pt idx="12">
                  <c:v>276253.40000000002</c:v>
                </c:pt>
                <c:pt idx="13">
                  <c:v>283791.40000000002</c:v>
                </c:pt>
                <c:pt idx="14">
                  <c:v>296169.90000000002</c:v>
                </c:pt>
                <c:pt idx="15">
                  <c:v>308304.5</c:v>
                </c:pt>
                <c:pt idx="16">
                  <c:v>315420</c:v>
                </c:pt>
                <c:pt idx="17">
                  <c:v>321886.8</c:v>
                </c:pt>
                <c:pt idx="18">
                  <c:v>335144.3</c:v>
                </c:pt>
                <c:pt idx="19">
                  <c:v>346906.6</c:v>
                </c:pt>
                <c:pt idx="20">
                  <c:v>344691</c:v>
                </c:pt>
                <c:pt idx="21">
                  <c:v>368997.3</c:v>
                </c:pt>
                <c:pt idx="22">
                  <c:v>403570.3</c:v>
                </c:pt>
                <c:pt idx="23">
                  <c:v>431913.9</c:v>
                </c:pt>
                <c:pt idx="24">
                  <c:v>453298.6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87-4D3F-AE76-4E733BB9C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711536"/>
        <c:axId val="492760864"/>
      </c:lineChar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Data!$B$2:$B$26</c:f>
              <c:numCache>
                <c:formatCode>_("$"* #,##0_);_("$"* \(#,##0\);_("$"* "-"??_);_(@_)</c:formatCode>
                <c:ptCount val="25"/>
                <c:pt idx="0">
                  <c:v>1763.2</c:v>
                </c:pt>
                <c:pt idx="1">
                  <c:v>1814.5</c:v>
                </c:pt>
                <c:pt idx="2">
                  <c:v>1897.4</c:v>
                </c:pt>
                <c:pt idx="3">
                  <c:v>1999.5</c:v>
                </c:pt>
                <c:pt idx="4">
                  <c:v>1989.8</c:v>
                </c:pt>
                <c:pt idx="5">
                  <c:v>2092.6999999999998</c:v>
                </c:pt>
                <c:pt idx="6">
                  <c:v>2383.6999999999998</c:v>
                </c:pt>
                <c:pt idx="7">
                  <c:v>2313.3000000000002</c:v>
                </c:pt>
                <c:pt idx="8">
                  <c:v>2407.9</c:v>
                </c:pt>
                <c:pt idx="9">
                  <c:v>3040.5</c:v>
                </c:pt>
                <c:pt idx="10">
                  <c:v>3058.5</c:v>
                </c:pt>
                <c:pt idx="11">
                  <c:v>3012.7</c:v>
                </c:pt>
                <c:pt idx="12">
                  <c:v>2800.7</c:v>
                </c:pt>
                <c:pt idx="13">
                  <c:v>2754.5</c:v>
                </c:pt>
                <c:pt idx="14">
                  <c:v>3112</c:v>
                </c:pt>
                <c:pt idx="15">
                  <c:v>2980.5</c:v>
                </c:pt>
                <c:pt idx="16">
                  <c:v>2903.6</c:v>
                </c:pt>
                <c:pt idx="17">
                  <c:v>2670.4</c:v>
                </c:pt>
                <c:pt idx="18">
                  <c:v>3074.6</c:v>
                </c:pt>
                <c:pt idx="19">
                  <c:v>2788.3</c:v>
                </c:pt>
                <c:pt idx="20">
                  <c:v>3318.8</c:v>
                </c:pt>
                <c:pt idx="21">
                  <c:v>3057.4</c:v>
                </c:pt>
                <c:pt idx="22">
                  <c:v>3547.6</c:v>
                </c:pt>
                <c:pt idx="23">
                  <c:v>3009.7</c:v>
                </c:pt>
                <c:pt idx="24">
                  <c:v>4064.5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87-4D3F-AE76-4E733BB9C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641407"/>
        <c:axId val="1271555679"/>
      </c:lineChart>
      <c:catAx>
        <c:axId val="49271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760864"/>
        <c:crosses val="autoZero"/>
        <c:auto val="1"/>
        <c:lblAlgn val="ctr"/>
        <c:lblOffset val="100"/>
        <c:noMultiLvlLbl val="0"/>
      </c:catAx>
      <c:valAx>
        <c:axId val="492760864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711536"/>
        <c:crosses val="autoZero"/>
        <c:crossBetween val="between"/>
      </c:valAx>
      <c:valAx>
        <c:axId val="1271555679"/>
        <c:scaling>
          <c:orientation val="minMax"/>
          <c:max val="5000"/>
        </c:scaling>
        <c:delete val="0"/>
        <c:axPos val="r"/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41407"/>
        <c:crosses val="max"/>
        <c:crossBetween val="between"/>
      </c:valAx>
      <c:catAx>
        <c:axId val="4316414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15556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7968895192448"/>
          <c:y val="5.3178953637340647E-2"/>
          <c:w val="0.83182070209973757"/>
          <c:h val="0.76592101377952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Fund Taxes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18537</c:v>
                </c:pt>
                <c:pt idx="1">
                  <c:v>21095</c:v>
                </c:pt>
                <c:pt idx="2">
                  <c:v>21178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B-4C35-9015-44139C0534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Transportation User Fees</c:v>
                </c:pt>
              </c:strCache>
            </c:strRef>
          </c:tx>
          <c:spPr>
            <a:solidFill>
              <a:srgbClr val="00548A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3043</c:v>
                </c:pt>
                <c:pt idx="1">
                  <c:v>2380</c:v>
                </c:pt>
                <c:pt idx="2">
                  <c:v>2081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B-4C35-9015-44139C0534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394752"/>
        <c:axId val="194408832"/>
      </c:barChart>
      <c:catAx>
        <c:axId val="1943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94408832"/>
        <c:crosses val="autoZero"/>
        <c:auto val="1"/>
        <c:lblAlgn val="ctr"/>
        <c:lblOffset val="100"/>
        <c:noMultiLvlLbl val="0"/>
      </c:catAx>
      <c:valAx>
        <c:axId val="1944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9439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Gas Tax</c:v>
                </c:pt>
              </c:strCache>
            </c:strRef>
          </c:tx>
          <c:spPr>
            <a:solidFill>
              <a:srgbClr val="294179"/>
            </a:solidFill>
            <a:ln>
              <a:noFill/>
            </a:ln>
            <a:effectLst/>
          </c:spPr>
          <c:invertIfNegative val="0"/>
          <c:cat>
            <c:numRef>
              <c:f>Sheet1!$A$2:$A$35</c:f>
              <c:numCache>
                <c:formatCode>General</c:formatCode>
                <c:ptCount val="34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  <c:pt idx="26">
                  <c:v>2020</c:v>
                </c:pt>
                <c:pt idx="28">
                  <c:v>2022</c:v>
                </c:pt>
                <c:pt idx="30">
                  <c:v>2024</c:v>
                </c:pt>
                <c:pt idx="32">
                  <c:v>2026</c:v>
                </c:pt>
              </c:numCache>
            </c:numRef>
          </c:cat>
          <c:val>
            <c:numRef>
              <c:f>Sheet1!$B$2:$B$35</c:f>
              <c:numCache>
                <c:formatCode>0%</c:formatCode>
                <c:ptCount val="34"/>
                <c:pt idx="0">
                  <c:v>0.6705160172428366</c:v>
                </c:pt>
                <c:pt idx="1">
                  <c:v>0.66483914770232888</c:v>
                </c:pt>
                <c:pt idx="2">
                  <c:v>0.6570272963520194</c:v>
                </c:pt>
                <c:pt idx="3">
                  <c:v>0.67185424363188573</c:v>
                </c:pt>
                <c:pt idx="4">
                  <c:v>0.65886635928292958</c:v>
                </c:pt>
                <c:pt idx="5">
                  <c:v>0.65887390775996757</c:v>
                </c:pt>
                <c:pt idx="6">
                  <c:v>0.64952697335162857</c:v>
                </c:pt>
                <c:pt idx="7">
                  <c:v>0.65953308943672628</c:v>
                </c:pt>
                <c:pt idx="8">
                  <c:v>0.65817692331092381</c:v>
                </c:pt>
                <c:pt idx="9">
                  <c:v>0.67013685203198903</c:v>
                </c:pt>
                <c:pt idx="10">
                  <c:v>0.65603919669242805</c:v>
                </c:pt>
                <c:pt idx="11">
                  <c:v>0.65701536049725662</c:v>
                </c:pt>
                <c:pt idx="12">
                  <c:v>0.64664042770404595</c:v>
                </c:pt>
                <c:pt idx="13">
                  <c:v>0.63763936338110294</c:v>
                </c:pt>
                <c:pt idx="14">
                  <c:v>0.61240675640915709</c:v>
                </c:pt>
                <c:pt idx="15">
                  <c:v>0.58060205078417615</c:v>
                </c:pt>
                <c:pt idx="16">
                  <c:v>0.57815734989648038</c:v>
                </c:pt>
                <c:pt idx="17">
                  <c:v>0.58235023747510339</c:v>
                </c:pt>
                <c:pt idx="18">
                  <c:v>0.56395235529468413</c:v>
                </c:pt>
                <c:pt idx="19">
                  <c:v>0.52609931138491772</c:v>
                </c:pt>
                <c:pt idx="20">
                  <c:v>0.54791351319346482</c:v>
                </c:pt>
                <c:pt idx="21">
                  <c:v>0.52194883353245325</c:v>
                </c:pt>
                <c:pt idx="22">
                  <c:v>0.55204637844978444</c:v>
                </c:pt>
                <c:pt idx="23">
                  <c:v>0.54833559877293025</c:v>
                </c:pt>
                <c:pt idx="24">
                  <c:v>0.54447891200199539</c:v>
                </c:pt>
                <c:pt idx="25">
                  <c:v>0.54233013227484583</c:v>
                </c:pt>
                <c:pt idx="26">
                  <c:v>0.46455371139790369</c:v>
                </c:pt>
                <c:pt idx="27">
                  <c:v>0.49017922990006696</c:v>
                </c:pt>
                <c:pt idx="28">
                  <c:v>0.45820476211584138</c:v>
                </c:pt>
                <c:pt idx="29">
                  <c:v>0.47768328877186589</c:v>
                </c:pt>
                <c:pt idx="30">
                  <c:v>0.37547040669813214</c:v>
                </c:pt>
                <c:pt idx="31">
                  <c:v>0.45949301397067821</c:v>
                </c:pt>
                <c:pt idx="32">
                  <c:v>0.36</c:v>
                </c:pt>
                <c:pt idx="3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0-46A1-BA71-6324BE4FC9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Vehicle Registration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Sheet1!$A$2:$A$35</c:f>
              <c:numCache>
                <c:formatCode>General</c:formatCode>
                <c:ptCount val="34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  <c:pt idx="26">
                  <c:v>2020</c:v>
                </c:pt>
                <c:pt idx="28">
                  <c:v>2022</c:v>
                </c:pt>
                <c:pt idx="30">
                  <c:v>2024</c:v>
                </c:pt>
                <c:pt idx="32">
                  <c:v>2026</c:v>
                </c:pt>
              </c:numCache>
            </c:numRef>
          </c:cat>
          <c:val>
            <c:numRef>
              <c:f>Sheet1!$C$2:$C$35</c:f>
              <c:numCache>
                <c:formatCode>0%</c:formatCode>
                <c:ptCount val="34"/>
                <c:pt idx="0">
                  <c:v>0.28145663218527189</c:v>
                </c:pt>
                <c:pt idx="1">
                  <c:v>0.28274541402007047</c:v>
                </c:pt>
                <c:pt idx="2">
                  <c:v>0.28153811786686161</c:v>
                </c:pt>
                <c:pt idx="3">
                  <c:v>0.27751556736604133</c:v>
                </c:pt>
                <c:pt idx="4">
                  <c:v>0.29382917119073471</c:v>
                </c:pt>
                <c:pt idx="5">
                  <c:v>0.28747220537699619</c:v>
                </c:pt>
                <c:pt idx="6">
                  <c:v>0.29560457516339866</c:v>
                </c:pt>
                <c:pt idx="7">
                  <c:v>0.29102735425286985</c:v>
                </c:pt>
                <c:pt idx="8">
                  <c:v>0.2902603366701913</c:v>
                </c:pt>
                <c:pt idx="9">
                  <c:v>0.27843760833195169</c:v>
                </c:pt>
                <c:pt idx="10">
                  <c:v>0.29528005303791782</c:v>
                </c:pt>
                <c:pt idx="11">
                  <c:v>0.29470483380517981</c:v>
                </c:pt>
                <c:pt idx="12">
                  <c:v>0.30651367134202917</c:v>
                </c:pt>
                <c:pt idx="13">
                  <c:v>0.31454957017470314</c:v>
                </c:pt>
                <c:pt idx="14">
                  <c:v>0.33587415158899819</c:v>
                </c:pt>
                <c:pt idx="15">
                  <c:v>0.36618721711866681</c:v>
                </c:pt>
                <c:pt idx="16">
                  <c:v>0.36965357659900538</c:v>
                </c:pt>
                <c:pt idx="17">
                  <c:v>0.36231648909000219</c:v>
                </c:pt>
                <c:pt idx="18">
                  <c:v>0.37105221579172204</c:v>
                </c:pt>
                <c:pt idx="19">
                  <c:v>0.3495743947153756</c:v>
                </c:pt>
                <c:pt idx="20">
                  <c:v>0.36879057214966721</c:v>
                </c:pt>
                <c:pt idx="21">
                  <c:v>0.35077844905727668</c:v>
                </c:pt>
                <c:pt idx="22">
                  <c:v>0.37662452065424978</c:v>
                </c:pt>
                <c:pt idx="23">
                  <c:v>0.37429269462920312</c:v>
                </c:pt>
                <c:pt idx="24">
                  <c:v>0.38180097871707358</c:v>
                </c:pt>
                <c:pt idx="25">
                  <c:v>0.38346076038929428</c:v>
                </c:pt>
                <c:pt idx="26">
                  <c:v>0.39365611454355626</c:v>
                </c:pt>
                <c:pt idx="27">
                  <c:v>0.44225587704483166</c:v>
                </c:pt>
                <c:pt idx="28">
                  <c:v>0.41806709183547314</c:v>
                </c:pt>
                <c:pt idx="29">
                  <c:v>0.43276760387633073</c:v>
                </c:pt>
                <c:pt idx="30">
                  <c:v>0.3270723381459924</c:v>
                </c:pt>
                <c:pt idx="31">
                  <c:v>0.40776642955832471</c:v>
                </c:pt>
                <c:pt idx="32">
                  <c:v>0.34</c:v>
                </c:pt>
                <c:pt idx="3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0-46A1-BA71-6324BE4FC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528600"/>
        <c:axId val="4745322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Out-of-State Contribution</c:v>
                </c:pt>
              </c:strCache>
            </c:strRef>
          </c:tx>
          <c:spPr>
            <a:ln w="412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General</c:formatCode>
                <c:ptCount val="34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  <c:pt idx="26">
                  <c:v>2020</c:v>
                </c:pt>
                <c:pt idx="28">
                  <c:v>2022</c:v>
                </c:pt>
                <c:pt idx="30">
                  <c:v>2024</c:v>
                </c:pt>
                <c:pt idx="32">
                  <c:v>2026</c:v>
                </c:pt>
              </c:numCache>
            </c:numRef>
          </c:cat>
          <c:val>
            <c:numRef>
              <c:f>Sheet1!$D$2:$D$35</c:f>
              <c:numCache>
                <c:formatCode>0.00%</c:formatCode>
                <c:ptCount val="34"/>
                <c:pt idx="0">
                  <c:v>0.10057740258642549</c:v>
                </c:pt>
                <c:pt idx="1">
                  <c:v>9.9725872155349324E-2</c:v>
                </c:pt>
                <c:pt idx="2">
                  <c:v>9.8554094452802901E-2</c:v>
                </c:pt>
                <c:pt idx="3">
                  <c:v>0.10077813654478286</c:v>
                </c:pt>
                <c:pt idx="4">
                  <c:v>9.882995389243944E-2</c:v>
                </c:pt>
                <c:pt idx="5">
                  <c:v>9.8831086163995135E-2</c:v>
                </c:pt>
                <c:pt idx="6">
                  <c:v>9.7429046002744282E-2</c:v>
                </c:pt>
                <c:pt idx="7">
                  <c:v>9.8929963415508942E-2</c:v>
                </c:pt>
                <c:pt idx="8">
                  <c:v>9.8726538496638566E-2</c:v>
                </c:pt>
                <c:pt idx="9">
                  <c:v>0.10052052780479835</c:v>
                </c:pt>
                <c:pt idx="10">
                  <c:v>9.8405879503864202E-2</c:v>
                </c:pt>
                <c:pt idx="11">
                  <c:v>9.8552304074588495E-2</c:v>
                </c:pt>
                <c:pt idx="12">
                  <c:v>9.6996064155606895E-2</c:v>
                </c:pt>
                <c:pt idx="13">
                  <c:v>9.5645904507165438E-2</c:v>
                </c:pt>
                <c:pt idx="14">
                  <c:v>9.1861013461373556E-2</c:v>
                </c:pt>
                <c:pt idx="15">
                  <c:v>8.7090307617626414E-2</c:v>
                </c:pt>
                <c:pt idx="16">
                  <c:v>8.6723602484472057E-2</c:v>
                </c:pt>
                <c:pt idx="17">
                  <c:v>8.7352535621265506E-2</c:v>
                </c:pt>
                <c:pt idx="18">
                  <c:v>8.4592853294202616E-2</c:v>
                </c:pt>
                <c:pt idx="19">
                  <c:v>7.8914896707737658E-2</c:v>
                </c:pt>
                <c:pt idx="20">
                  <c:v>8.2187026979019723E-2</c:v>
                </c:pt>
                <c:pt idx="21">
                  <c:v>7.8292325029867979E-2</c:v>
                </c:pt>
                <c:pt idx="22">
                  <c:v>8.280695676746766E-2</c:v>
                </c:pt>
                <c:pt idx="23">
                  <c:v>8.225033981593953E-2</c:v>
                </c:pt>
                <c:pt idx="24">
                  <c:v>8.1671836800299311E-2</c:v>
                </c:pt>
                <c:pt idx="25">
                  <c:v>8.1349519841226875E-2</c:v>
                </c:pt>
                <c:pt idx="26">
                  <c:v>6.9683056709685554E-2</c:v>
                </c:pt>
                <c:pt idx="27">
                  <c:v>7.3526884485010047E-2</c:v>
                </c:pt>
                <c:pt idx="28">
                  <c:v>6.8730714317376207E-2</c:v>
                </c:pt>
                <c:pt idx="29">
                  <c:v>7.1652493315779886E-2</c:v>
                </c:pt>
                <c:pt idx="30">
                  <c:v>5.632056100471982E-2</c:v>
                </c:pt>
                <c:pt idx="31">
                  <c:v>6.8923952095601732E-2</c:v>
                </c:pt>
                <c:pt idx="32">
                  <c:v>5.3999999999999999E-2</c:v>
                </c:pt>
                <c:pt idx="33">
                  <c:v>6.6000000000000003E-2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40-46A1-BA71-6324BE4FC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373176"/>
        <c:axId val="785374256"/>
      </c:lineChart>
      <c:catAx>
        <c:axId val="47452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532200"/>
        <c:crosses val="autoZero"/>
        <c:auto val="1"/>
        <c:lblAlgn val="ctr"/>
        <c:lblOffset val="100"/>
        <c:noMultiLvlLbl val="0"/>
      </c:catAx>
      <c:valAx>
        <c:axId val="47453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528600"/>
        <c:crosses val="autoZero"/>
        <c:crossBetween val="between"/>
      </c:valAx>
      <c:valAx>
        <c:axId val="78537425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373176"/>
        <c:crosses val="max"/>
        <c:crossBetween val="between"/>
      </c:valAx>
      <c:catAx>
        <c:axId val="785373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5374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2973997152578E-2"/>
          <c:y val="8.9031246237275111E-2"/>
          <c:w val="0.85120206261346998"/>
          <c:h val="0.82193750752544981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39F-4076-8E8C-6BD38B95C335}"/>
              </c:ext>
            </c:extLst>
          </c:dPt>
          <c:dPt>
            <c:idx val="1"/>
            <c:bubble3D val="0"/>
            <c:spPr>
              <a:solidFill>
                <a:srgbClr val="9512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9F-4076-8E8C-6BD38B95C335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39F-4076-8E8C-6BD38B95C335}"/>
              </c:ext>
            </c:extLst>
          </c:dPt>
          <c:dPt>
            <c:idx val="3"/>
            <c:bubble3D val="0"/>
            <c:spPr>
              <a:pattFill prst="dashUpDiag">
                <a:fgClr>
                  <a:srgbClr val="294179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F-4076-8E8C-6BD38B95C335}"/>
              </c:ext>
            </c:extLst>
          </c:dPt>
          <c:dPt>
            <c:idx val="4"/>
            <c:bubble3D val="0"/>
            <c:spPr>
              <a:pattFill prst="ltHorz">
                <a:fgClr>
                  <a:srgbClr val="294179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0D-4631-8014-33B2D1C2FDFB}"/>
              </c:ext>
            </c:extLst>
          </c:dPt>
          <c:dPt>
            <c:idx val="5"/>
            <c:bubble3D val="0"/>
            <c:spPr>
              <a:pattFill prst="smGrid">
                <a:fgClr>
                  <a:srgbClr val="294179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00D-4631-8014-33B2D1C2FDFB}"/>
              </c:ext>
            </c:extLst>
          </c:dPt>
          <c:dPt>
            <c:idx val="6"/>
            <c:bubble3D val="0"/>
            <c:spPr>
              <a:pattFill prst="pct75">
                <a:fgClr>
                  <a:srgbClr val="294179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00D-4631-8014-33B2D1C2FDFB}"/>
              </c:ext>
            </c:extLst>
          </c:dPt>
          <c:dPt>
            <c:idx val="7"/>
            <c:bubble3D val="0"/>
            <c:spPr>
              <a:pattFill prst="lgCheck">
                <a:fgClr>
                  <a:srgbClr val="294179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00D-4631-8014-33B2D1C2FDFB}"/>
              </c:ext>
            </c:extLst>
          </c:dPt>
          <c:dPt>
            <c:idx val="8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00D-4631-8014-33B2D1C2FDFB}"/>
              </c:ext>
            </c:extLst>
          </c:dPt>
          <c:dPt>
            <c:idx val="9"/>
            <c:bubble3D val="0"/>
            <c:explosion val="4"/>
            <c:spPr>
              <a:solidFill>
                <a:srgbClr val="2941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00D-4631-8014-33B2D1C2FDFB}"/>
              </c:ext>
            </c:extLst>
          </c:dPt>
          <c:dLbls>
            <c:dLbl>
              <c:idx val="0"/>
              <c:layout>
                <c:manualLayout>
                  <c:x val="0.14104925324380804"/>
                  <c:y val="-0.1666756560577924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Local Programs</a:t>
                    </a:r>
                  </a:p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$2.82 Billion</a:t>
                    </a:r>
                  </a:p>
                  <a:p>
                    <a:r>
                      <a:rPr lang="en-US" sz="3200" b="1" kern="1200" dirty="0">
                        <a:solidFill>
                          <a:schemeClr val="bg1"/>
                        </a:solidFill>
                      </a:rPr>
                      <a:t>32%</a:t>
                    </a:r>
                    <a:endParaRPr lang="en-US" sz="320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39F-4076-8E8C-6BD38B95C335}"/>
                </c:ext>
              </c:extLst>
            </c:dLbl>
            <c:dLbl>
              <c:idx val="1"/>
              <c:layout>
                <c:manualLayout>
                  <c:x val="-4.1359931416568962E-2"/>
                  <c:y val="0.198830454892311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>
                        <a:solidFill>
                          <a:sysClr val="windowText" lastClr="000000"/>
                        </a:solidFill>
                      </a:rPr>
                      <a:t>WisDOT Operations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600" b="0" i="0" u="none" strike="noStrike" kern="1200" baseline="0" dirty="0">
                        <a:solidFill>
                          <a:sysClr val="windowText" lastClr="000000"/>
                        </a:solidFill>
                      </a:rPr>
                      <a:t> $718.4 Million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3200" b="1" i="0" u="none" strike="noStrike" kern="1200" baseline="0" dirty="0">
                        <a:solidFill>
                          <a:sysClr val="windowText" lastClr="000000"/>
                        </a:solidFill>
                      </a:rPr>
                      <a:t>8%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39F-4076-8E8C-6BD38B95C335}"/>
                </c:ext>
              </c:extLst>
            </c:dLbl>
            <c:dLbl>
              <c:idx val="2"/>
              <c:layout>
                <c:manualLayout>
                  <c:x val="-2.6752855685533632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>
                        <a:solidFill>
                          <a:sysClr val="windowText" lastClr="000000"/>
                        </a:solidFill>
                      </a:rPr>
                      <a:t>Debt Service/Reserves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600" b="1" i="0" u="none" strike="noStrike" kern="1200" baseline="0" dirty="0">
                        <a:solidFill>
                          <a:sysClr val="windowText" lastClr="000000"/>
                        </a:solidFill>
                      </a:rPr>
                      <a:t> </a:t>
                    </a:r>
                    <a:fld id="{D36B0839-D514-4E4F-8732-29736D58A0BB}" type="VALUE">
                      <a:rPr lang="en-US" sz="1600" b="0" i="0" u="none" strike="noStrike" kern="1200" baseline="0" smtClean="0">
                        <a:solidFill>
                          <a:sysClr val="windowText" lastClr="000000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[VALUE]</a:t>
                    </a:fld>
                    <a:endParaRPr lang="en-US" sz="1600" b="0" i="0" u="none" strike="noStrike" kern="1200" baseline="0" dirty="0">
                      <a:solidFill>
                        <a:sysClr val="windowText" lastClr="000000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3200" b="1" i="0" u="none" strike="noStrike" kern="1200" baseline="0" dirty="0">
                        <a:solidFill>
                          <a:sysClr val="windowText" lastClr="000000"/>
                        </a:solidFill>
                      </a:rPr>
                      <a:t>9%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39F-4076-8E8C-6BD38B95C335}"/>
                </c:ext>
              </c:extLst>
            </c:dLbl>
            <c:dLbl>
              <c:idx val="3"/>
              <c:layout>
                <c:manualLayout>
                  <c:x val="2.1950191139122804E-2"/>
                  <c:y val="-9.51131390839863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Maintenance</a:t>
                    </a:r>
                  </a:p>
                  <a:p>
                    <a:pPr algn="l">
                      <a:defRPr/>
                    </a:pPr>
                    <a:fld id="{90EB62E0-DD75-4EB8-BBB2-2B07723CA231}" type="VALUE">
                      <a:rPr lang="en-US" sz="1400" smtClean="0"/>
                      <a:pPr algn="l">
                        <a:defRPr/>
                      </a:pPr>
                      <a:t>[VALUE]</a:t>
                    </a:fld>
                    <a:r>
                      <a:rPr lang="en-US" sz="1400" dirty="0"/>
                      <a:t>, </a:t>
                    </a:r>
                    <a:r>
                      <a:rPr lang="en-US" sz="1800" b="1" dirty="0"/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02033344175897"/>
                      <c:h val="0.127078117182694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9F-4076-8E8C-6BD38B95C335}"/>
                </c:ext>
              </c:extLst>
            </c:dLbl>
            <c:dLbl>
              <c:idx val="4"/>
              <c:layout>
                <c:manualLayout>
                  <c:x val="2.1950147930170184E-2"/>
                  <c:y val="-9.16538061398554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Highway</a:t>
                    </a:r>
                    <a:r>
                      <a:rPr lang="en-US" sz="1600" b="1" baseline="0" dirty="0"/>
                      <a:t> Rehabilitation </a:t>
                    </a:r>
                  </a:p>
                  <a:p>
                    <a:pPr algn="l">
                      <a:defRPr/>
                    </a:pPr>
                    <a:fld id="{4E106871-F484-4CB4-802E-DF1E35C181CD}" type="VALUE">
                      <a:rPr lang="en-US" sz="1600" smtClean="0"/>
                      <a:pPr algn="l">
                        <a:defRPr/>
                      </a:pPr>
                      <a:t>[VALUE]</a:t>
                    </a:fld>
                    <a:r>
                      <a:rPr lang="en-US" sz="1600" dirty="0"/>
                      <a:t>, </a:t>
                    </a:r>
                    <a:r>
                      <a:rPr lang="en-US" sz="1800" b="1" dirty="0"/>
                      <a:t>58%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00D-4631-8014-33B2D1C2FDFB}"/>
                </c:ext>
              </c:extLst>
            </c:dLbl>
            <c:dLbl>
              <c:idx val="5"/>
              <c:layout>
                <c:manualLayout>
                  <c:x val="3.0651308361820881E-2"/>
                  <c:y val="-0.207427034948093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Major Highways</a:t>
                    </a:r>
                  </a:p>
                  <a:p>
                    <a:pPr algn="l">
                      <a:defRPr/>
                    </a:pPr>
                    <a:fld id="{CF210D0C-B907-4A51-ABA2-701A211209AB}" type="VALUE">
                      <a:rPr lang="en-US" sz="1600" smtClean="0"/>
                      <a:pPr algn="l">
                        <a:defRPr/>
                      </a:pPr>
                      <a:t>[VALUE]</a:t>
                    </a:fld>
                    <a:r>
                      <a:rPr lang="en-US" sz="1600" dirty="0"/>
                      <a:t>, </a:t>
                    </a:r>
                    <a:r>
                      <a:rPr lang="en-US" sz="1800" b="1" dirty="0"/>
                      <a:t>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00D-4631-8014-33B2D1C2FDFB}"/>
                </c:ext>
              </c:extLst>
            </c:dLbl>
            <c:dLbl>
              <c:idx val="6"/>
              <c:layout>
                <c:manualLayout>
                  <c:x val="3.8223423388125406E-2"/>
                  <c:y val="-0.147128478277136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SE Freeways</a:t>
                    </a:r>
                    <a:r>
                      <a:rPr lang="en-US" sz="1600" dirty="0"/>
                      <a:t> </a:t>
                    </a:r>
                  </a:p>
                  <a:p>
                    <a:pPr algn="l">
                      <a:defRPr/>
                    </a:pPr>
                    <a:fld id="{4981B3FA-2963-4E62-A94F-DFC6388C0F5A}" type="VALUE">
                      <a:rPr lang="en-US" sz="1600" smtClean="0"/>
                      <a:pPr algn="l">
                        <a:defRPr/>
                      </a:pPr>
                      <a:t>[VALUE]</a:t>
                    </a:fld>
                    <a:r>
                      <a:rPr lang="en-US" sz="1600" dirty="0"/>
                      <a:t>, </a:t>
                    </a:r>
                    <a:r>
                      <a:rPr lang="en-US" sz="1800" b="1" dirty="0"/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00D-4631-8014-33B2D1C2FDFB}"/>
                </c:ext>
              </c:extLst>
            </c:dLbl>
            <c:dLbl>
              <c:idx val="7"/>
              <c:layout>
                <c:manualLayout>
                  <c:x val="3.9320911600880547E-2"/>
                  <c:y val="-4.94448164701852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Design Build</a:t>
                    </a:r>
                    <a:r>
                      <a:rPr lang="en-US" sz="1600" b="1" baseline="0" dirty="0"/>
                      <a:t> Bonding</a:t>
                    </a:r>
                  </a:p>
                  <a:p>
                    <a:pPr algn="l">
                      <a:defRPr/>
                    </a:pPr>
                    <a:fld id="{E7A5753C-DBCB-4FE2-87E6-64E7DF1D378B}" type="VALUE">
                      <a:rPr lang="en-US" sz="1600" smtClean="0"/>
                      <a:pPr algn="l">
                        <a:defRPr/>
                      </a:pPr>
                      <a:t>[VALUE]</a:t>
                    </a:fld>
                    <a:r>
                      <a:rPr lang="en-US" sz="1600" dirty="0"/>
                      <a:t>, </a:t>
                    </a:r>
                    <a:r>
                      <a:rPr lang="en-US" sz="1800" b="1" dirty="0"/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06952458744955"/>
                      <c:h val="0.138011336508487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00D-4631-8014-33B2D1C2FDFB}"/>
                </c:ext>
              </c:extLst>
            </c:dLbl>
            <c:dLbl>
              <c:idx val="8"/>
              <c:layout>
                <c:manualLayout>
                  <c:x val="2.6371743149429173E-2"/>
                  <c:y val="6.349713396687016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Admin &amp; Planning</a:t>
                    </a:r>
                  </a:p>
                  <a:p>
                    <a:fld id="{162A5949-F4E4-4F44-BFD8-3717A78A6B0E}" type="VALUE">
                      <a:rPr lang="en-US" sz="1600" smtClean="0"/>
                      <a:pPr/>
                      <a:t>[VALUE]</a:t>
                    </a:fld>
                    <a:r>
                      <a:rPr lang="en-US" sz="1600" dirty="0"/>
                      <a:t>, </a:t>
                    </a:r>
                    <a:r>
                      <a:rPr lang="en-US" sz="1800" b="1" dirty="0"/>
                      <a:t>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00D-4631-8014-33B2D1C2FDF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0D-4631-8014-33B2D1C2F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Sheet1!$B$3:$B$11</c:f>
              <c:numCache>
                <c:formatCode>"$"#,##0.0,,\ "Million"</c:formatCode>
                <c:ptCount val="9"/>
                <c:pt idx="0">
                  <c:v>718405600</c:v>
                </c:pt>
                <c:pt idx="1">
                  <c:v>834883500</c:v>
                </c:pt>
                <c:pt idx="2">
                  <c:v>654262400</c:v>
                </c:pt>
                <c:pt idx="3" formatCode="&quot;$&quot;.00,,,\ &quot;Billion&quot;">
                  <c:v>2636565300</c:v>
                </c:pt>
                <c:pt idx="4">
                  <c:v>797013300</c:v>
                </c:pt>
                <c:pt idx="5">
                  <c:v>301105100</c:v>
                </c:pt>
                <c:pt idx="6">
                  <c:v>92500000</c:v>
                </c:pt>
                <c:pt idx="7">
                  <c:v>43018400</c:v>
                </c:pt>
              </c:numCache>
            </c:numRef>
          </c:cat>
          <c:val>
            <c:numRef>
              <c:f>Sheet1!$B$2:$B$10</c:f>
              <c:numCache>
                <c:formatCode>"$"#,##0.0,,\ "Million"</c:formatCode>
                <c:ptCount val="9"/>
                <c:pt idx="0" formatCode="&quot;$&quot;.00,,,\ &quot;Billion&quot;">
                  <c:v>2823865800</c:v>
                </c:pt>
                <c:pt idx="1">
                  <c:v>718405600</c:v>
                </c:pt>
                <c:pt idx="2">
                  <c:v>834883500</c:v>
                </c:pt>
                <c:pt idx="3">
                  <c:v>654262400</c:v>
                </c:pt>
                <c:pt idx="4" formatCode="&quot;$&quot;.00,,,\ &quot;Billion&quot;">
                  <c:v>2636565300</c:v>
                </c:pt>
                <c:pt idx="5">
                  <c:v>797013300</c:v>
                </c:pt>
                <c:pt idx="6">
                  <c:v>301105100</c:v>
                </c:pt>
                <c:pt idx="7">
                  <c:v>92500000</c:v>
                </c:pt>
                <c:pt idx="8">
                  <c:v>43018400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F-4076-8E8C-6BD38B95C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34"/>
        <c:splitType val="pos"/>
        <c:splitPos val="6"/>
        <c:secondPieSize val="94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Highway Construction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DBD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45-4AE4-92DA-C4D5F6BEC93D}"/>
              </c:ext>
            </c:extLst>
          </c:dPt>
          <c:dPt>
            <c:idx val="3"/>
            <c:invertIfNegative val="0"/>
            <c:bubble3D val="0"/>
            <c:spPr>
              <a:solidFill>
                <a:srgbClr val="FDBD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645-4AE4-92DA-C4D5F6BEC93D}"/>
              </c:ext>
            </c:extLst>
          </c:dPt>
          <c:cat>
            <c:strRef>
              <c:f>Sheet1!$A$2:$A$8</c:f>
              <c:strCache>
                <c:ptCount val="7"/>
                <c:pt idx="0">
                  <c:v>Minnesota</c:v>
                </c:pt>
                <c:pt idx="1">
                  <c:v>Iowa</c:v>
                </c:pt>
                <c:pt idx="2">
                  <c:v>Wisconsin</c:v>
                </c:pt>
                <c:pt idx="3">
                  <c:v>US Avg.</c:v>
                </c:pt>
                <c:pt idx="4">
                  <c:v>Indiana</c:v>
                </c:pt>
                <c:pt idx="5">
                  <c:v>Michigan</c:v>
                </c:pt>
                <c:pt idx="6">
                  <c:v>Illinois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24190</c:v>
                </c:pt>
                <c:pt idx="1">
                  <c:v>26436</c:v>
                </c:pt>
                <c:pt idx="2">
                  <c:v>30566</c:v>
                </c:pt>
                <c:pt idx="3">
                  <c:v>36473</c:v>
                </c:pt>
                <c:pt idx="4">
                  <c:v>39977</c:v>
                </c:pt>
                <c:pt idx="5">
                  <c:v>42887</c:v>
                </c:pt>
                <c:pt idx="6">
                  <c:v>51907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5-4AE4-92DA-C4D5F6BEC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1183064"/>
        <c:axId val="741177304"/>
      </c:barChart>
      <c:catAx>
        <c:axId val="741183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177304"/>
        <c:crosses val="autoZero"/>
        <c:auto val="1"/>
        <c:lblAlgn val="ctr"/>
        <c:lblOffset val="100"/>
        <c:noMultiLvlLbl val="0"/>
      </c:catAx>
      <c:valAx>
        <c:axId val="741177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18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Highways</c:v>
                </c:pt>
              </c:strCache>
            </c:strRef>
          </c:tx>
          <c:spPr>
            <a:ln w="412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General</c:formatCode>
                <c:ptCount val="34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  <c:pt idx="26">
                  <c:v>2020</c:v>
                </c:pt>
                <c:pt idx="28">
                  <c:v>2022</c:v>
                </c:pt>
                <c:pt idx="30">
                  <c:v>2024</c:v>
                </c:pt>
                <c:pt idx="32">
                  <c:v>2026</c:v>
                </c:pt>
              </c:numCache>
            </c:num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1.9675560458839407</c:v>
                </c:pt>
                <c:pt idx="1">
                  <c:v>1.9209895472440943</c:v>
                </c:pt>
                <c:pt idx="2">
                  <c:v>1.8657777246653919</c:v>
                </c:pt>
                <c:pt idx="3">
                  <c:v>1.8187647414330219</c:v>
                </c:pt>
                <c:pt idx="4">
                  <c:v>1.8486379550102248</c:v>
                </c:pt>
                <c:pt idx="5">
                  <c:v>1.9098678911564624</c:v>
                </c:pt>
                <c:pt idx="6">
                  <c:v>1.8472334281842819</c:v>
                </c:pt>
                <c:pt idx="7">
                  <c:v>1.7608540165631468</c:v>
                </c:pt>
                <c:pt idx="8">
                  <c:v>1.7108083546414672</c:v>
                </c:pt>
                <c:pt idx="9">
                  <c:v>1.7909404891304348</c:v>
                </c:pt>
                <c:pt idx="10">
                  <c:v>1.7842021157578962</c:v>
                </c:pt>
                <c:pt idx="11">
                  <c:v>1.7700942976617169</c:v>
                </c:pt>
                <c:pt idx="12">
                  <c:v>1.8420344279100531</c:v>
                </c:pt>
                <c:pt idx="13">
                  <c:v>1.8979052082328345</c:v>
                </c:pt>
                <c:pt idx="14">
                  <c:v>1.910448714971358</c:v>
                </c:pt>
                <c:pt idx="15">
                  <c:v>2.1398510427350428</c:v>
                </c:pt>
                <c:pt idx="16">
                  <c:v>2.3388507488919457</c:v>
                </c:pt>
                <c:pt idx="17">
                  <c:v>2.5034986571809692</c:v>
                </c:pt>
                <c:pt idx="18">
                  <c:v>2.3509454079558649</c:v>
                </c:pt>
                <c:pt idx="19">
                  <c:v>2.241428124463519</c:v>
                </c:pt>
                <c:pt idx="20">
                  <c:v>2.2280474130404171</c:v>
                </c:pt>
                <c:pt idx="21">
                  <c:v>2.2732848466947959</c:v>
                </c:pt>
                <c:pt idx="22">
                  <c:v>2.3928725791666658</c:v>
                </c:pt>
                <c:pt idx="23">
                  <c:v>2.1332978131374953</c:v>
                </c:pt>
                <c:pt idx="24">
                  <c:v>2.0649017031727066</c:v>
                </c:pt>
                <c:pt idx="25">
                  <c:v>1.8335504223699648</c:v>
                </c:pt>
                <c:pt idx="26">
                  <c:v>1.9435849137042758</c:v>
                </c:pt>
                <c:pt idx="27">
                  <c:v>1.8306585879458794</c:v>
                </c:pt>
                <c:pt idx="28">
                  <c:v>1.8225404430019363</c:v>
                </c:pt>
                <c:pt idx="29">
                  <c:v>1.7270666666666665</c:v>
                </c:pt>
                <c:pt idx="30">
                  <c:v>1.9290912688264366</c:v>
                </c:pt>
                <c:pt idx="31">
                  <c:v>1.8488036187239452</c:v>
                </c:pt>
                <c:pt idx="32">
                  <c:v>2.0365661130070616</c:v>
                </c:pt>
                <c:pt idx="33">
                  <c:v>1.9691771137713263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32-46F0-B536-6DEBC7929D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Aids &amp; Assistance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General</c:formatCode>
                <c:ptCount val="34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  <c:pt idx="26">
                  <c:v>2020</c:v>
                </c:pt>
                <c:pt idx="28">
                  <c:v>2022</c:v>
                </c:pt>
                <c:pt idx="30">
                  <c:v>2024</c:v>
                </c:pt>
                <c:pt idx="32">
                  <c:v>2026</c:v>
                </c:pt>
              </c:numCache>
            </c:numRef>
          </c:cat>
          <c:val>
            <c:numRef>
              <c:f>Sheet1!$C$2:$C$35</c:f>
              <c:numCache>
                <c:formatCode>General</c:formatCode>
                <c:ptCount val="34"/>
                <c:pt idx="0">
                  <c:v>1.8113613157894735</c:v>
                </c:pt>
                <c:pt idx="1">
                  <c:v>1.5741233858267716</c:v>
                </c:pt>
                <c:pt idx="2">
                  <c:v>1.6245229063097513</c:v>
                </c:pt>
                <c:pt idx="3">
                  <c:v>1.4837909138110073</c:v>
                </c:pt>
                <c:pt idx="4">
                  <c:v>1.549153372188139</c:v>
                </c:pt>
                <c:pt idx="5">
                  <c:v>1.6231036134453782</c:v>
                </c:pt>
                <c:pt idx="6">
                  <c:v>1.4320074254742545</c:v>
                </c:pt>
                <c:pt idx="7">
                  <c:v>1.4354621739130435</c:v>
                </c:pt>
                <c:pt idx="8">
                  <c:v>1.4150003779877711</c:v>
                </c:pt>
                <c:pt idx="9">
                  <c:v>1.3749090706521738</c:v>
                </c:pt>
                <c:pt idx="10">
                  <c:v>1.3927913887418384</c:v>
                </c:pt>
                <c:pt idx="11">
                  <c:v>1.3331340075098139</c:v>
                </c:pt>
                <c:pt idx="12">
                  <c:v>1.3456777248677252</c:v>
                </c:pt>
                <c:pt idx="13">
                  <c:v>1.3474952066248591</c:v>
                </c:pt>
                <c:pt idx="14">
                  <c:v>1.3524170119213501</c:v>
                </c:pt>
                <c:pt idx="15">
                  <c:v>1.4260386153846154</c:v>
                </c:pt>
                <c:pt idx="16">
                  <c:v>1.5402368454837232</c:v>
                </c:pt>
                <c:pt idx="17">
                  <c:v>1.5181213472654509</c:v>
                </c:pt>
                <c:pt idx="18">
                  <c:v>1.43853081300813</c:v>
                </c:pt>
                <c:pt idx="19">
                  <c:v>1.2935190658082971</c:v>
                </c:pt>
                <c:pt idx="20">
                  <c:v>1.2617781044923251</c:v>
                </c:pt>
                <c:pt idx="21">
                  <c:v>1.2755916230661042</c:v>
                </c:pt>
                <c:pt idx="22">
                  <c:v>1.2578396874999997</c:v>
                </c:pt>
                <c:pt idx="23">
                  <c:v>1.2234991676866587</c:v>
                </c:pt>
                <c:pt idx="24">
                  <c:v>1.2114464277180406</c:v>
                </c:pt>
                <c:pt idx="25">
                  <c:v>1.2155706804849433</c:v>
                </c:pt>
                <c:pt idx="26">
                  <c:v>1.2893943276661513</c:v>
                </c:pt>
                <c:pt idx="27">
                  <c:v>1.2674920344403446</c:v>
                </c:pt>
                <c:pt idx="28">
                  <c:v>1.3036586550506777</c:v>
                </c:pt>
                <c:pt idx="29">
                  <c:v>1.1910366666666667</c:v>
                </c:pt>
                <c:pt idx="30">
                  <c:v>1.3767394881762234</c:v>
                </c:pt>
                <c:pt idx="31">
                  <c:v>1.2593084231420579</c:v>
                </c:pt>
                <c:pt idx="32">
                  <c:v>1.4199776582436041</c:v>
                </c:pt>
                <c:pt idx="33">
                  <c:v>1.2629735130549533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32-46F0-B536-6DEBC7929D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 Patrol &amp; DMV</c:v>
                </c:pt>
              </c:strCache>
            </c:strRef>
          </c:tx>
          <c:spPr>
            <a:ln w="41275" cap="rnd">
              <a:solidFill>
                <a:srgbClr val="294179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General</c:formatCode>
                <c:ptCount val="34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  <c:pt idx="26">
                  <c:v>2020</c:v>
                </c:pt>
                <c:pt idx="28">
                  <c:v>2022</c:v>
                </c:pt>
                <c:pt idx="30">
                  <c:v>2024</c:v>
                </c:pt>
                <c:pt idx="32">
                  <c:v>2026</c:v>
                </c:pt>
              </c:numCache>
            </c:numRef>
          </c:cat>
          <c:val>
            <c:numRef>
              <c:f>Sheet1!$D$2:$D$35</c:f>
              <c:numCache>
                <c:formatCode>General</c:formatCode>
                <c:ptCount val="34"/>
                <c:pt idx="0">
                  <c:v>0.53402684210526319</c:v>
                </c:pt>
                <c:pt idx="1">
                  <c:v>0.52934627296587922</c:v>
                </c:pt>
                <c:pt idx="2">
                  <c:v>0.50343793711493523</c:v>
                </c:pt>
                <c:pt idx="3">
                  <c:v>0.4845457736240914</c:v>
                </c:pt>
                <c:pt idx="4">
                  <c:v>0.46192893865030671</c:v>
                </c:pt>
                <c:pt idx="5">
                  <c:v>0.44804556022408965</c:v>
                </c:pt>
                <c:pt idx="6">
                  <c:v>0.41173427990708478</c:v>
                </c:pt>
                <c:pt idx="7">
                  <c:v>0.39570855072463768</c:v>
                </c:pt>
                <c:pt idx="8">
                  <c:v>0.38636547155827305</c:v>
                </c:pt>
                <c:pt idx="9">
                  <c:v>0.39732990398550727</c:v>
                </c:pt>
                <c:pt idx="10">
                  <c:v>0.54422312687488961</c:v>
                </c:pt>
                <c:pt idx="11">
                  <c:v>0.65414549923195076</c:v>
                </c:pt>
                <c:pt idx="12">
                  <c:v>0.63332560019841266</c:v>
                </c:pt>
                <c:pt idx="13">
                  <c:v>0.4853936163370316</c:v>
                </c:pt>
                <c:pt idx="14">
                  <c:v>0.36653631521907415</c:v>
                </c:pt>
                <c:pt idx="15">
                  <c:v>0.38697136752136752</c:v>
                </c:pt>
                <c:pt idx="16">
                  <c:v>0.3779993733761271</c:v>
                </c:pt>
                <c:pt idx="17">
                  <c:v>0.35585365199347857</c:v>
                </c:pt>
                <c:pt idx="18">
                  <c:v>0.34029256968641108</c:v>
                </c:pt>
                <c:pt idx="19">
                  <c:v>0.34047064663805438</c:v>
                </c:pt>
                <c:pt idx="20">
                  <c:v>0.34277784537389094</c:v>
                </c:pt>
                <c:pt idx="21">
                  <c:v>0.34231395077355836</c:v>
                </c:pt>
                <c:pt idx="22">
                  <c:v>0.33897028611111102</c:v>
                </c:pt>
                <c:pt idx="23">
                  <c:v>0.33230657418740656</c:v>
                </c:pt>
                <c:pt idx="24">
                  <c:v>0.32669195406876411</c:v>
                </c:pt>
                <c:pt idx="25">
                  <c:v>0.32202233998174945</c:v>
                </c:pt>
                <c:pt idx="26">
                  <c:v>0.32119477202472951</c:v>
                </c:pt>
                <c:pt idx="27">
                  <c:v>0.30688124723247234</c:v>
                </c:pt>
                <c:pt idx="28">
                  <c:v>0.29120867099419206</c:v>
                </c:pt>
                <c:pt idx="29">
                  <c:v>0.2843033333333333</c:v>
                </c:pt>
                <c:pt idx="30">
                  <c:v>0.30280993527508088</c:v>
                </c:pt>
                <c:pt idx="31">
                  <c:v>0.30902061771451911</c:v>
                </c:pt>
                <c:pt idx="32">
                  <c:v>0.32225913286254909</c:v>
                </c:pt>
                <c:pt idx="33">
                  <c:v>0.33930709774719581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32-46F0-B536-6DEBC7929D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Debt Payments</c:v>
                </c:pt>
              </c:strCache>
            </c:strRef>
          </c:tx>
          <c:spPr>
            <a:ln w="41275" cap="rnd">
              <a:solidFill>
                <a:srgbClr val="95121E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General</c:formatCode>
                <c:ptCount val="34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  <c:pt idx="26">
                  <c:v>2020</c:v>
                </c:pt>
                <c:pt idx="28">
                  <c:v>2022</c:v>
                </c:pt>
                <c:pt idx="30">
                  <c:v>2024</c:v>
                </c:pt>
                <c:pt idx="32">
                  <c:v>2026</c:v>
                </c:pt>
              </c:numCache>
            </c:numRef>
          </c:cat>
          <c:val>
            <c:numRef>
              <c:f>Sheet1!$E$2:$E$35</c:f>
              <c:numCache>
                <c:formatCode>General</c:formatCode>
                <c:ptCount val="34"/>
                <c:pt idx="0">
                  <c:v>0.14566798245614032</c:v>
                </c:pt>
                <c:pt idx="1">
                  <c:v>0.16690522309711286</c:v>
                </c:pt>
                <c:pt idx="2">
                  <c:v>0.15742509666454216</c:v>
                </c:pt>
                <c:pt idx="3">
                  <c:v>0.1704864527518172</c:v>
                </c:pt>
                <c:pt idx="4">
                  <c:v>0.1777478977505112</c:v>
                </c:pt>
                <c:pt idx="5">
                  <c:v>0.18581944777911164</c:v>
                </c:pt>
                <c:pt idx="6">
                  <c:v>0.17579526713124274</c:v>
                </c:pt>
                <c:pt idx="7">
                  <c:v>0.16816136645962734</c:v>
                </c:pt>
                <c:pt idx="8">
                  <c:v>0.15700208078562161</c:v>
                </c:pt>
                <c:pt idx="9">
                  <c:v>0.16205403260869566</c:v>
                </c:pt>
                <c:pt idx="10">
                  <c:v>0.17139979883536258</c:v>
                </c:pt>
                <c:pt idx="11">
                  <c:v>0.20374179723502303</c:v>
                </c:pt>
                <c:pt idx="12">
                  <c:v>0.2391602794312169</c:v>
                </c:pt>
                <c:pt idx="13">
                  <c:v>0.28895790159189583</c:v>
                </c:pt>
                <c:pt idx="14">
                  <c:v>0.31484251432110233</c:v>
                </c:pt>
                <c:pt idx="15">
                  <c:v>0.34477266666666662</c:v>
                </c:pt>
                <c:pt idx="16">
                  <c:v>0.35023968057465998</c:v>
                </c:pt>
                <c:pt idx="17">
                  <c:v>0.35525301319104791</c:v>
                </c:pt>
                <c:pt idx="18">
                  <c:v>0.3631671878629501</c:v>
                </c:pt>
                <c:pt idx="19">
                  <c:v>0.42893390557939909</c:v>
                </c:pt>
                <c:pt idx="20">
                  <c:v>0.50479963526263893</c:v>
                </c:pt>
                <c:pt idx="21">
                  <c:v>0.57678724331926867</c:v>
                </c:pt>
                <c:pt idx="22">
                  <c:v>0.59404227361111117</c:v>
                </c:pt>
                <c:pt idx="23">
                  <c:v>0.58604919760641916</c:v>
                </c:pt>
                <c:pt idx="24">
                  <c:v>0.59368972786406471</c:v>
                </c:pt>
                <c:pt idx="25">
                  <c:v>0.59708648155390442</c:v>
                </c:pt>
                <c:pt idx="26">
                  <c:v>0.59853691911385865</c:v>
                </c:pt>
                <c:pt idx="27">
                  <c:v>0.57583427798277975</c:v>
                </c:pt>
                <c:pt idx="28">
                  <c:v>0.51278154196560766</c:v>
                </c:pt>
                <c:pt idx="29">
                  <c:v>0.47703333333333336</c:v>
                </c:pt>
                <c:pt idx="30">
                  <c:v>0.43918684807256242</c:v>
                </c:pt>
                <c:pt idx="31">
                  <c:v>0.42063558302256315</c:v>
                </c:pt>
                <c:pt idx="32">
                  <c:v>0.40658984127584352</c:v>
                </c:pt>
                <c:pt idx="33">
                  <c:v>0.39871492757721427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32-46F0-B536-6DEBC7929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204384"/>
        <c:axId val="577207264"/>
      </c:lineChart>
      <c:catAx>
        <c:axId val="5772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207264"/>
        <c:crosses val="autoZero"/>
        <c:auto val="1"/>
        <c:lblAlgn val="ctr"/>
        <c:lblOffset val="100"/>
        <c:noMultiLvlLbl val="0"/>
      </c:catAx>
      <c:valAx>
        <c:axId val="577207264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20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83490512496891E-2"/>
          <c:y val="0.10086333155799081"/>
          <c:w val="0.92687733759842517"/>
          <c:h val="0.79933496559209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 Highway Funding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1999-01</c:v>
                </c:pt>
                <c:pt idx="1">
                  <c:v>2001-03</c:v>
                </c:pt>
                <c:pt idx="2">
                  <c:v>2003-05</c:v>
                </c:pt>
                <c:pt idx="3">
                  <c:v>2005-07</c:v>
                </c:pt>
                <c:pt idx="4">
                  <c:v>2007-09</c:v>
                </c:pt>
                <c:pt idx="5">
                  <c:v>2009-11</c:v>
                </c:pt>
                <c:pt idx="6">
                  <c:v>2011-13</c:v>
                </c:pt>
                <c:pt idx="7">
                  <c:v>2013-15</c:v>
                </c:pt>
                <c:pt idx="8">
                  <c:v>2015-17</c:v>
                </c:pt>
                <c:pt idx="9">
                  <c:v>2017-19</c:v>
                </c:pt>
                <c:pt idx="10">
                  <c:v>2019-21</c:v>
                </c:pt>
                <c:pt idx="11">
                  <c:v>2021-23</c:v>
                </c:pt>
                <c:pt idx="12">
                  <c:v>2023-25</c:v>
                </c:pt>
                <c:pt idx="13">
                  <c:v>2025-27</c:v>
                </c:pt>
              </c:strCache>
            </c:strRef>
          </c:cat>
          <c:val>
            <c:numRef>
              <c:f>Sheet1!$B$2:$B$15</c:f>
              <c:numCache>
                <c:formatCode>"$"#,##0.0</c:formatCode>
                <c:ptCount val="14"/>
                <c:pt idx="0">
                  <c:v>430.07601510859303</c:v>
                </c:pt>
                <c:pt idx="1">
                  <c:v>481.99625204447523</c:v>
                </c:pt>
                <c:pt idx="2">
                  <c:v>442.11116132083987</c:v>
                </c:pt>
                <c:pt idx="3">
                  <c:v>419.40714884495088</c:v>
                </c:pt>
                <c:pt idx="4">
                  <c:v>405.18999685728028</c:v>
                </c:pt>
                <c:pt idx="5">
                  <c:v>453.27358197652438</c:v>
                </c:pt>
                <c:pt idx="6">
                  <c:v>429.8775637595063</c:v>
                </c:pt>
                <c:pt idx="7">
                  <c:v>387.41401371792546</c:v>
                </c:pt>
                <c:pt idx="8">
                  <c:v>329.99481943267057</c:v>
                </c:pt>
                <c:pt idx="9">
                  <c:v>273.96098440401965</c:v>
                </c:pt>
                <c:pt idx="10">
                  <c:v>248.94032051257994</c:v>
                </c:pt>
                <c:pt idx="11">
                  <c:v>203.54600026111592</c:v>
                </c:pt>
                <c:pt idx="12">
                  <c:v>212.545263971396</c:v>
                </c:pt>
                <c:pt idx="13">
                  <c:v>261.39999999999998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6-40F1-9794-EE28FA53A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5581392"/>
        <c:axId val="985583552"/>
      </c:barChart>
      <c:catAx>
        <c:axId val="98558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583552"/>
        <c:crosses val="autoZero"/>
        <c:auto val="1"/>
        <c:lblAlgn val="ctr"/>
        <c:lblOffset val="100"/>
        <c:noMultiLvlLbl val="0"/>
      </c:catAx>
      <c:valAx>
        <c:axId val="9855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58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17086443659094E-2"/>
          <c:y val="2.7402920553494099E-2"/>
          <c:w val="0.9335180927583987"/>
          <c:h val="0.825729053990434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</c:v>
                </c:pt>
                <c:pt idx="1">
                  <c:v>County</c:v>
                </c:pt>
                <c:pt idx="2">
                  <c:v>Town</c:v>
                </c:pt>
                <c:pt idx="3">
                  <c:v>Municipal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3473</c:v>
                </c:pt>
                <c:pt idx="1">
                  <c:v>2000</c:v>
                </c:pt>
                <c:pt idx="2">
                  <c:v>3022</c:v>
                </c:pt>
                <c:pt idx="3">
                  <c:v>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9-4CD9-BFF9-EF3286ABB9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&gt; 50 Yrs*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</c:v>
                </c:pt>
                <c:pt idx="1">
                  <c:v>County</c:v>
                </c:pt>
                <c:pt idx="2">
                  <c:v>Town</c:v>
                </c:pt>
                <c:pt idx="3">
                  <c:v>Municipal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1386</c:v>
                </c:pt>
                <c:pt idx="1">
                  <c:v>714</c:v>
                </c:pt>
                <c:pt idx="2">
                  <c:v>942</c:v>
                </c:pt>
                <c:pt idx="3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9-4CD9-BFF9-EF3286ABB9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Rated Poor/Marked for Replacement/Repair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State</c:v>
                </c:pt>
                <c:pt idx="1">
                  <c:v>County</c:v>
                </c:pt>
                <c:pt idx="2">
                  <c:v>Town</c:v>
                </c:pt>
                <c:pt idx="3">
                  <c:v>Municipal</c:v>
                </c:pt>
              </c:strCache>
            </c:strRef>
          </c:cat>
          <c:val>
            <c:numRef>
              <c:f>Sheet1!$D$2:$D$5</c:f>
              <c:numCache>
                <c:formatCode>#,##0</c:formatCode>
                <c:ptCount val="4"/>
                <c:pt idx="0">
                  <c:v>499</c:v>
                </c:pt>
                <c:pt idx="1">
                  <c:v>416</c:v>
                </c:pt>
                <c:pt idx="2">
                  <c:v>533</c:v>
                </c:pt>
                <c:pt idx="3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99-4CD9-BFF9-EF3286ABB9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5950464"/>
        <c:axId val="195952000"/>
      </c:barChart>
      <c:catAx>
        <c:axId val="19595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52000"/>
        <c:crosses val="autoZero"/>
        <c:auto val="1"/>
        <c:lblAlgn val="ctr"/>
        <c:lblOffset val="100"/>
        <c:noMultiLvlLbl val="0"/>
      </c:catAx>
      <c:valAx>
        <c:axId val="19595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5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0.74178</cdr:x>
      <cdr:y>0.26866</cdr:y>
    </cdr:from>
    <cdr:to>
      <cdr:x>0.8855</cdr:x>
      <cdr:y>0.55004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4CBB9A3-FF8A-56A3-CA2D-55849AFDA6B1}"/>
            </a:ext>
          </a:extLst>
        </cdr:cNvPr>
        <cdr:cNvSpPr txBox="1"/>
      </cdr:nvSpPr>
      <cdr:spPr>
        <a:xfrm xmlns:a="http://schemas.openxmlformats.org/drawingml/2006/main">
          <a:off x="7423986" y="1393160"/>
          <a:ext cx="1438402" cy="1459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kern="1200" dirty="0">
              <a:solidFill>
                <a:schemeClr val="tx1"/>
              </a:solidFill>
            </a:rPr>
            <a:t>4th Highest</a:t>
          </a:r>
        </a:p>
        <a:p xmlns:a="http://schemas.openxmlformats.org/drawingml/2006/main">
          <a:pPr algn="ctr"/>
          <a:r>
            <a:rPr lang="en-US" sz="1800" kern="1200" dirty="0">
              <a:solidFill>
                <a:schemeClr val="tx1"/>
              </a:solidFill>
            </a:rPr>
            <a:t>in Nation</a:t>
          </a:r>
        </a:p>
        <a:p xmlns:a="http://schemas.openxmlformats.org/drawingml/2006/main">
          <a:pPr algn="ctr"/>
          <a:endParaRPr lang="en-US" sz="24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0.25314</cdr:x>
      <cdr:y>0.27739</cdr:y>
    </cdr:from>
    <cdr:to>
      <cdr:x>0.39686</cdr:x>
      <cdr:y>0.55877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F7DA687-940E-A452-EB73-6808DA3A5346}"/>
            </a:ext>
          </a:extLst>
        </cdr:cNvPr>
        <cdr:cNvSpPr txBox="1"/>
      </cdr:nvSpPr>
      <cdr:spPr>
        <a:xfrm xmlns:a="http://schemas.openxmlformats.org/drawingml/2006/main">
          <a:off x="2508075" y="1332513"/>
          <a:ext cx="1423931" cy="1351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kern="1200" dirty="0">
              <a:solidFill>
                <a:schemeClr val="tx1"/>
              </a:solidFill>
            </a:rPr>
            <a:t>2nd Highest</a:t>
          </a:r>
        </a:p>
        <a:p xmlns:a="http://schemas.openxmlformats.org/drawingml/2006/main">
          <a:pPr algn="ctr"/>
          <a:r>
            <a:rPr lang="en-US" sz="1800" kern="1200" dirty="0">
              <a:solidFill>
                <a:schemeClr val="tx1"/>
              </a:solidFill>
            </a:rPr>
            <a:t>in Nation</a:t>
          </a:r>
        </a:p>
        <a:p xmlns:a="http://schemas.openxmlformats.org/drawingml/2006/main">
          <a:pPr algn="ctr"/>
          <a:endParaRPr lang="en-US" sz="2400" kern="12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0.57394</cdr:x>
      <cdr:y>0.12727</cdr:y>
    </cdr:from>
    <cdr:to>
      <cdr:x>0.74524</cdr:x>
      <cdr:y>0.18889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5FE9BA-5F37-7D2B-05C5-B06B7E648E0D}"/>
            </a:ext>
          </a:extLst>
        </cdr:cNvPr>
        <cdr:cNvSpPr txBox="1"/>
      </cdr:nvSpPr>
      <cdr:spPr>
        <a:xfrm xmlns:a="http://schemas.openxmlformats.org/drawingml/2006/main">
          <a:off x="4978400" y="800100"/>
          <a:ext cx="1485900" cy="38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kern="1200"/>
            <a:t>Nominal GDP</a:t>
          </a:r>
        </a:p>
      </cdr:txBody>
    </cdr:sp>
  </cdr:relSizeAnchor>
  <cdr:relSizeAnchor xmlns:cdr="http://schemas.openxmlformats.org/drawingml/2006/chartDrawing">
    <cdr:from>
      <cdr:x>0.65081</cdr:x>
      <cdr:y>0.51818</cdr:y>
    </cdr:from>
    <cdr:to>
      <cdr:x>0.86384</cdr:x>
      <cdr:y>0.59293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98DA5BE-BB49-C44A-83B7-6AE4C7ECACBF}"/>
            </a:ext>
          </a:extLst>
        </cdr:cNvPr>
        <cdr:cNvSpPr txBox="1"/>
      </cdr:nvSpPr>
      <cdr:spPr>
        <a:xfrm xmlns:a="http://schemas.openxmlformats.org/drawingml/2006/main">
          <a:off x="5645150" y="3257550"/>
          <a:ext cx="1847850" cy="469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kern="1200"/>
            <a:t>Total Transportation Spending</a:t>
          </a:r>
        </a:p>
      </cdr:txBody>
    </cdr:sp>
  </cdr:relSizeAnchor>
  <cdr:relSizeAnchor xmlns:cdr="http://schemas.openxmlformats.org/drawingml/2006/chartDrawing">
    <cdr:from>
      <cdr:x>0.70824</cdr:x>
      <cdr:y>0.1596</cdr:y>
    </cdr:from>
    <cdr:to>
      <cdr:x>0.81512</cdr:x>
      <cdr:y>0.1596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C1C240E7-A7FA-9879-31C8-F73EC8D140BD}"/>
            </a:ext>
          </a:extLst>
        </cdr:cNvPr>
        <cdr:cNvCxnSpPr/>
      </cdr:nvCxnSpPr>
      <cdr:spPr>
        <a:xfrm xmlns:a="http://schemas.openxmlformats.org/drawingml/2006/main">
          <a:off x="5649700" y="717787"/>
          <a:ext cx="85259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0.68155</cdr:x>
      <cdr:y>0.46162</cdr:y>
    </cdr:from>
    <cdr:to>
      <cdr:x>0.72474</cdr:x>
      <cdr:y>0.54343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6C98E631-838E-3122-5B58-4D3B966F50BB}"/>
            </a:ext>
          </a:extLst>
        </cdr:cNvPr>
        <cdr:cNvCxnSpPr/>
      </cdr:nvCxnSpPr>
      <cdr:spPr>
        <a:xfrm xmlns:a="http://schemas.openxmlformats.org/drawingml/2006/main">
          <a:off x="5911850" y="2901950"/>
          <a:ext cx="374650" cy="51435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0.60829</cdr:x>
      <cdr:y>0</cdr:y>
    </cdr:from>
    <cdr:to>
      <cdr:x>0.93145</cdr:x>
      <cdr:y>0.1125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62C4A4B-90EE-A470-5109-AAAE97EEA6E2}"/>
            </a:ext>
          </a:extLst>
        </cdr:cNvPr>
        <cdr:cNvSpPr txBox="1"/>
      </cdr:nvSpPr>
      <cdr:spPr>
        <a:xfrm xmlns:a="http://schemas.openxmlformats.org/drawingml/2006/main">
          <a:off x="7038904" y="0"/>
          <a:ext cx="3739586" cy="592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kern="1200" dirty="0"/>
            <a:t>State Highway Detail</a:t>
          </a:r>
        </a:p>
      </cdr:txBody>
    </cdr:sp>
  </cdr:relSizeAnchor>
  <cdr:relSizeAnchor xmlns:cdr="http://schemas.openxmlformats.org/drawingml/2006/chartDrawing">
    <cdr:from>
      <cdr:x>0.36635</cdr:x>
      <cdr:y>0.37244</cdr:y>
    </cdr:from>
    <cdr:to>
      <cdr:x>0.55577</cdr:x>
      <cdr:y>0.62756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7914095-6000-BFFB-4B23-25909DF5ED5F}"/>
            </a:ext>
          </a:extLst>
        </cdr:cNvPr>
        <cdr:cNvSpPr txBox="1"/>
      </cdr:nvSpPr>
      <cdr:spPr>
        <a:xfrm xmlns:a="http://schemas.openxmlformats.org/drawingml/2006/main">
          <a:off x="4301066" y="1961044"/>
          <a:ext cx="2223911" cy="1343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 rtl="0">
            <a:defRPr sz="1197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sz="1600" b="1" kern="1200" dirty="0">
              <a:solidFill>
                <a:schemeClr val="bg1"/>
              </a:solidFill>
            </a:rPr>
            <a:t>State Highways</a:t>
          </a:r>
        </a:p>
        <a:p xmlns:a="http://schemas.openxmlformats.org/drawingml/2006/main">
          <a:pPr lvl="0" algn="ctr" rtl="0">
            <a:defRPr sz="1197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sz="1600" kern="1200" dirty="0">
              <a:solidFill>
                <a:schemeClr val="bg1"/>
              </a:solidFill>
            </a:rPr>
            <a:t> $4.52 Billion</a:t>
          </a:r>
        </a:p>
        <a:p xmlns:a="http://schemas.openxmlformats.org/drawingml/2006/main">
          <a:pPr lvl="0" algn="ctr" rtl="0">
            <a:defRPr sz="1197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3200" b="1" kern="1200" dirty="0">
              <a:solidFill>
                <a:schemeClr val="bg1"/>
              </a:solidFill>
            </a:rPr>
            <a:t>51%</a:t>
          </a:r>
        </a:p>
        <a:p xmlns:a="http://schemas.openxmlformats.org/drawingml/2006/main">
          <a:endParaRPr lang="en-US" sz="1100" kern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0.05713</cdr:x>
      <cdr:y>0.43431</cdr:y>
    </cdr:from>
    <cdr:to>
      <cdr:x>0.45861</cdr:x>
      <cdr:y>0.54087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9AB0778D-E6CF-0B2E-CF49-B89F89B4B96C}"/>
            </a:ext>
          </a:extLst>
        </cdr:cNvPr>
        <cdr:cNvSpPr txBox="1"/>
      </cdr:nvSpPr>
      <cdr:spPr>
        <a:xfrm xmlns:a="http://schemas.openxmlformats.org/drawingml/2006/main">
          <a:off x="589460" y="1881736"/>
          <a:ext cx="414257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Local Aids and Assistance</a:t>
          </a:r>
        </a:p>
      </cdr:txBody>
    </cdr:sp>
  </cdr:relSizeAnchor>
  <cdr:relSizeAnchor xmlns:cdr="http://schemas.openxmlformats.org/drawingml/2006/chartDrawing">
    <cdr:from>
      <cdr:x>0.05713</cdr:x>
      <cdr:y>0.59237</cdr:y>
    </cdr:from>
    <cdr:to>
      <cdr:x>0.46104</cdr:x>
      <cdr:y>0.69892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9AB0778D-E6CF-0B2E-CF49-B89F89B4B96C}"/>
            </a:ext>
          </a:extLst>
        </cdr:cNvPr>
        <cdr:cNvSpPr txBox="1"/>
      </cdr:nvSpPr>
      <cdr:spPr>
        <a:xfrm xmlns:a="http://schemas.openxmlformats.org/drawingml/2006/main">
          <a:off x="589460" y="2566536"/>
          <a:ext cx="41676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State Patrol and DMV</a:t>
          </a:r>
        </a:p>
      </cdr:txBody>
    </cdr:sp>
  </cdr:relSizeAnchor>
  <cdr:relSizeAnchor xmlns:cdr="http://schemas.openxmlformats.org/drawingml/2006/chartDrawing">
    <cdr:from>
      <cdr:x>0.24708</cdr:x>
      <cdr:y>0.82215</cdr:y>
    </cdr:from>
    <cdr:to>
      <cdr:x>0.53313</cdr:x>
      <cdr:y>0.92871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9AB0778D-E6CF-0B2E-CF49-B89F89B4B96C}"/>
            </a:ext>
          </a:extLst>
        </cdr:cNvPr>
        <cdr:cNvSpPr txBox="1"/>
      </cdr:nvSpPr>
      <cdr:spPr>
        <a:xfrm xmlns:a="http://schemas.openxmlformats.org/drawingml/2006/main">
          <a:off x="2549439" y="3562120"/>
          <a:ext cx="295154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Debt Payments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0.28058</cdr:x>
      <cdr:y>0.2115</cdr:y>
    </cdr:from>
    <cdr:to>
      <cdr:x>0.37633</cdr:x>
      <cdr:y>0.28661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4125035-306C-EFBE-B11D-03CABC11AE10}"/>
            </a:ext>
          </a:extLst>
        </cdr:cNvPr>
        <cdr:cNvSpPr txBox="1"/>
      </cdr:nvSpPr>
      <cdr:spPr>
        <a:xfrm xmlns:a="http://schemas.openxmlformats.org/drawingml/2006/main">
          <a:off x="2043650" y="957182"/>
          <a:ext cx="697411" cy="339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kern="1200" dirty="0"/>
            <a:t>35%</a:t>
          </a:r>
        </a:p>
      </cdr:txBody>
    </cdr:sp>
  </cdr:relSizeAnchor>
  <cdr:relSizeAnchor xmlns:cdr="http://schemas.openxmlformats.org/drawingml/2006/chartDrawing">
    <cdr:from>
      <cdr:x>0.3846</cdr:x>
      <cdr:y>0.34074</cdr:y>
    </cdr:from>
    <cdr:to>
      <cdr:x>0.54564</cdr:x>
      <cdr:y>0.42235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34B9413D-4878-4442-D780-94CB58799ED9}"/>
            </a:ext>
          </a:extLst>
        </cdr:cNvPr>
        <cdr:cNvSpPr txBox="1"/>
      </cdr:nvSpPr>
      <cdr:spPr>
        <a:xfrm xmlns:a="http://schemas.openxmlformats.org/drawingml/2006/main">
          <a:off x="2801299" y="1542070"/>
          <a:ext cx="117296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3,130</a:t>
          </a:r>
        </a:p>
      </cdr:txBody>
    </cdr:sp>
  </cdr:relSizeAnchor>
  <cdr:relSizeAnchor xmlns:cdr="http://schemas.openxmlformats.org/drawingml/2006/chartDrawing">
    <cdr:from>
      <cdr:x>0.4881</cdr:x>
      <cdr:y>0.42098</cdr:y>
    </cdr:from>
    <cdr:to>
      <cdr:x>0.5102</cdr:x>
      <cdr:y>0.59459</cdr:y>
    </cdr:to>
    <cdr:sp macro="" textlink="">
      <cdr:nvSpPr>
        <cdr:cNvPr id="6" name="Right Brace 5">
          <a:extLst xmlns:a="http://schemas.openxmlformats.org/drawingml/2006/main">
            <a:ext uri="{FF2B5EF4-FFF2-40B4-BE49-F238E27FC236}">
              <a16:creationId xmlns:a16="http://schemas.microsoft.com/office/drawing/2014/main" id="{C77FBD28-56C8-1620-BF91-40E0F8F4F89E}"/>
            </a:ext>
          </a:extLst>
        </cdr:cNvPr>
        <cdr:cNvSpPr/>
      </cdr:nvSpPr>
      <cdr:spPr>
        <a:xfrm xmlns:a="http://schemas.openxmlformats.org/drawingml/2006/main">
          <a:off x="3555158" y="1905194"/>
          <a:ext cx="161002" cy="785702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0.50745</cdr:x>
      <cdr:y>0.46244</cdr:y>
    </cdr:from>
    <cdr:to>
      <cdr:x>0.6032</cdr:x>
      <cdr:y>0.53755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AC814F5-8ACA-6B8A-D181-3264366499EA}"/>
            </a:ext>
          </a:extLst>
        </cdr:cNvPr>
        <cdr:cNvSpPr txBox="1"/>
      </cdr:nvSpPr>
      <cdr:spPr>
        <a:xfrm xmlns:a="http://schemas.openxmlformats.org/drawingml/2006/main">
          <a:off x="3696082" y="2092863"/>
          <a:ext cx="697411" cy="339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kern="1200" dirty="0"/>
            <a:t>36%</a:t>
          </a:r>
        </a:p>
      </cdr:txBody>
    </cdr:sp>
  </cdr:relSizeAnchor>
  <cdr:relSizeAnchor xmlns:cdr="http://schemas.openxmlformats.org/drawingml/2006/chartDrawing">
    <cdr:from>
      <cdr:x>0.6088</cdr:x>
      <cdr:y>0.15228</cdr:y>
    </cdr:from>
    <cdr:to>
      <cdr:x>0.76983</cdr:x>
      <cdr:y>0.23389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34B9413D-4878-4442-D780-94CB58799ED9}"/>
            </a:ext>
          </a:extLst>
        </cdr:cNvPr>
        <cdr:cNvSpPr txBox="1"/>
      </cdr:nvSpPr>
      <cdr:spPr>
        <a:xfrm xmlns:a="http://schemas.openxmlformats.org/drawingml/2006/main">
          <a:off x="4434298" y="689166"/>
          <a:ext cx="117288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4,497</a:t>
          </a:r>
        </a:p>
      </cdr:txBody>
    </cdr:sp>
  </cdr:relSizeAnchor>
  <cdr:relSizeAnchor xmlns:cdr="http://schemas.openxmlformats.org/drawingml/2006/chartDrawing">
    <cdr:from>
      <cdr:x>0.71299</cdr:x>
      <cdr:y>0.2389</cdr:y>
    </cdr:from>
    <cdr:to>
      <cdr:x>0.73539</cdr:x>
      <cdr:y>0.45955</cdr:y>
    </cdr:to>
    <cdr:sp macro="" textlink="">
      <cdr:nvSpPr>
        <cdr:cNvPr id="5" name="Right Brace 4">
          <a:extLst xmlns:a="http://schemas.openxmlformats.org/drawingml/2006/main">
            <a:ext uri="{FF2B5EF4-FFF2-40B4-BE49-F238E27FC236}">
              <a16:creationId xmlns:a16="http://schemas.microsoft.com/office/drawing/2014/main" id="{C77FBD28-56C8-1620-BF91-40E0F8F4F89E}"/>
            </a:ext>
          </a:extLst>
        </cdr:cNvPr>
        <cdr:cNvSpPr/>
      </cdr:nvSpPr>
      <cdr:spPr>
        <a:xfrm xmlns:a="http://schemas.openxmlformats.org/drawingml/2006/main">
          <a:off x="5193168" y="1081191"/>
          <a:ext cx="163189" cy="99855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0.73747</cdr:x>
      <cdr:y>0.30609</cdr:y>
    </cdr:from>
    <cdr:to>
      <cdr:x>0.83322</cdr:x>
      <cdr:y>0.38119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0CB04632-2184-9EFE-BC26-7EE59E0ED80C}"/>
            </a:ext>
          </a:extLst>
        </cdr:cNvPr>
        <cdr:cNvSpPr txBox="1"/>
      </cdr:nvSpPr>
      <cdr:spPr>
        <a:xfrm xmlns:a="http://schemas.openxmlformats.org/drawingml/2006/main">
          <a:off x="5371501" y="1385243"/>
          <a:ext cx="697411" cy="339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kern="1200" dirty="0"/>
            <a:t>33%</a:t>
          </a:r>
        </a:p>
      </cdr:txBody>
    </cdr:sp>
  </cdr:relSizeAnchor>
  <cdr:relSizeAnchor xmlns:cdr="http://schemas.openxmlformats.org/drawingml/2006/chartDrawing">
    <cdr:from>
      <cdr:x>0.83896</cdr:x>
      <cdr:y>0.58147</cdr:y>
    </cdr:from>
    <cdr:to>
      <cdr:x>1</cdr:x>
      <cdr:y>0.66308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34B9413D-4878-4442-D780-94CB58799ED9}"/>
            </a:ext>
          </a:extLst>
        </cdr:cNvPr>
        <cdr:cNvSpPr txBox="1"/>
      </cdr:nvSpPr>
      <cdr:spPr>
        <a:xfrm xmlns:a="http://schemas.openxmlformats.org/drawingml/2006/main">
          <a:off x="6110707" y="2631529"/>
          <a:ext cx="117296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1,353</a:t>
          </a:r>
        </a:p>
      </cdr:txBody>
    </cdr:sp>
  </cdr:relSizeAnchor>
  <cdr:relSizeAnchor xmlns:cdr="http://schemas.openxmlformats.org/drawingml/2006/chartDrawing">
    <cdr:from>
      <cdr:x>0.93866</cdr:x>
      <cdr:y>0.66892</cdr:y>
    </cdr:from>
    <cdr:to>
      <cdr:x>0.95857</cdr:x>
      <cdr:y>0.74103</cdr:y>
    </cdr:to>
    <cdr:sp macro="" textlink="">
      <cdr:nvSpPr>
        <cdr:cNvPr id="7" name="Right Brace 6">
          <a:extLst xmlns:a="http://schemas.openxmlformats.org/drawingml/2006/main">
            <a:ext uri="{FF2B5EF4-FFF2-40B4-BE49-F238E27FC236}">
              <a16:creationId xmlns:a16="http://schemas.microsoft.com/office/drawing/2014/main" id="{C77FBD28-56C8-1620-BF91-40E0F8F4F89E}"/>
            </a:ext>
          </a:extLst>
        </cdr:cNvPr>
        <cdr:cNvSpPr/>
      </cdr:nvSpPr>
      <cdr:spPr>
        <a:xfrm xmlns:a="http://schemas.openxmlformats.org/drawingml/2006/main">
          <a:off x="6836892" y="3027297"/>
          <a:ext cx="144980" cy="32633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0.75699</cdr:x>
      <cdr:y>0.01286</cdr:y>
    </cdr:from>
    <cdr:to>
      <cdr:x>1</cdr:x>
      <cdr:y>0.14879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C323BC7-F617-D477-D84E-1DE664FBBF68}"/>
            </a:ext>
          </a:extLst>
        </cdr:cNvPr>
        <cdr:cNvSpPr txBox="1"/>
      </cdr:nvSpPr>
      <cdr:spPr>
        <a:xfrm xmlns:a="http://schemas.openxmlformats.org/drawingml/2006/main">
          <a:off x="5578225" y="56215"/>
          <a:ext cx="1790700" cy="59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  <a:p xmlns:a="http://schemas.openxmlformats.org/drawingml/2006/main">
          <a:endParaRPr lang="en-US" sz="1100" kern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3BBE08-35E1-B9B3-D342-48AA06B7B8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355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2606F-E0EA-1799-81F6-492F2EE5F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355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5B9793E3-FBA5-4A0D-A90B-815A831E3EF8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2BB07-E49C-465A-DB83-6C39A00A06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38475" cy="46355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7EA69-A825-5E71-DDFC-0885D3D57D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772525"/>
            <a:ext cx="3038475" cy="46355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76E637B0-C57B-4312-B490-AAC42963B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6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3408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2487E8B3-57B2-48AB-9DED-772E958A6FC8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9" rIns="92818" bIns="464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818" tIns="46409" rIns="92818" bIns="464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0"/>
            <a:ext cx="3037840" cy="463407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F30EB598-E42A-4D27-BD73-4E1CDA6C9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1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E8EC2-390F-9140-58C8-1384B1CDF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02303-83D4-2336-D487-C26DC6C39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C0682-D046-5D39-D4A2-EDAEBA57F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971A6-AB03-AA39-66A8-6BC929501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B598-E42A-4D27-BD73-4E1CDA6C9B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2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B598-E42A-4D27-BD73-4E1CDA6C9B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2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CECB-93CD-C503-867F-956D7CC64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F08B12-B8F0-6318-0638-D95986DB7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09586-7622-997D-6BE7-CF9782B22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1C9E5-B60F-75DC-CBB3-F1B6BECE2E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B598-E42A-4D27-BD73-4E1CDA6C9B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3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B598-E42A-4D27-BD73-4E1CDA6C9B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2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15CDF-F798-541E-DE2D-7F95D9F94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F979D0-8CB2-397D-5FF2-AAB112785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08AD78-08B8-C27F-EFE3-D7E03B478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B0B0B-D1D2-89BE-B569-4CF3CAF29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B598-E42A-4D27-BD73-4E1CDA6C9B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EA8F8-08E1-B3F9-69AC-518846CD7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CDACC-D51B-5A82-A049-5AFBF4817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E73B0-D366-B152-B143-EB49084E3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ADF7-EA81-EC6B-BBEC-428B970F0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EB598-E42A-4D27-BD73-4E1CDA6C9B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B0B600-9D72-4AB6-A923-B1587501F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4588329"/>
            <a:ext cx="14062334" cy="21005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B0B600-9D72-4AB6-A923-B1587501F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4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0209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0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134"/>
            <a:ext cx="10972800" cy="1143000"/>
          </a:xfrm>
        </p:spPr>
        <p:txBody>
          <a:bodyPr/>
          <a:lstStyle>
            <a:lvl1pPr>
              <a:lnSpc>
                <a:spcPts val="4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4C38-A049-4E2C-8273-17175E09B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7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3514" y="1401309"/>
            <a:ext cx="7424057" cy="19088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43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92" r:id="rId3"/>
    <p:sldLayoutId id="2147483693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9E8BF1-CB11-A858-EF6F-024E2565688B}"/>
              </a:ext>
            </a:extLst>
          </p:cNvPr>
          <p:cNvSpPr txBox="1">
            <a:spLocks/>
          </p:cNvSpPr>
          <p:nvPr/>
        </p:nvSpPr>
        <p:spPr>
          <a:xfrm>
            <a:off x="1250731" y="1059075"/>
            <a:ext cx="6053959" cy="253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The State of Wisconsin Transportation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4E97E-23A4-66E5-3046-E9996FC48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3146"/>
            <a:ext cx="5160097" cy="5531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45A95-854F-A6FC-75C2-9FD127C0D7DB}"/>
              </a:ext>
            </a:extLst>
          </p:cNvPr>
          <p:cNvSpPr txBox="1"/>
          <p:nvPr/>
        </p:nvSpPr>
        <p:spPr>
          <a:xfrm>
            <a:off x="2444781" y="2557992"/>
            <a:ext cx="348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January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CF978A-037D-D9EF-FAD9-B0AB398D373A}"/>
              </a:ext>
            </a:extLst>
          </p:cNvPr>
          <p:cNvSpPr txBox="1"/>
          <p:nvPr/>
        </p:nvSpPr>
        <p:spPr>
          <a:xfrm>
            <a:off x="9583838" y="6400800"/>
            <a:ext cx="180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1.15.2026</a:t>
            </a:r>
          </a:p>
        </p:txBody>
      </p:sp>
    </p:spTree>
    <p:extLst>
      <p:ext uri="{BB962C8B-B14F-4D97-AF65-F5344CB8AC3E}">
        <p14:creationId xmlns:p14="http://schemas.microsoft.com/office/powerpoint/2010/main" val="419885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86CF2-96FF-368D-8E54-55AA73A7E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18D8-ED43-5C33-9FC1-E6C80300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8422"/>
            <a:ext cx="110134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the Money Goes</a:t>
            </a:r>
            <a:br>
              <a:rPr lang="en-US" dirty="0"/>
            </a:br>
            <a:r>
              <a:rPr lang="en-US" sz="3100" i="1" dirty="0"/>
              <a:t>Wisconsin’s Highway Construction Costs Lower Than National Average, Most Neighbors </a:t>
            </a:r>
            <a:r>
              <a:rPr lang="en-US" sz="1600" b="0" dirty="0"/>
              <a:t>(In 2015 Constant Dollars)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6507F-B554-0938-FD54-DDCF37D6EBA3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95BD18-53E9-2910-56D7-4C5654662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237889"/>
              </p:ext>
            </p:extLst>
          </p:nvPr>
        </p:nvGraphicFramePr>
        <p:xfrm>
          <a:off x="1300480" y="1910080"/>
          <a:ext cx="7660640" cy="482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279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1AD33A-B550-C1D2-D802-C87E03D16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CA79-30A1-44B3-80B3-DEB15EB1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1121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Where the Money Goes</a:t>
            </a:r>
            <a:br>
              <a:rPr lang="en-US" dirty="0"/>
            </a:br>
            <a:r>
              <a:rPr lang="en-US" sz="3100" i="1" dirty="0"/>
              <a:t>Current Highway and Local Spending Declines in Real Dollars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C8093-003C-A3C4-2A74-CCAF16434A13}"/>
              </a:ext>
            </a:extLst>
          </p:cNvPr>
          <p:cNvSpPr txBox="1"/>
          <p:nvPr/>
        </p:nvSpPr>
        <p:spPr>
          <a:xfrm>
            <a:off x="1213850" y="6143510"/>
            <a:ext cx="1082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Spending by area, three-year rolling average, 1994 to 2027, inflation adjusted to 2023 dollars using CPI.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E70D9-C459-33F8-75BD-8DFE5B13FE67}"/>
              </a:ext>
            </a:extLst>
          </p:cNvPr>
          <p:cNvSpPr txBox="1"/>
          <p:nvPr/>
        </p:nvSpPr>
        <p:spPr>
          <a:xfrm>
            <a:off x="11125525" y="6488428"/>
            <a:ext cx="913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D00467-4F90-AE62-4595-4A2444CF6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956014"/>
              </p:ext>
            </p:extLst>
          </p:nvPr>
        </p:nvGraphicFramePr>
        <p:xfrm>
          <a:off x="936906" y="1682474"/>
          <a:ext cx="10318187" cy="433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417D8A-9A68-D5AC-35FE-8C407882EC5E}"/>
              </a:ext>
            </a:extLst>
          </p:cNvPr>
          <p:cNvSpPr txBox="1"/>
          <p:nvPr/>
        </p:nvSpPr>
        <p:spPr>
          <a:xfrm rot="16200000">
            <a:off x="-195361" y="3239172"/>
            <a:ext cx="1627344" cy="37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 BILLIONS 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0778D-E6CF-0B2E-CF49-B89F89B4B96C}"/>
              </a:ext>
            </a:extLst>
          </p:cNvPr>
          <p:cNvSpPr txBox="1"/>
          <p:nvPr/>
        </p:nvSpPr>
        <p:spPr>
          <a:xfrm>
            <a:off x="1526366" y="2036594"/>
            <a:ext cx="295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 Highways</a:t>
            </a:r>
          </a:p>
        </p:txBody>
      </p:sp>
    </p:spTree>
    <p:extLst>
      <p:ext uri="{BB962C8B-B14F-4D97-AF65-F5344CB8AC3E}">
        <p14:creationId xmlns:p14="http://schemas.microsoft.com/office/powerpoint/2010/main" val="54764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686A24-D026-5F57-42F3-045409B1C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0855-64E8-E9E1-545C-3B27C34A4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2428421"/>
            <a:ext cx="10515600" cy="1325563"/>
          </a:xfrm>
        </p:spPr>
        <p:txBody>
          <a:bodyPr/>
          <a:lstStyle/>
          <a:p>
            <a:r>
              <a:rPr lang="en-US" dirty="0"/>
              <a:t>System 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4205E-2363-DFB3-20C3-3D33AB260A52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7C292B-4B9E-10BD-A672-5D6DC7F23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C1B907D-7E1F-FD0B-2174-1D2548090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976224"/>
              </p:ext>
            </p:extLst>
          </p:nvPr>
        </p:nvGraphicFramePr>
        <p:xfrm>
          <a:off x="817754" y="1559186"/>
          <a:ext cx="10307770" cy="496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2E340F-947E-A1D9-6988-0D7800C8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6186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System Conditions</a:t>
            </a:r>
            <a:br>
              <a:rPr lang="en-US" dirty="0"/>
            </a:br>
            <a:r>
              <a:rPr lang="en-US" sz="3100" i="1" dirty="0"/>
              <a:t>Real Major Highway Funding Lower Than 25 Years Ago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77952-7990-8FA5-41FC-77F0CCB074D5}"/>
              </a:ext>
            </a:extLst>
          </p:cNvPr>
          <p:cNvSpPr txBox="1"/>
          <p:nvPr/>
        </p:nvSpPr>
        <p:spPr>
          <a:xfrm>
            <a:off x="609599" y="1528518"/>
            <a:ext cx="5978972" cy="666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 MILLIONS, 2000 $s using Wis. Construction Cost Index</a:t>
            </a:r>
          </a:p>
          <a:p>
            <a:endParaRPr lang="en-US" sz="1867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E97B0-4D63-72DD-6400-1D83AA9EC6B8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9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2083B-90D8-ED4D-8DDE-CEBD577FA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974E8C-A785-FC85-C68C-9EAAB109F53B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5D272-71D9-9237-92A1-F2764D0D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7" y="105993"/>
            <a:ext cx="5919107" cy="6629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AB773A5-231F-6642-B092-5EEECBAA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3" y="199184"/>
            <a:ext cx="8036870" cy="603456"/>
          </a:xfrm>
        </p:spPr>
        <p:txBody>
          <a:bodyPr>
            <a:noAutofit/>
          </a:bodyPr>
          <a:lstStyle/>
          <a:p>
            <a:r>
              <a:rPr lang="en-US" sz="4000" dirty="0"/>
              <a:t>System Conditions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D7486-6CCA-0EF3-FB91-158BC3DC3BED}"/>
              </a:ext>
            </a:extLst>
          </p:cNvPr>
          <p:cNvSpPr txBox="1"/>
          <p:nvPr/>
        </p:nvSpPr>
        <p:spPr>
          <a:xfrm>
            <a:off x="6011055" y="2623278"/>
            <a:ext cx="618094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/>
              <a:t>Zoo Interchange </a:t>
            </a:r>
            <a:r>
              <a:rPr lang="en-US" sz="2800" b="1" dirty="0"/>
              <a:t>29%</a:t>
            </a:r>
          </a:p>
          <a:p>
            <a:pPr>
              <a:lnSpc>
                <a:spcPts val="3200"/>
              </a:lnSpc>
            </a:pPr>
            <a:endParaRPr lang="en-US" sz="2800" dirty="0"/>
          </a:p>
          <a:p>
            <a:pPr>
              <a:lnSpc>
                <a:spcPts val="3200"/>
              </a:lnSpc>
            </a:pPr>
            <a:r>
              <a:rPr lang="en-US" sz="2800" dirty="0"/>
              <a:t>Marquette Interchange </a:t>
            </a:r>
            <a:r>
              <a:rPr lang="en-US" sz="2800" b="1" dirty="0"/>
              <a:t>48%</a:t>
            </a:r>
            <a:endParaRPr lang="en-US" sz="2800" dirty="0"/>
          </a:p>
          <a:p>
            <a:pPr>
              <a:lnSpc>
                <a:spcPts val="3200"/>
              </a:lnSpc>
            </a:pPr>
            <a:endParaRPr lang="en-US" sz="2800" dirty="0"/>
          </a:p>
          <a:p>
            <a:pPr>
              <a:lnSpc>
                <a:spcPts val="3200"/>
              </a:lnSpc>
            </a:pPr>
            <a:r>
              <a:rPr lang="en-US" sz="2800" dirty="0"/>
              <a:t>I-94 N-S </a:t>
            </a:r>
            <a:r>
              <a:rPr lang="en-US" sz="2800" b="1" dirty="0"/>
              <a:t>34%</a:t>
            </a:r>
            <a:endParaRPr lang="en-US" sz="2800" dirty="0"/>
          </a:p>
          <a:p>
            <a:pPr>
              <a:lnSpc>
                <a:spcPts val="3200"/>
              </a:lnSpc>
            </a:pPr>
            <a:endParaRPr lang="en-US" sz="2800" dirty="0"/>
          </a:p>
          <a:p>
            <a:pPr>
              <a:lnSpc>
                <a:spcPts val="3200"/>
              </a:lnSpc>
            </a:pPr>
            <a:r>
              <a:rPr lang="en-US" sz="2800" dirty="0"/>
              <a:t>I-39/90</a:t>
            </a:r>
            <a:r>
              <a:rPr lang="en-US" sz="2000" dirty="0"/>
              <a:t> </a:t>
            </a:r>
            <a:r>
              <a:rPr lang="en-US" sz="2800" b="1" dirty="0"/>
              <a:t>27%</a:t>
            </a:r>
            <a:endParaRPr lang="en-US" sz="28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1BC2BA-83F3-59FF-B1FE-11B8D2336629}"/>
              </a:ext>
            </a:extLst>
          </p:cNvPr>
          <p:cNvCxnSpPr/>
          <p:nvPr/>
        </p:nvCxnSpPr>
        <p:spPr>
          <a:xfrm flipH="1">
            <a:off x="5050303" y="2996418"/>
            <a:ext cx="960754" cy="24899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F7E301-6F6D-00BC-90C0-4A8490BF05B6}"/>
              </a:ext>
            </a:extLst>
          </p:cNvPr>
          <p:cNvCxnSpPr/>
          <p:nvPr/>
        </p:nvCxnSpPr>
        <p:spPr>
          <a:xfrm flipH="1">
            <a:off x="5202703" y="3896751"/>
            <a:ext cx="808352" cy="1589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8EAE75-867A-4356-DAF3-5A78A1B85BF6}"/>
              </a:ext>
            </a:extLst>
          </p:cNvPr>
          <p:cNvCxnSpPr/>
          <p:nvPr/>
        </p:nvCxnSpPr>
        <p:spPr>
          <a:xfrm flipH="1">
            <a:off x="5202703" y="4598962"/>
            <a:ext cx="808352" cy="1210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6E15D6-FB1C-75F2-0AAE-5939535204CD}"/>
              </a:ext>
            </a:extLst>
          </p:cNvPr>
          <p:cNvCxnSpPr/>
          <p:nvPr/>
        </p:nvCxnSpPr>
        <p:spPr>
          <a:xfrm flipH="1">
            <a:off x="4276578" y="5486400"/>
            <a:ext cx="1734478" cy="900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E8BD64-24AD-4D4B-02B6-65A3BA1F49EB}"/>
              </a:ext>
            </a:extLst>
          </p:cNvPr>
          <p:cNvSpPr txBox="1"/>
          <p:nvPr/>
        </p:nvSpPr>
        <p:spPr>
          <a:xfrm>
            <a:off x="4333873" y="640218"/>
            <a:ext cx="7763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Upgrades for Current Economy and Design Standards Result in Significant Crash Reductions</a:t>
            </a:r>
          </a:p>
        </p:txBody>
      </p:sp>
    </p:spTree>
    <p:extLst>
      <p:ext uri="{BB962C8B-B14F-4D97-AF65-F5344CB8AC3E}">
        <p14:creationId xmlns:p14="http://schemas.microsoft.com/office/powerpoint/2010/main" val="161029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9159E84-12C9-FB48-F449-2A41AAEC67B3}"/>
              </a:ext>
            </a:extLst>
          </p:cNvPr>
          <p:cNvSpPr txBox="1"/>
          <p:nvPr/>
        </p:nvSpPr>
        <p:spPr>
          <a:xfrm>
            <a:off x="539494" y="2002879"/>
            <a:ext cx="29149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 has identified 1,744 bridge replacements/ repairs (includes those rated poor), </a:t>
            </a:r>
            <a:r>
              <a:rPr lang="en-US" sz="2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estimated cost of $2 billion.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Many other bridges are over 50 years old.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468</a:t>
            </a:r>
            <a:r>
              <a:rPr lang="en-US" sz="2000" dirty="0">
                <a:effectLst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weight-posted bridges, about 90% on local systems.</a:t>
            </a:r>
            <a:endParaRPr lang="en-US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9950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System Conditions</a:t>
            </a:r>
            <a:b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i="1" dirty="0">
                <a:ea typeface="Tahoma" panose="020B0604030504040204" pitchFamily="34" charset="0"/>
                <a:cs typeface="Tahoma" panose="020B0604030504040204" pitchFamily="34" charset="0"/>
              </a:rPr>
              <a:t>One in Three Bridges Deficient, Marked for Replacement, &gt; 50 Years Old</a:t>
            </a:r>
            <a:b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205CD5-54B7-55F1-85AC-C3D59970D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597077"/>
              </p:ext>
            </p:extLst>
          </p:nvPr>
        </p:nvGraphicFramePr>
        <p:xfrm>
          <a:off x="3792731" y="1523806"/>
          <a:ext cx="7283669" cy="452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B9413D-4878-4442-D780-94CB58799ED9}"/>
              </a:ext>
            </a:extLst>
          </p:cNvPr>
          <p:cNvSpPr txBox="1"/>
          <p:nvPr/>
        </p:nvSpPr>
        <p:spPr>
          <a:xfrm>
            <a:off x="4936104" y="1676395"/>
            <a:ext cx="125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5,358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77FBD28-56C8-1620-BF91-40E0F8F4F89E}"/>
              </a:ext>
            </a:extLst>
          </p:cNvPr>
          <p:cNvSpPr/>
          <p:nvPr/>
        </p:nvSpPr>
        <p:spPr>
          <a:xfrm>
            <a:off x="5680092" y="2069172"/>
            <a:ext cx="166664" cy="11815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6A0BF-EABA-F97C-F383-947F4883E74D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0EF61-2FBB-6312-D2E5-CBAB9CB78D7C}"/>
              </a:ext>
            </a:extLst>
          </p:cNvPr>
          <p:cNvSpPr txBox="1"/>
          <p:nvPr/>
        </p:nvSpPr>
        <p:spPr>
          <a:xfrm>
            <a:off x="7951039" y="6049455"/>
            <a:ext cx="448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400" i="1" dirty="0"/>
              <a:t>With no major work in the last decade.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A459DC6-1387-615B-95D6-FB94AA6297B8}"/>
              </a:ext>
            </a:extLst>
          </p:cNvPr>
          <p:cNvSpPr txBox="1"/>
          <p:nvPr/>
        </p:nvSpPr>
        <p:spPr>
          <a:xfrm>
            <a:off x="10758645" y="4484544"/>
            <a:ext cx="745066" cy="4110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kern="1200" dirty="0"/>
              <a:t>39%</a:t>
            </a:r>
          </a:p>
        </p:txBody>
      </p:sp>
    </p:spTree>
    <p:extLst>
      <p:ext uri="{BB962C8B-B14F-4D97-AF65-F5344CB8AC3E}">
        <p14:creationId xmlns:p14="http://schemas.microsoft.com/office/powerpoint/2010/main" val="174981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65352-5E52-DC1F-07D5-2A7F369F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258AAE-72A7-C62E-7699-925850611800}"/>
              </a:ext>
            </a:extLst>
          </p:cNvPr>
          <p:cNvSpPr txBox="1"/>
          <p:nvPr/>
        </p:nvSpPr>
        <p:spPr>
          <a:xfrm>
            <a:off x="11125525" y="6498834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4200A-741B-AAD3-E80E-65B97B50E3B3}"/>
              </a:ext>
            </a:extLst>
          </p:cNvPr>
          <p:cNvSpPr txBox="1"/>
          <p:nvPr/>
        </p:nvSpPr>
        <p:spPr>
          <a:xfrm>
            <a:off x="548965" y="332658"/>
            <a:ext cx="1057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System Conditions</a:t>
            </a:r>
            <a:endParaRPr lang="en-US" sz="4400" b="1" i="1" dirty="0">
              <a:latin typeface="+mj-lt"/>
            </a:endParaRPr>
          </a:p>
          <a:p>
            <a:r>
              <a:rPr lang="en-US" sz="2800" b="1" i="1" dirty="0"/>
              <a:t>Small Bridges (6-20’): The Progress We’ve Made, The Work to Do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F039D-D544-FF63-C6EC-548F4F58A71A}"/>
              </a:ext>
            </a:extLst>
          </p:cNvPr>
          <p:cNvSpPr txBox="1"/>
          <p:nvPr/>
        </p:nvSpPr>
        <p:spPr>
          <a:xfrm>
            <a:off x="508000" y="6125162"/>
            <a:ext cx="490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Nearly 17,000 Structures Inventoried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5481E-C857-362C-900B-8A45289885A8}"/>
              </a:ext>
            </a:extLst>
          </p:cNvPr>
          <p:cNvSpPr txBox="1"/>
          <p:nvPr/>
        </p:nvSpPr>
        <p:spPr>
          <a:xfrm>
            <a:off x="5741045" y="6125162"/>
            <a:ext cx="501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1,600+ Poor/Severe Structures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2F615C-D50B-6A44-33E9-D176A952A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36" t="7473" r="15513" b="2357"/>
          <a:stretch>
            <a:fillRect/>
          </a:stretch>
        </p:blipFill>
        <p:spPr bwMode="auto">
          <a:xfrm>
            <a:off x="850589" y="1532987"/>
            <a:ext cx="4394558" cy="466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BEC3B1-A3D7-606D-8962-33CF9994A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36" t="4829" r="13076" b="1663"/>
          <a:stretch>
            <a:fillRect/>
          </a:stretch>
        </p:blipFill>
        <p:spPr bwMode="auto">
          <a:xfrm>
            <a:off x="6407427" y="1532987"/>
            <a:ext cx="4350404" cy="466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483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C2729-2A79-048D-C21A-A83FE708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9AB9-5E17-E595-DFE7-8BB261D5BCA0}"/>
              </a:ext>
            </a:extLst>
          </p:cNvPr>
          <p:cNvSpPr txBox="1">
            <a:spLocks/>
          </p:cNvSpPr>
          <p:nvPr/>
        </p:nvSpPr>
        <p:spPr>
          <a:xfrm>
            <a:off x="878840" y="2519318"/>
            <a:ext cx="7146471" cy="2023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0BB85-4C76-D605-0CA3-0BC34F5F4117}"/>
              </a:ext>
            </a:extLst>
          </p:cNvPr>
          <p:cNvSpPr txBox="1"/>
          <p:nvPr/>
        </p:nvSpPr>
        <p:spPr>
          <a:xfrm>
            <a:off x="11125525" y="6498834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8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BDCFD-6323-3603-99D5-775468FF2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B37F-B4AD-0BE0-F4AB-6612F674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Conclusion</a:t>
            </a:r>
            <a:br>
              <a:rPr lang="en-US" dirty="0"/>
            </a:br>
            <a:r>
              <a:rPr lang="en-US" sz="2800" i="1" dirty="0"/>
              <a:t>2027-29 Shortfall of More Than $1 Billion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CBFFDB-D3D6-4338-E10B-450115C3BEF6}"/>
              </a:ext>
            </a:extLst>
          </p:cNvPr>
          <p:cNvSpPr txBox="1">
            <a:spLocks/>
          </p:cNvSpPr>
          <p:nvPr/>
        </p:nvSpPr>
        <p:spPr>
          <a:xfrm>
            <a:off x="740697" y="1313134"/>
            <a:ext cx="10515600" cy="57368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Targets (in Millions $):</a:t>
            </a:r>
            <a:r>
              <a:rPr lang="en-US" sz="9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9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4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4841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371600" algn="l"/>
                <a:tab pos="4572000" algn="l"/>
                <a:tab pos="6286500" algn="l"/>
              </a:tabLst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43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7842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371600" algn="l"/>
                <a:tab pos="5486400" algn="r"/>
                <a:tab pos="6286500" algn="l"/>
              </a:tabLst>
            </a:pPr>
            <a:r>
              <a:rPr lang="en-US" sz="43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1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642110-4C58-FB00-38A5-3097C5AC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62533"/>
              </p:ext>
            </p:extLst>
          </p:nvPr>
        </p:nvGraphicFramePr>
        <p:xfrm>
          <a:off x="935703" y="1761178"/>
          <a:ext cx="879612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210">
                  <a:extLst>
                    <a:ext uri="{9D8B030D-6E8A-4147-A177-3AD203B41FA5}">
                      <a16:colId xmlns:a16="http://schemas.microsoft.com/office/drawing/2014/main" val="4026880224"/>
                    </a:ext>
                  </a:extLst>
                </a:gridCol>
                <a:gridCol w="3180916">
                  <a:extLst>
                    <a:ext uri="{9D8B030D-6E8A-4147-A177-3AD203B41FA5}">
                      <a16:colId xmlns:a16="http://schemas.microsoft.com/office/drawing/2014/main" val="375087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Highway Capital Improvement Projects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2027-2029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6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I-41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+mj-lt"/>
                        </a:rPr>
                        <a:t>$209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68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51 Stoughton to McFarland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+mj-lt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1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I-39/90/94 to the Dells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912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US-51 US 12 to WIS 19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+mj-lt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I-94 East-West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+mj-lt"/>
                        </a:rPr>
                        <a:t>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59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+mj-lt"/>
                        </a:rPr>
                        <a:t>$1,267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21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4D4065-C7E1-75C5-7F02-DC7F4956D789}"/>
              </a:ext>
            </a:extLst>
          </p:cNvPr>
          <p:cNvSpPr txBox="1"/>
          <p:nvPr/>
        </p:nvSpPr>
        <p:spPr>
          <a:xfrm>
            <a:off x="935703" y="4509517"/>
            <a:ext cx="9351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Amount Over Base Funding (excluding bonding)                     		$560 Million</a:t>
            </a:r>
          </a:p>
          <a:p>
            <a:r>
              <a:rPr lang="en-US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Local Capital Assistance (LRIP-S &amp; ARIP)					$250 Million</a:t>
            </a:r>
          </a:p>
          <a:p>
            <a:r>
              <a:rPr lang="en-US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One-Time GPR Less One-Time Uses Including LRIP/ARIP 			$295 Million</a:t>
            </a:r>
          </a:p>
          <a:p>
            <a:r>
              <a:rPr lang="en-US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Maintain SHR &amp; Other Program Purchasing Power 	 		$200 Million+</a:t>
            </a:r>
          </a:p>
          <a:p>
            <a:pPr defTabSz="784225">
              <a:spcBef>
                <a:spcPts val="1200"/>
              </a:spcBef>
              <a:spcAft>
                <a:spcPts val="600"/>
              </a:spcAft>
              <a:tabLst>
                <a:tab pos="1371600" algn="l"/>
                <a:tab pos="5486400" algn="r"/>
                <a:tab pos="6286500" algn="l"/>
              </a:tabLst>
            </a:pPr>
            <a:r>
              <a:rPr lang="en-US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Estimated Shortfall:</a:t>
            </a:r>
            <a:r>
              <a:rPr lang="en-US" b="1" dirty="0">
                <a:latin typeface="+mj-lt"/>
              </a:rPr>
              <a:t> 			     $1.3 Billion+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9C963-E0D1-3B0B-7116-BC1F3B70702A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9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C4B52-4F71-DA52-D47A-BA37BDF6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7FE0-0C27-EC12-6EDD-05A4F295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4106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Conclusion </a:t>
            </a:r>
            <a:br>
              <a:rPr lang="en-US" dirty="0"/>
            </a:br>
            <a:r>
              <a:rPr lang="en-US" sz="2800" i="1" dirty="0"/>
              <a:t>Without Long-Term Fixes, Structural Shortfalls Return and Grow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7E861-69B7-04A0-CF06-F86F090603D6}"/>
              </a:ext>
            </a:extLst>
          </p:cNvPr>
          <p:cNvSpPr txBox="1"/>
          <p:nvPr/>
        </p:nvSpPr>
        <p:spPr>
          <a:xfrm>
            <a:off x="479675" y="2233138"/>
            <a:ext cx="3780290" cy="38283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$1 billion/year shortfall was well-documented by multiple reports, but it doesn’t reflect all Wisconsin’s </a:t>
            </a:r>
            <a:r>
              <a:rPr lang="en-US"/>
              <a:t>evolving needs.</a:t>
            </a:r>
            <a:endParaRPr lang="en-US" dirty="0"/>
          </a:p>
          <a:p>
            <a:pPr marL="28575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Wisconsin made progress in the 2019-21, 2023-25, &amp; 2025-27 budgets, but fixed flat fees and one-time funding don’t keep up with inflation and structural deficits.</a:t>
            </a:r>
          </a:p>
          <a:p>
            <a:pPr marL="28575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An influx of funds from the federal infrastructure law helped but didn’t solve the long-term Trust Fund challenges. Surface reauthorization expires in 2026, with ongoing funding uncertain. 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4C21C5E-2723-3A79-2C4D-7D4E87ACA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934446"/>
              </p:ext>
            </p:extLst>
          </p:nvPr>
        </p:nvGraphicFramePr>
        <p:xfrm>
          <a:off x="4572704" y="1798751"/>
          <a:ext cx="7009696" cy="432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9813DC-B52A-736D-716F-E62333E63AA5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A841-701D-99A4-48EE-C257E847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607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Wisconsin’s Transportation-Dependent Economy</a:t>
            </a:r>
            <a:br>
              <a:rPr lang="en-US" dirty="0"/>
            </a:br>
            <a:r>
              <a:rPr lang="en-US" sz="3100" b="1" i="1" dirty="0">
                <a:solidFill>
                  <a:schemeClr val="tx1"/>
                </a:solidFill>
              </a:rPr>
              <a:t>Transportation</a:t>
            </a:r>
            <a:r>
              <a:rPr lang="en-US" sz="3100" b="1" i="1" baseline="0" dirty="0">
                <a:solidFill>
                  <a:schemeClr val="tx1"/>
                </a:solidFill>
              </a:rPr>
              <a:t>-Dependent Industries Critical for Wisconsin</a:t>
            </a:r>
            <a:br>
              <a:rPr lang="en-US" sz="4000" b="1" i="1" dirty="0">
                <a:solidFill>
                  <a:schemeClr val="tx1"/>
                </a:solidFill>
              </a:rPr>
            </a:br>
            <a:r>
              <a:rPr lang="en-US" dirty="0"/>
              <a:t>	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9A5212-6000-D18D-798D-05FDE20FD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528668"/>
              </p:ext>
            </p:extLst>
          </p:nvPr>
        </p:nvGraphicFramePr>
        <p:xfrm>
          <a:off x="1452880" y="2153919"/>
          <a:ext cx="9620403" cy="433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E24915-A109-CA8F-3A37-001E3F299E06}"/>
              </a:ext>
            </a:extLst>
          </p:cNvPr>
          <p:cNvSpPr txBox="1"/>
          <p:nvPr/>
        </p:nvSpPr>
        <p:spPr>
          <a:xfrm>
            <a:off x="1118717" y="1978267"/>
            <a:ext cx="949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2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Employment</a:t>
            </a:r>
            <a:r>
              <a:rPr lang="en-US" sz="1800" baseline="0" dirty="0">
                <a:solidFill>
                  <a:schemeClr val="tx1"/>
                </a:solidFill>
              </a:rPr>
              <a:t> &amp; Wage Shares, Manufacturing, Trucking, Agriculture, &amp; Mining, WI &amp; US, 2023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A13B2-2FB6-5707-1624-A736320FE1A8}"/>
              </a:ext>
            </a:extLst>
          </p:cNvPr>
          <p:cNvSpPr txBox="1"/>
          <p:nvPr/>
        </p:nvSpPr>
        <p:spPr>
          <a:xfrm>
            <a:off x="11073283" y="6490429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5C85-E74B-F032-99D3-FC2B027F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8" y="389544"/>
            <a:ext cx="10972800" cy="69677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Wisconsin’s Transportation-Dependent Economy</a:t>
            </a:r>
            <a:br>
              <a:rPr lang="en-US" dirty="0"/>
            </a:br>
            <a:r>
              <a:rPr lang="en-US" sz="3100" i="1" dirty="0"/>
              <a:t>Investment is Not Keeping Up with the Economy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F62A3-394D-8A63-0F2F-AD920D29C542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F61DB-7C68-B4B4-287C-FA9FBB255A1C}"/>
              </a:ext>
            </a:extLst>
          </p:cNvPr>
          <p:cNvSpPr txBox="1"/>
          <p:nvPr/>
        </p:nvSpPr>
        <p:spPr>
          <a:xfrm>
            <a:off x="1230351" y="1628722"/>
            <a:ext cx="9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GDP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CE50D-85D4-FFEE-1273-A751FDC2651A}"/>
              </a:ext>
            </a:extLst>
          </p:cNvPr>
          <p:cNvSpPr txBox="1"/>
          <p:nvPr/>
        </p:nvSpPr>
        <p:spPr>
          <a:xfrm>
            <a:off x="7844642" y="1422605"/>
            <a:ext cx="177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Transportation Spending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34667-CC23-ADAB-0971-319980E9B88F}"/>
              </a:ext>
            </a:extLst>
          </p:cNvPr>
          <p:cNvSpPr txBox="1"/>
          <p:nvPr/>
        </p:nvSpPr>
        <p:spPr>
          <a:xfrm>
            <a:off x="2714473" y="1563555"/>
            <a:ext cx="428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2000-2024  | In Millions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5C3C6-25F2-6026-8676-34E611D58DEE}"/>
              </a:ext>
            </a:extLst>
          </p:cNvPr>
          <p:cNvSpPr txBox="1"/>
          <p:nvPr/>
        </p:nvSpPr>
        <p:spPr>
          <a:xfrm>
            <a:off x="9499600" y="2274838"/>
            <a:ext cx="25840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 2017, annual transportation spending was about 1% of GDP.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A015E01-0B9B-989E-C4FB-3C72CF653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81328"/>
              </p:ext>
            </p:extLst>
          </p:nvPr>
        </p:nvGraphicFramePr>
        <p:xfrm>
          <a:off x="1230351" y="1991016"/>
          <a:ext cx="7977149" cy="44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34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E04B5-A092-35A4-411F-3E8D7C6C2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9006-CAF7-D8BD-2400-07614C543C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4447" y="1855838"/>
            <a:ext cx="6180138" cy="23177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Wisconsin Funds Transportation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8802E-D128-BA9C-4731-4ED65C625F66}"/>
              </a:ext>
            </a:extLst>
          </p:cNvPr>
          <p:cNvSpPr txBox="1"/>
          <p:nvPr/>
        </p:nvSpPr>
        <p:spPr>
          <a:xfrm>
            <a:off x="11125525" y="646810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58C74-4E7F-5089-BF3D-B9DCB5ACA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8E0E-19D3-0A2D-624F-F3C31EA1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0" y="170134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How Wisconsin Funds Transportation 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3100" i="1" dirty="0"/>
              <a:t>It’s Cheaper to Drive in Wisconsin, Even in Madison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3" y="3498383"/>
            <a:ext cx="3064878" cy="1869575"/>
          </a:xfrm>
          <a:prstGeom prst="rect">
            <a:avLst/>
          </a:prstGeom>
        </p:spPr>
      </p:pic>
      <p:pic>
        <p:nvPicPr>
          <p:cNvPr id="1030" name="Picture 6" descr="Vehicle Image 1">
            <a:extLst>
              <a:ext uri="{FF2B5EF4-FFF2-40B4-BE49-F238E27FC236}">
                <a16:creationId xmlns:a16="http://schemas.microsoft.com/office/drawing/2014/main" id="{292DB389-64A3-1B87-E10F-DE9754F6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9" y="3549028"/>
            <a:ext cx="3064878" cy="18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DADC9-2A57-FE9F-C4C9-8C4F834CD53B}"/>
              </a:ext>
            </a:extLst>
          </p:cNvPr>
          <p:cNvSpPr txBox="1"/>
          <p:nvPr/>
        </p:nvSpPr>
        <p:spPr>
          <a:xfrm>
            <a:off x="765758" y="5483109"/>
            <a:ext cx="294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2024 Chevy Silverado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4656B-565D-379F-C691-F98FC90D7A49}"/>
              </a:ext>
            </a:extLst>
          </p:cNvPr>
          <p:cNvSpPr txBox="1"/>
          <p:nvPr/>
        </p:nvSpPr>
        <p:spPr>
          <a:xfrm>
            <a:off x="6372209" y="5483108"/>
            <a:ext cx="294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 Honda CRV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F72B9A-B2B8-57C1-954D-B32F4DD22EC5}"/>
              </a:ext>
            </a:extLst>
          </p:cNvPr>
          <p:cNvSpPr txBox="1"/>
          <p:nvPr/>
        </p:nvSpPr>
        <p:spPr>
          <a:xfrm>
            <a:off x="516244" y="1356641"/>
            <a:ext cx="11061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cost for Wisconsin motorists to own and drive vehicles is the lowest in the Midwest in most cases. The exception is older vehicles, as MN’s value-based tab fees drop 5-15% yearly for the first 10 years of ownership.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98083" y="2666700"/>
            <a:ext cx="3161834" cy="3352774"/>
            <a:chOff x="3140287" y="2605740"/>
            <a:chExt cx="3161834" cy="33527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760" y="2605740"/>
              <a:ext cx="2926361" cy="335277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140287" y="2942738"/>
              <a:ext cx="3037925" cy="2364748"/>
              <a:chOff x="3110308" y="2942738"/>
              <a:chExt cx="3037924" cy="236474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110308" y="2942738"/>
                <a:ext cx="125867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$1,094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03576" y="4277923"/>
                <a:ext cx="9669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$779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50455" y="4753488"/>
                <a:ext cx="9669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$879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81301" y="3954757"/>
                <a:ext cx="9669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$635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53829" y="3475668"/>
                <a:ext cx="9669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</a:rPr>
                  <a:t>$401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8995433" y="2687768"/>
            <a:ext cx="2926361" cy="3352774"/>
            <a:chOff x="3375760" y="2605740"/>
            <a:chExt cx="2926361" cy="33527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760" y="2605740"/>
              <a:ext cx="2926361" cy="3352774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3375760" y="2959912"/>
              <a:ext cx="2887737" cy="2347574"/>
              <a:chOff x="3345781" y="2959912"/>
              <a:chExt cx="2887736" cy="234757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345781" y="2959912"/>
                <a:ext cx="9669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$202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503576" y="4277923"/>
                <a:ext cx="9669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$416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450455" y="4753488"/>
                <a:ext cx="9669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$554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266586" y="3968671"/>
                <a:ext cx="9669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$330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153829" y="3475668"/>
                <a:ext cx="9669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</a:rPr>
                  <a:t>$295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AE07E-93B8-47BB-992B-CE90E9D9D0D5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BDDB1-2C28-F80C-89FC-BDC0BF81EB87}"/>
              </a:ext>
            </a:extLst>
          </p:cNvPr>
          <p:cNvSpPr txBox="1"/>
          <p:nvPr/>
        </p:nvSpPr>
        <p:spPr>
          <a:xfrm>
            <a:off x="4387922" y="3921797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30.9 CPG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527C1-B3D0-3D82-7C62-FE206CBA51FA}"/>
              </a:ext>
            </a:extLst>
          </p:cNvPr>
          <p:cNvSpPr txBox="1"/>
          <p:nvPr/>
        </p:nvSpPr>
        <p:spPr>
          <a:xfrm>
            <a:off x="10054206" y="3956265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30.9 CPG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F7E79-5148-6C6C-9280-597A5A75D6DC}"/>
              </a:ext>
            </a:extLst>
          </p:cNvPr>
          <p:cNvSpPr txBox="1"/>
          <p:nvPr/>
        </p:nvSpPr>
        <p:spPr>
          <a:xfrm>
            <a:off x="3406465" y="3380772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31.8 CPG</a:t>
            </a:r>
          </a:p>
          <a:p>
            <a:r>
              <a:rPr lang="en-US" sz="1400" b="1" dirty="0"/>
              <a:t> (1)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11C81B-0F4A-93E5-9D9A-DB1C66995F83}"/>
              </a:ext>
            </a:extLst>
          </p:cNvPr>
          <p:cNvSpPr txBox="1"/>
          <p:nvPr/>
        </p:nvSpPr>
        <p:spPr>
          <a:xfrm>
            <a:off x="9089116" y="3418959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31.8 CPG</a:t>
            </a:r>
          </a:p>
          <a:p>
            <a:r>
              <a:rPr lang="en-US" sz="1400" b="1" dirty="0"/>
              <a:t>(1)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BC0712-73C0-4D64-47DE-583738C8DBED}"/>
              </a:ext>
            </a:extLst>
          </p:cNvPr>
          <p:cNvSpPr txBox="1"/>
          <p:nvPr/>
        </p:nvSpPr>
        <p:spPr>
          <a:xfrm>
            <a:off x="3606767" y="472626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30.0 CPG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B078E-CA87-9774-C803-943DB1295823}"/>
              </a:ext>
            </a:extLst>
          </p:cNvPr>
          <p:cNvSpPr txBox="1"/>
          <p:nvPr/>
        </p:nvSpPr>
        <p:spPr>
          <a:xfrm>
            <a:off x="9268644" y="476325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30.0 CPG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E60B3D-D68A-8BEA-99A0-A930297C239C}"/>
              </a:ext>
            </a:extLst>
          </p:cNvPr>
          <p:cNvSpPr txBox="1"/>
          <p:nvPr/>
        </p:nvSpPr>
        <p:spPr>
          <a:xfrm>
            <a:off x="4609792" y="5242749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48.3 CPG</a:t>
            </a:r>
          </a:p>
          <a:p>
            <a:r>
              <a:rPr lang="en-US" sz="1400" b="1" dirty="0"/>
              <a:t>    (1)(2)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B0E553-AF75-C4AA-E4D9-7FC30CBD94CB}"/>
              </a:ext>
            </a:extLst>
          </p:cNvPr>
          <p:cNvSpPr txBox="1"/>
          <p:nvPr/>
        </p:nvSpPr>
        <p:spPr>
          <a:xfrm>
            <a:off x="10245220" y="5239749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48.3 CPG </a:t>
            </a:r>
          </a:p>
          <a:p>
            <a:r>
              <a:rPr lang="en-US" sz="1400" b="1" dirty="0"/>
              <a:t>    (1)(2)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8B328528-4E9E-D234-EBDF-E7AB19FF95FE}"/>
              </a:ext>
            </a:extLst>
          </p:cNvPr>
          <p:cNvSpPr txBox="1"/>
          <p:nvPr/>
        </p:nvSpPr>
        <p:spPr>
          <a:xfrm>
            <a:off x="5425330" y="4359951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51.0 CPG</a:t>
            </a:r>
          </a:p>
          <a:p>
            <a:r>
              <a:rPr lang="en-US" sz="1400" b="1" dirty="0"/>
              <a:t>(1)(3)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51A6A493-D2AC-1C71-F981-CCDBA1886EFA}"/>
              </a:ext>
            </a:extLst>
          </p:cNvPr>
          <p:cNvSpPr txBox="1"/>
          <p:nvPr/>
        </p:nvSpPr>
        <p:spPr>
          <a:xfrm>
            <a:off x="11101301" y="4399003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51.0 CPG</a:t>
            </a:r>
          </a:p>
          <a:p>
            <a:r>
              <a:rPr lang="en-US" sz="1400" b="1" dirty="0"/>
              <a:t>(1)(3)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01FC5CC5-660B-E6D1-5865-56BD7C165DAA}"/>
              </a:ext>
            </a:extLst>
          </p:cNvPr>
          <p:cNvSpPr txBox="1"/>
          <p:nvPr/>
        </p:nvSpPr>
        <p:spPr>
          <a:xfrm>
            <a:off x="901061" y="6107654"/>
            <a:ext cx="769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sz="1200" i="1" dirty="0"/>
              <a:t>Annual adjustment to maintain purchasing power.</a:t>
            </a:r>
          </a:p>
          <a:p>
            <a:pPr marL="228600" indent="-228600">
              <a:buAutoNum type="arabicParenR"/>
            </a:pPr>
            <a:r>
              <a:rPr lang="en-US" sz="1200" i="1" dirty="0"/>
              <a:t>State also charges sales tax on gas. Est. rate including sales tax: +17 CPG IL.</a:t>
            </a:r>
          </a:p>
          <a:p>
            <a:pPr marL="228600" indent="-228600">
              <a:buAutoNum type="arabicParenR"/>
            </a:pPr>
            <a:r>
              <a:rPr lang="en-US" sz="1200" i="1" dirty="0"/>
              <a:t>Effective 1/1/2026 Michigan’s 6% sales tax on gas becomes </a:t>
            </a:r>
            <a:r>
              <a:rPr lang="en-US" sz="1200" i="1"/>
              <a:t>a 20-cent </a:t>
            </a:r>
            <a:r>
              <a:rPr lang="en-US" sz="1200" i="1" dirty="0"/>
              <a:t>increase to the excise tax (reflected above).   </a:t>
            </a:r>
          </a:p>
        </p:txBody>
      </p:sp>
    </p:spTree>
    <p:extLst>
      <p:ext uri="{BB962C8B-B14F-4D97-AF65-F5344CB8AC3E}">
        <p14:creationId xmlns:p14="http://schemas.microsoft.com/office/powerpoint/2010/main" val="333896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50B8A-8BE3-48F6-84C5-5960DFE70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12A0EC4-8200-E574-BB9C-2E6655A14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812798"/>
              </p:ext>
            </p:extLst>
          </p:nvPr>
        </p:nvGraphicFramePr>
        <p:xfrm>
          <a:off x="523965" y="1840332"/>
          <a:ext cx="6543040" cy="455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E707EB2-15B4-7727-8700-78F310EEBC21}"/>
              </a:ext>
            </a:extLst>
          </p:cNvPr>
          <p:cNvSpPr txBox="1"/>
          <p:nvPr/>
        </p:nvSpPr>
        <p:spPr>
          <a:xfrm>
            <a:off x="3840949" y="4226539"/>
            <a:ext cx="12625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/>
              <a:t>-32%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77BAA2-3FFC-282D-406F-ABDBD353CBE4}"/>
              </a:ext>
            </a:extLst>
          </p:cNvPr>
          <p:cNvSpPr txBox="1"/>
          <p:nvPr/>
        </p:nvSpPr>
        <p:spPr>
          <a:xfrm>
            <a:off x="4354830" y="2751892"/>
            <a:ext cx="14973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/>
              <a:t>14%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DC87A3-046D-5774-D4F3-C25306E5D466}"/>
              </a:ext>
            </a:extLst>
          </p:cNvPr>
          <p:cNvSpPr txBox="1"/>
          <p:nvPr/>
        </p:nvSpPr>
        <p:spPr>
          <a:xfrm>
            <a:off x="7067005" y="1618170"/>
            <a:ext cx="4779555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800" dirty="0"/>
              <a:t>General Fund tax collections in 2024 dollars (CPI) increased 14%, despite tax cuts, with growing incomes, prices, and consumer spending buoying the fund.</a:t>
            </a:r>
          </a:p>
          <a:p>
            <a:pPr marL="182880" indent="-18288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Transportation user fee revenue (in 2024 $s, WCCI) </a:t>
            </a:r>
            <a:r>
              <a:rPr lang="en-US" sz="2800" b="1" dirty="0"/>
              <a:t>decreased 32% </a:t>
            </a:r>
            <a:r>
              <a:rPr lang="en-US" sz="2800" dirty="0"/>
              <a:t>despite some fee increases.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97475-A632-916C-64A4-C7A100D6FC69}"/>
              </a:ext>
            </a:extLst>
          </p:cNvPr>
          <p:cNvSpPr txBox="1"/>
          <p:nvPr/>
        </p:nvSpPr>
        <p:spPr>
          <a:xfrm>
            <a:off x="449332" y="1428342"/>
            <a:ext cx="1627344" cy="37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 MILLIONS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41EEE9-A434-F23F-02F2-080C9E9E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Wisconsin Funds Transportation</a:t>
            </a:r>
            <a:br>
              <a:rPr lang="en-US" dirty="0"/>
            </a:br>
            <a:r>
              <a:rPr lang="en-US" sz="2800" i="1" dirty="0" err="1"/>
              <a:t>Transportation</a:t>
            </a:r>
            <a:r>
              <a:rPr lang="en-US" sz="2800" i="1" dirty="0"/>
              <a:t> User Fees Don’t </a:t>
            </a:r>
            <a:r>
              <a:rPr lang="en-US" sz="2800" i="1"/>
              <a:t>Grow Like </a:t>
            </a:r>
            <a:r>
              <a:rPr lang="en-US" sz="2800" i="1" dirty="0"/>
              <a:t>General Fund Taxes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335795-506A-F203-A5CC-73635711920E}"/>
              </a:ext>
            </a:extLst>
          </p:cNvPr>
          <p:cNvCxnSpPr/>
          <p:nvPr/>
        </p:nvCxnSpPr>
        <p:spPr>
          <a:xfrm flipV="1">
            <a:off x="2223911" y="2641600"/>
            <a:ext cx="3628249" cy="643467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D55FB8-72A9-0E74-60AF-D94F059B182D}"/>
              </a:ext>
            </a:extLst>
          </p:cNvPr>
          <p:cNvCxnSpPr/>
          <p:nvPr/>
        </p:nvCxnSpPr>
        <p:spPr>
          <a:xfrm>
            <a:off x="2935111" y="5147733"/>
            <a:ext cx="3325388" cy="112889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ADB62B-5F9E-0B86-DF85-472B5847113A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4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FB3F6-5B21-10E9-E19F-23B9935DB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096824-A73C-25C0-AE9D-B2E082837501}"/>
              </a:ext>
            </a:extLst>
          </p:cNvPr>
          <p:cNvSpPr txBox="1"/>
          <p:nvPr/>
        </p:nvSpPr>
        <p:spPr>
          <a:xfrm>
            <a:off x="11125525" y="6488428"/>
            <a:ext cx="913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0D81ED-A661-CC87-E259-72672F20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134"/>
            <a:ext cx="10972800" cy="1143000"/>
          </a:xfrm>
        </p:spPr>
        <p:txBody>
          <a:bodyPr/>
          <a:lstStyle/>
          <a:p>
            <a:r>
              <a:rPr lang="en-US" dirty="0"/>
              <a:t>How Wisconsin Funds Transportation</a:t>
            </a:r>
            <a:br>
              <a:rPr lang="en-US" dirty="0"/>
            </a:br>
            <a:r>
              <a:rPr lang="en-US" sz="2800" i="1" dirty="0"/>
              <a:t>Percentage of Out-of-State Contribution Drops by More Than 30%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CA1E483-A7FE-0121-657E-DF864A543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061910"/>
              </p:ext>
            </p:extLst>
          </p:nvPr>
        </p:nvGraphicFramePr>
        <p:xfrm>
          <a:off x="914238" y="1993900"/>
          <a:ext cx="10363524" cy="449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28AB566-F06D-6616-6E41-E81E22ABE5B6}"/>
              </a:ext>
            </a:extLst>
          </p:cNvPr>
          <p:cNvSpPr txBox="1"/>
          <p:nvPr/>
        </p:nvSpPr>
        <p:spPr>
          <a:xfrm>
            <a:off x="9931318" y="1313134"/>
            <a:ext cx="210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Est. % Out-of-State Contribution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C85E5-DC7C-D87B-74DD-D6B39A102C44}"/>
              </a:ext>
            </a:extLst>
          </p:cNvPr>
          <p:cNvSpPr txBox="1"/>
          <p:nvPr/>
        </p:nvSpPr>
        <p:spPr>
          <a:xfrm>
            <a:off x="228844" y="1347569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of Total State Transportation Revenue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BFCF1-698B-855E-3AF7-49390627F314}"/>
              </a:ext>
            </a:extLst>
          </p:cNvPr>
          <p:cNvSpPr txBox="1"/>
          <p:nvPr/>
        </p:nvSpPr>
        <p:spPr>
          <a:xfrm>
            <a:off x="6146800" y="2171700"/>
            <a:ext cx="28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Declining Out-of-State Contribution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55A6BF-BFDA-3833-9D33-BA6F621F3C6C}"/>
              </a:ext>
            </a:extLst>
          </p:cNvPr>
          <p:cNvCxnSpPr/>
          <p:nvPr/>
        </p:nvCxnSpPr>
        <p:spPr>
          <a:xfrm>
            <a:off x="6464300" y="2818031"/>
            <a:ext cx="381000" cy="4585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2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BCA05-E7BD-C174-F926-EB53D05DB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3A1F-7E74-A44A-57AE-5AB8346659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5414" y="2444750"/>
            <a:ext cx="9650186" cy="1325563"/>
          </a:xfrm>
        </p:spPr>
        <p:txBody>
          <a:bodyPr/>
          <a:lstStyle/>
          <a:p>
            <a:r>
              <a:rPr lang="en-US" dirty="0"/>
              <a:t>Where the Money Goes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BB8E9-7FC7-6385-5E0F-517C83BD1C44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8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BCBD3-8829-349B-F51F-3BFB68BCE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ECC5-EABA-F3EF-0652-71DF26EC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8422"/>
            <a:ext cx="110134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the Money Goes</a:t>
            </a:r>
            <a:br>
              <a:rPr lang="en-US" dirty="0"/>
            </a:br>
            <a:r>
              <a:rPr lang="en-US" sz="3100" i="1" dirty="0"/>
              <a:t>Majority of Highway Spending Aimed at Maintaining Highway Conditions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ED7181E-FF7C-29C0-0AF8-4376FC0AA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573922"/>
              </p:ext>
            </p:extLst>
          </p:nvPr>
        </p:nvGraphicFramePr>
        <p:xfrm>
          <a:off x="451555" y="1501422"/>
          <a:ext cx="11740445" cy="526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AA0BD4-C09F-1FA7-B8E5-7A286BCC44C1}"/>
              </a:ext>
            </a:extLst>
          </p:cNvPr>
          <p:cNvSpPr txBox="1"/>
          <p:nvPr/>
        </p:nvSpPr>
        <p:spPr>
          <a:xfrm>
            <a:off x="11125525" y="6488428"/>
            <a:ext cx="91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3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iefing 2025">
      <a:dk1>
        <a:sysClr val="windowText" lastClr="000000"/>
      </a:dk1>
      <a:lt1>
        <a:sysClr val="window" lastClr="FFFFFF"/>
      </a:lt1>
      <a:dk2>
        <a:srgbClr val="294179"/>
      </a:dk2>
      <a:lt2>
        <a:srgbClr val="E8E8E8"/>
      </a:lt2>
      <a:accent1>
        <a:srgbClr val="679AC9"/>
      </a:accent1>
      <a:accent2>
        <a:srgbClr val="FDBD2C"/>
      </a:accent2>
      <a:accent3>
        <a:srgbClr val="95121E"/>
      </a:accent3>
      <a:accent4>
        <a:srgbClr val="CB6E3E"/>
      </a:accent4>
      <a:accent5>
        <a:srgbClr val="7F7F7F"/>
      </a:accent5>
      <a:accent6>
        <a:srgbClr val="D8D8D8"/>
      </a:accent6>
      <a:hlink>
        <a:srgbClr val="7F7F7F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d1f00-b86d-4f5e-a923-6e6274cde1cf" xsi:nil="true"/>
    <lcf76f155ced4ddcb4097134ff3c332f xmlns="85957321-0ac9-4a3e-8439-7e0aefa5a0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5F98FB8869054891F5D6A21E897401" ma:contentTypeVersion="21" ma:contentTypeDescription="Create a new document." ma:contentTypeScope="" ma:versionID="37c47c859b18e1fd7d895e3397cadddb">
  <xsd:schema xmlns:xsd="http://www.w3.org/2001/XMLSchema" xmlns:xs="http://www.w3.org/2001/XMLSchema" xmlns:p="http://schemas.microsoft.com/office/2006/metadata/properties" xmlns:ns2="85957321-0ac9-4a3e-8439-7e0aefa5a093" xmlns:ns3="86cd1f00-b86d-4f5e-a923-6e6274cde1cf" targetNamespace="http://schemas.microsoft.com/office/2006/metadata/properties" ma:root="true" ma:fieldsID="904cab908eaa70941f2506245d9c1f4e" ns2:_="" ns3:_="">
    <xsd:import namespace="85957321-0ac9-4a3e-8439-7e0aefa5a093"/>
    <xsd:import namespace="86cd1f00-b86d-4f5e-a923-6e6274cde1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57321-0ac9-4a3e-8439-7e0aefa5a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900f003-1009-4a62-b8c7-e591d2f5d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d1f00-b86d-4f5e-a923-6e6274cde1c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6da7993-3433-4151-8938-6d8cd822031b}" ma:internalName="TaxCatchAll" ma:showField="CatchAllData" ma:web="86cd1f00-b86d-4f5e-a923-6e6274cde1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EC6233-0B23-441E-A67E-B1795DFC75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D1C65-98B8-4AB0-854B-BA00025E545C}">
  <ds:schemaRefs>
    <ds:schemaRef ds:uri="85957321-0ac9-4a3e-8439-7e0aefa5a093"/>
    <ds:schemaRef ds:uri="http://schemas.microsoft.com/office/2006/metadata/properties"/>
    <ds:schemaRef ds:uri="86cd1f00-b86d-4f5e-a923-6e6274cde1c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54F201-A2EA-4991-9FA1-25244AB4E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957321-0ac9-4a3e-8439-7e0aefa5a093"/>
    <ds:schemaRef ds:uri="86cd1f00-b86d-4f5e-a923-6e6274cde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7738</TotalTime>
  <Words>936</Words>
  <Application>Microsoft Office PowerPoint</Application>
  <PresentationFormat>Widescreen</PresentationFormat>
  <Paragraphs>178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Tahoma</vt:lpstr>
      <vt:lpstr>Office Theme</vt:lpstr>
      <vt:lpstr>PowerPoint Presentation</vt:lpstr>
      <vt:lpstr>Wisconsin’s Transportation-Dependent Economy Transportation-Dependent Industries Critical for Wisconsin  </vt:lpstr>
      <vt:lpstr>Wisconsin’s Transportation-Dependent Economy Investment is Not Keeping Up with the Economy</vt:lpstr>
      <vt:lpstr>How Wisconsin Funds Transportation</vt:lpstr>
      <vt:lpstr>How Wisconsin Funds Transportation  It’s Cheaper to Drive in Wisconsin, Even in Madison</vt:lpstr>
      <vt:lpstr>How Wisconsin Funds Transportation Transportation User Fees Don’t Grow Like General Fund Taxes</vt:lpstr>
      <vt:lpstr>How Wisconsin Funds Transportation Percentage of Out-of-State Contribution Drops by More Than 30%</vt:lpstr>
      <vt:lpstr>Where the Money Goes</vt:lpstr>
      <vt:lpstr>Where the Money Goes Majority of Highway Spending Aimed at Maintaining Highway Conditions</vt:lpstr>
      <vt:lpstr>Where the Money Goes Wisconsin’s Highway Construction Costs Lower Than National Average, Most Neighbors (In 2015 Constant Dollars)</vt:lpstr>
      <vt:lpstr>Where the Money Goes Current Highway and Local Spending Declines in Real Dollars</vt:lpstr>
      <vt:lpstr>System Conditions</vt:lpstr>
      <vt:lpstr>System Conditions Real Major Highway Funding Lower Than 25 Years Ago</vt:lpstr>
      <vt:lpstr>System Conditions</vt:lpstr>
      <vt:lpstr>System Conditions One in Three Bridges Deficient, Marked for Replacement, &gt; 50 Years Old </vt:lpstr>
      <vt:lpstr>PowerPoint Presentation</vt:lpstr>
      <vt:lpstr>PowerPoint Presentation</vt:lpstr>
      <vt:lpstr>Conclusion 2027-29 Shortfall of More Than $1 Billion</vt:lpstr>
      <vt:lpstr>Conclusion  Without Long-Term Fixes, Structural Shortfalls Return and Grow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Doc Mockup 12/10/24</dc:title>
  <dc:creator>Debby Jackson</dc:creator>
  <cp:lastModifiedBy>Debby Jackson</cp:lastModifiedBy>
  <cp:revision>8</cp:revision>
  <cp:lastPrinted>2025-12-30T14:07:32Z</cp:lastPrinted>
  <dcterms:created xsi:type="dcterms:W3CDTF">2024-12-05T15:37:22Z</dcterms:created>
  <dcterms:modified xsi:type="dcterms:W3CDTF">2026-01-19T21:48:24Z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0x0101008D5F98FB8869054891F5D6A21E897401</vt:lpwstr>
  </property>
  <property fmtid="{D5CDD505-2E9C-101B-9397-08002B2CF9AE}" pid="3" name="MediaServiceImageTags">
    <vt:lpwstr/>
  </property>
</Properties>
</file>