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3.xml" ContentType="application/vnd.openxmlformats-officedocument.drawingml.chartshapes+xml"/>
  <Override PartName="/ppt/notesSlides/notesSlide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4.xml" ContentType="application/vnd.openxmlformats-officedocument.drawingml.chartshapes+xml"/>
  <Override PartName="/ppt/notesSlides/notesSlide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5.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0.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1.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6.xml" ContentType="application/vnd.openxmlformats-officedocument.drawingml.chartshapes+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2.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7.xml" ContentType="application/vnd.openxmlformats-officedocument.drawingml.chartshapes+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8.xml" ContentType="application/vnd.openxmlformats-officedocument.drawingml.chartshapes+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drawings/drawing9.xml" ContentType="application/vnd.openxmlformats-officedocument.drawingml.chartshapes+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drawings/drawing10.xml" ContentType="application/vnd.openxmlformats-officedocument.drawingml.chartshapes+xml"/>
  <Override PartName="/ppt/notesSlides/notesSlide13.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14.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1.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12.xml" ContentType="application/vnd.openxmlformats-officedocument.drawingml.chartshape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Lst>
  <p:notesMasterIdLst>
    <p:notesMasterId r:id="rId51"/>
  </p:notesMasterIdLst>
  <p:handoutMasterIdLst>
    <p:handoutMasterId r:id="rId52"/>
  </p:handoutMasterIdLst>
  <p:sldIdLst>
    <p:sldId id="345" r:id="rId5"/>
    <p:sldId id="257" r:id="rId6"/>
    <p:sldId id="305" r:id="rId7"/>
    <p:sldId id="323" r:id="rId8"/>
    <p:sldId id="258" r:id="rId9"/>
    <p:sldId id="294" r:id="rId10"/>
    <p:sldId id="261" r:id="rId11"/>
    <p:sldId id="348" r:id="rId12"/>
    <p:sldId id="349" r:id="rId13"/>
    <p:sldId id="342" r:id="rId14"/>
    <p:sldId id="356" r:id="rId15"/>
    <p:sldId id="351" r:id="rId16"/>
    <p:sldId id="360" r:id="rId17"/>
    <p:sldId id="276" r:id="rId18"/>
    <p:sldId id="329" r:id="rId19"/>
    <p:sldId id="277" r:id="rId20"/>
    <p:sldId id="325" r:id="rId21"/>
    <p:sldId id="341" r:id="rId22"/>
    <p:sldId id="285" r:id="rId23"/>
    <p:sldId id="361" r:id="rId24"/>
    <p:sldId id="350" r:id="rId25"/>
    <p:sldId id="282" r:id="rId26"/>
    <p:sldId id="281" r:id="rId27"/>
    <p:sldId id="321" r:id="rId28"/>
    <p:sldId id="322" r:id="rId29"/>
    <p:sldId id="359" r:id="rId30"/>
    <p:sldId id="353" r:id="rId31"/>
    <p:sldId id="278" r:id="rId32"/>
    <p:sldId id="292" r:id="rId33"/>
    <p:sldId id="352" r:id="rId34"/>
    <p:sldId id="330" r:id="rId35"/>
    <p:sldId id="332" r:id="rId36"/>
    <p:sldId id="363" r:id="rId37"/>
    <p:sldId id="295" r:id="rId38"/>
    <p:sldId id="354" r:id="rId39"/>
    <p:sldId id="362" r:id="rId40"/>
    <p:sldId id="317" r:id="rId41"/>
    <p:sldId id="273" r:id="rId42"/>
    <p:sldId id="343" r:id="rId43"/>
    <p:sldId id="259" r:id="rId44"/>
    <p:sldId id="270" r:id="rId45"/>
    <p:sldId id="271" r:id="rId46"/>
    <p:sldId id="346" r:id="rId47"/>
    <p:sldId id="303" r:id="rId48"/>
    <p:sldId id="355" r:id="rId49"/>
    <p:sldId id="320" r:id="rId50"/>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4179"/>
    <a:srgbClr val="679AC9"/>
    <a:srgbClr val="7F7F7F"/>
    <a:srgbClr val="95121E"/>
    <a:srgbClr val="85AE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F6D482-7A26-4B94-A05D-CE21B8C22FB9}" v="985" dt="2026-01-19T17:31:05.1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059" autoAdjust="0"/>
  </p:normalViewPr>
  <p:slideViewPr>
    <p:cSldViewPr snapToGrid="0">
      <p:cViewPr varScale="1">
        <p:scale>
          <a:sx n="60" d="100"/>
          <a:sy n="60" d="100"/>
        </p:scale>
        <p:origin x="1450" y="27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bby Jackson" userId="786ef32d-bac1-414a-8350-9b15e88efe81" providerId="ADAL" clId="{41B72B7C-3E95-4B93-8A2E-A831BD20C22B}"/>
    <pc:docChg chg="undo redo custSel addSld delSld modSld modNotesMaster modHandout">
      <pc:chgData name="Debby Jackson" userId="786ef32d-bac1-414a-8350-9b15e88efe81" providerId="ADAL" clId="{41B72B7C-3E95-4B93-8A2E-A831BD20C22B}" dt="2026-01-19T17:46:36.452" v="1484" actId="20577"/>
      <pc:docMkLst>
        <pc:docMk/>
      </pc:docMkLst>
      <pc:sldChg chg="addSp delSp modSp mod">
        <pc:chgData name="Debby Jackson" userId="786ef32d-bac1-414a-8350-9b15e88efe81" providerId="ADAL" clId="{41B72B7C-3E95-4B93-8A2E-A831BD20C22B}" dt="2025-12-30T15:14:24.009" v="93" actId="1038"/>
        <pc:sldMkLst>
          <pc:docMk/>
          <pc:sldMk cId="2955346299" sldId="258"/>
        </pc:sldMkLst>
        <pc:spChg chg="mod">
          <ac:chgData name="Debby Jackson" userId="786ef32d-bac1-414a-8350-9b15e88efe81" providerId="ADAL" clId="{41B72B7C-3E95-4B93-8A2E-A831BD20C22B}" dt="2025-12-30T14:26:59.367" v="58" actId="14100"/>
          <ac:spMkLst>
            <pc:docMk/>
            <pc:sldMk cId="2955346299" sldId="258"/>
            <ac:spMk id="4" creationId="{04D77F1F-CE90-88CB-8E5E-514829993E2B}"/>
          </ac:spMkLst>
        </pc:spChg>
        <pc:spChg chg="mod">
          <ac:chgData name="Debby Jackson" userId="786ef32d-bac1-414a-8350-9b15e88efe81" providerId="ADAL" clId="{41B72B7C-3E95-4B93-8A2E-A831BD20C22B}" dt="2025-12-30T15:14:24.009" v="93" actId="1038"/>
          <ac:spMkLst>
            <pc:docMk/>
            <pc:sldMk cId="2955346299" sldId="258"/>
            <ac:spMk id="6" creationId="{00000000-0000-0000-0000-000000000000}"/>
          </ac:spMkLst>
        </pc:spChg>
        <pc:spChg chg="mod">
          <ac:chgData name="Debby Jackson" userId="786ef32d-bac1-414a-8350-9b15e88efe81" providerId="ADAL" clId="{41B72B7C-3E95-4B93-8A2E-A831BD20C22B}" dt="2025-12-30T14:26:47.336" v="57" actId="20577"/>
          <ac:spMkLst>
            <pc:docMk/>
            <pc:sldMk cId="2955346299" sldId="258"/>
            <ac:spMk id="9" creationId="{00000000-0000-0000-0000-000000000000}"/>
          </ac:spMkLst>
        </pc:spChg>
        <pc:graphicFrameChg chg="add mod">
          <ac:chgData name="Debby Jackson" userId="786ef32d-bac1-414a-8350-9b15e88efe81" providerId="ADAL" clId="{41B72B7C-3E95-4B93-8A2E-A831BD20C22B}" dt="2025-12-30T14:30:03.212" v="87" actId="255"/>
          <ac:graphicFrameMkLst>
            <pc:docMk/>
            <pc:sldMk cId="2955346299" sldId="258"/>
            <ac:graphicFrameMk id="8" creationId="{F376F08D-851E-F417-562E-8B8014150154}"/>
          </ac:graphicFrameMkLst>
        </pc:graphicFrameChg>
      </pc:sldChg>
      <pc:sldChg chg="modSp mod">
        <pc:chgData name="Debby Jackson" userId="786ef32d-bac1-414a-8350-9b15e88efe81" providerId="ADAL" clId="{41B72B7C-3E95-4B93-8A2E-A831BD20C22B}" dt="2026-01-08T11:11:55.549" v="1311" actId="20577"/>
        <pc:sldMkLst>
          <pc:docMk/>
          <pc:sldMk cId="1696556914" sldId="259"/>
        </pc:sldMkLst>
        <pc:spChg chg="mod">
          <ac:chgData name="Debby Jackson" userId="786ef32d-bac1-414a-8350-9b15e88efe81" providerId="ADAL" clId="{41B72B7C-3E95-4B93-8A2E-A831BD20C22B}" dt="2026-01-08T11:11:55.549" v="1311" actId="20577"/>
          <ac:spMkLst>
            <pc:docMk/>
            <pc:sldMk cId="1696556914" sldId="259"/>
            <ac:spMk id="5" creationId="{B2D4DC04-32FB-4BAE-C373-F734C9A6A25C}"/>
          </ac:spMkLst>
        </pc:spChg>
      </pc:sldChg>
      <pc:sldChg chg="modSp mod">
        <pc:chgData name="Debby Jackson" userId="786ef32d-bac1-414a-8350-9b15e88efe81" providerId="ADAL" clId="{41B72B7C-3E95-4B93-8A2E-A831BD20C22B}" dt="2026-01-08T11:12:00.068" v="1312" actId="20577"/>
        <pc:sldMkLst>
          <pc:docMk/>
          <pc:sldMk cId="1519189345" sldId="270"/>
        </pc:sldMkLst>
        <pc:spChg chg="mod">
          <ac:chgData name="Debby Jackson" userId="786ef32d-bac1-414a-8350-9b15e88efe81" providerId="ADAL" clId="{41B72B7C-3E95-4B93-8A2E-A831BD20C22B}" dt="2026-01-08T11:12:00.068" v="1312" actId="20577"/>
          <ac:spMkLst>
            <pc:docMk/>
            <pc:sldMk cId="1519189345" sldId="270"/>
            <ac:spMk id="7" creationId="{5D591B5A-D46A-3981-73AD-2089760A6EC3}"/>
          </ac:spMkLst>
        </pc:spChg>
      </pc:sldChg>
      <pc:sldChg chg="modSp mod">
        <pc:chgData name="Debby Jackson" userId="786ef32d-bac1-414a-8350-9b15e88efe81" providerId="ADAL" clId="{41B72B7C-3E95-4B93-8A2E-A831BD20C22B}" dt="2026-01-08T11:12:12.316" v="1313" actId="20577"/>
        <pc:sldMkLst>
          <pc:docMk/>
          <pc:sldMk cId="3127435881" sldId="271"/>
        </pc:sldMkLst>
        <pc:spChg chg="mod">
          <ac:chgData name="Debby Jackson" userId="786ef32d-bac1-414a-8350-9b15e88efe81" providerId="ADAL" clId="{41B72B7C-3E95-4B93-8A2E-A831BD20C22B}" dt="2026-01-08T11:12:12.316" v="1313" actId="20577"/>
          <ac:spMkLst>
            <pc:docMk/>
            <pc:sldMk cId="3127435881" sldId="271"/>
            <ac:spMk id="6" creationId="{915863D4-4629-86F2-411A-2034F46768D5}"/>
          </ac:spMkLst>
        </pc:spChg>
      </pc:sldChg>
      <pc:sldChg chg="modSp mod">
        <pc:chgData name="Debby Jackson" userId="786ef32d-bac1-414a-8350-9b15e88efe81" providerId="ADAL" clId="{41B72B7C-3E95-4B93-8A2E-A831BD20C22B}" dt="2026-01-08T11:11:44.174" v="1308" actId="20577"/>
        <pc:sldMkLst>
          <pc:docMk/>
          <pc:sldMk cId="699784862" sldId="273"/>
        </pc:sldMkLst>
        <pc:spChg chg="mod">
          <ac:chgData name="Debby Jackson" userId="786ef32d-bac1-414a-8350-9b15e88efe81" providerId="ADAL" clId="{41B72B7C-3E95-4B93-8A2E-A831BD20C22B}" dt="2026-01-08T11:11:44.174" v="1308" actId="20577"/>
          <ac:spMkLst>
            <pc:docMk/>
            <pc:sldMk cId="699784862" sldId="273"/>
            <ac:spMk id="4" creationId="{68F250D5-35DC-25A7-A99D-D95EDA301F0E}"/>
          </ac:spMkLst>
        </pc:spChg>
      </pc:sldChg>
      <pc:sldChg chg="addSp delSp modSp mod">
        <pc:chgData name="Debby Jackson" userId="786ef32d-bac1-414a-8350-9b15e88efe81" providerId="ADAL" clId="{41B72B7C-3E95-4B93-8A2E-A831BD20C22B}" dt="2026-01-11T21:41:06.479" v="1406" actId="1076"/>
        <pc:sldMkLst>
          <pc:docMk/>
          <pc:sldMk cId="2767191310" sldId="276"/>
        </pc:sldMkLst>
        <pc:spChg chg="add mod">
          <ac:chgData name="Debby Jackson" userId="786ef32d-bac1-414a-8350-9b15e88efe81" providerId="ADAL" clId="{41B72B7C-3E95-4B93-8A2E-A831BD20C22B}" dt="2026-01-11T21:39:58.401" v="1399" actId="1076"/>
          <ac:spMkLst>
            <pc:docMk/>
            <pc:sldMk cId="2767191310" sldId="276"/>
            <ac:spMk id="4" creationId="{87B832BA-081D-74BF-05BA-6CCA891C626B}"/>
          </ac:spMkLst>
        </pc:spChg>
        <pc:spChg chg="add mod">
          <ac:chgData name="Debby Jackson" userId="786ef32d-bac1-414a-8350-9b15e88efe81" providerId="ADAL" clId="{41B72B7C-3E95-4B93-8A2E-A831BD20C22B}" dt="2026-01-11T21:40:32.336" v="1404" actId="20577"/>
          <ac:spMkLst>
            <pc:docMk/>
            <pc:sldMk cId="2767191310" sldId="276"/>
            <ac:spMk id="7" creationId="{DF76892D-3D4D-9231-2AC4-DBC9BEE401BF}"/>
          </ac:spMkLst>
        </pc:spChg>
        <pc:spChg chg="add mod">
          <ac:chgData name="Debby Jackson" userId="786ef32d-bac1-414a-8350-9b15e88efe81" providerId="ADAL" clId="{41B72B7C-3E95-4B93-8A2E-A831BD20C22B}" dt="2026-01-11T21:40:51.521" v="1405" actId="1076"/>
          <ac:spMkLst>
            <pc:docMk/>
            <pc:sldMk cId="2767191310" sldId="276"/>
            <ac:spMk id="8" creationId="{48535CF5-86DF-345D-0EF0-D4D8CC60AA60}"/>
          </ac:spMkLst>
        </pc:spChg>
        <pc:graphicFrameChg chg="add mod">
          <ac:chgData name="Debby Jackson" userId="786ef32d-bac1-414a-8350-9b15e88efe81" providerId="ADAL" clId="{41B72B7C-3E95-4B93-8A2E-A831BD20C22B}" dt="2026-01-11T21:41:06.479" v="1406" actId="1076"/>
          <ac:graphicFrameMkLst>
            <pc:docMk/>
            <pc:sldMk cId="2767191310" sldId="276"/>
            <ac:graphicFrameMk id="3" creationId="{0BAA306D-74BD-CD2F-603A-B881BC1BE836}"/>
          </ac:graphicFrameMkLst>
        </pc:graphicFrameChg>
      </pc:sldChg>
      <pc:sldChg chg="modSp mod">
        <pc:chgData name="Debby Jackson" userId="786ef32d-bac1-414a-8350-9b15e88efe81" providerId="ADAL" clId="{41B72B7C-3E95-4B93-8A2E-A831BD20C22B}" dt="2025-12-30T15:29:55.133" v="104" actId="20577"/>
        <pc:sldMkLst>
          <pc:docMk/>
          <pc:sldMk cId="3003691470" sldId="277"/>
        </pc:sldMkLst>
        <pc:spChg chg="mod">
          <ac:chgData name="Debby Jackson" userId="786ef32d-bac1-414a-8350-9b15e88efe81" providerId="ADAL" clId="{41B72B7C-3E95-4B93-8A2E-A831BD20C22B}" dt="2025-12-30T15:29:55.133" v="104" actId="20577"/>
          <ac:spMkLst>
            <pc:docMk/>
            <pc:sldMk cId="3003691470" sldId="277"/>
            <ac:spMk id="3" creationId="{AC6A77DF-BF85-91C0-30A4-3045370E0712}"/>
          </ac:spMkLst>
        </pc:spChg>
      </pc:sldChg>
      <pc:sldChg chg="modSp mod">
        <pc:chgData name="Debby Jackson" userId="786ef32d-bac1-414a-8350-9b15e88efe81" providerId="ADAL" clId="{41B72B7C-3E95-4B93-8A2E-A831BD20C22B}" dt="2026-01-08T11:10:38.949" v="1297" actId="20577"/>
        <pc:sldMkLst>
          <pc:docMk/>
          <pc:sldMk cId="221239447" sldId="278"/>
        </pc:sldMkLst>
        <pc:spChg chg="mod">
          <ac:chgData name="Debby Jackson" userId="786ef32d-bac1-414a-8350-9b15e88efe81" providerId="ADAL" clId="{41B72B7C-3E95-4B93-8A2E-A831BD20C22B}" dt="2026-01-08T11:10:38.949" v="1297" actId="20577"/>
          <ac:spMkLst>
            <pc:docMk/>
            <pc:sldMk cId="221239447" sldId="278"/>
            <ac:spMk id="4" creationId="{B9F4205E-2363-DFB3-20C3-3D33AB260A52}"/>
          </ac:spMkLst>
        </pc:spChg>
      </pc:sldChg>
      <pc:sldChg chg="modSp mod">
        <pc:chgData name="Debby Jackson" userId="786ef32d-bac1-414a-8350-9b15e88efe81" providerId="ADAL" clId="{41B72B7C-3E95-4B93-8A2E-A831BD20C22B}" dt="2026-01-08T11:09:53.694" v="1291" actId="20577"/>
        <pc:sldMkLst>
          <pc:docMk/>
          <pc:sldMk cId="3622285495" sldId="281"/>
        </pc:sldMkLst>
        <pc:spChg chg="mod">
          <ac:chgData name="Debby Jackson" userId="786ef32d-bac1-414a-8350-9b15e88efe81" providerId="ADAL" clId="{41B72B7C-3E95-4B93-8A2E-A831BD20C22B}" dt="2026-01-08T11:09:53.694" v="1291" actId="20577"/>
          <ac:spMkLst>
            <pc:docMk/>
            <pc:sldMk cId="3622285495" sldId="281"/>
            <ac:spMk id="5" creationId="{C46E0CD0-3DFC-F3DF-2208-054D289EFFAA}"/>
          </ac:spMkLst>
        </pc:spChg>
      </pc:sldChg>
      <pc:sldChg chg="modSp mod">
        <pc:chgData name="Debby Jackson" userId="786ef32d-bac1-414a-8350-9b15e88efe81" providerId="ADAL" clId="{41B72B7C-3E95-4B93-8A2E-A831BD20C22B}" dt="2026-01-08T11:09:46.795" v="1290" actId="20577"/>
        <pc:sldMkLst>
          <pc:docMk/>
          <pc:sldMk cId="1608183024" sldId="282"/>
        </pc:sldMkLst>
        <pc:spChg chg="mod">
          <ac:chgData name="Debby Jackson" userId="786ef32d-bac1-414a-8350-9b15e88efe81" providerId="ADAL" clId="{41B72B7C-3E95-4B93-8A2E-A831BD20C22B}" dt="2026-01-08T11:09:46.795" v="1290" actId="20577"/>
          <ac:spMkLst>
            <pc:docMk/>
            <pc:sldMk cId="1608183024" sldId="282"/>
            <ac:spMk id="5" creationId="{E2DBB8E9-7FC7-6385-5E0F-517C83BD1C44}"/>
          </ac:spMkLst>
        </pc:spChg>
      </pc:sldChg>
      <pc:sldChg chg="addSp delSp modSp mod">
        <pc:chgData name="Debby Jackson" userId="786ef32d-bac1-414a-8350-9b15e88efe81" providerId="ADAL" clId="{41B72B7C-3E95-4B93-8A2E-A831BD20C22B}" dt="2025-12-30T15:33:04.495" v="115" actId="1076"/>
        <pc:sldMkLst>
          <pc:docMk/>
          <pc:sldMk cId="543919369" sldId="285"/>
        </pc:sldMkLst>
        <pc:picChg chg="add del mod">
          <ac:chgData name="Debby Jackson" userId="786ef32d-bac1-414a-8350-9b15e88efe81" providerId="ADAL" clId="{41B72B7C-3E95-4B93-8A2E-A831BD20C22B}" dt="2025-12-30T15:33:04.495" v="115" actId="1076"/>
          <ac:picMkLst>
            <pc:docMk/>
            <pc:sldMk cId="543919369" sldId="285"/>
            <ac:picMk id="8" creationId="{6663240B-043C-5F84-B49C-A103AF84E401}"/>
          </ac:picMkLst>
        </pc:picChg>
      </pc:sldChg>
      <pc:sldChg chg="modSp mod">
        <pc:chgData name="Debby Jackson" userId="786ef32d-bac1-414a-8350-9b15e88efe81" providerId="ADAL" clId="{41B72B7C-3E95-4B93-8A2E-A831BD20C22B}" dt="2026-01-09T20:07:05.250" v="1385" actId="255"/>
        <pc:sldMkLst>
          <pc:docMk/>
          <pc:sldMk cId="668864879" sldId="292"/>
        </pc:sldMkLst>
        <pc:spChg chg="mod">
          <ac:chgData name="Debby Jackson" userId="786ef32d-bac1-414a-8350-9b15e88efe81" providerId="ADAL" clId="{41B72B7C-3E95-4B93-8A2E-A831BD20C22B}" dt="2026-01-08T11:10:45.342" v="1298" actId="20577"/>
          <ac:spMkLst>
            <pc:docMk/>
            <pc:sldMk cId="668864879" sldId="292"/>
            <ac:spMk id="4" creationId="{2E523BB6-FF95-9790-B560-76B10FC32EB0}"/>
          </ac:spMkLst>
        </pc:spChg>
        <pc:spChg chg="mod">
          <ac:chgData name="Debby Jackson" userId="786ef32d-bac1-414a-8350-9b15e88efe81" providerId="ADAL" clId="{41B72B7C-3E95-4B93-8A2E-A831BD20C22B}" dt="2025-12-30T17:04:36.183" v="170" actId="6549"/>
          <ac:spMkLst>
            <pc:docMk/>
            <pc:sldMk cId="668864879" sldId="292"/>
            <ac:spMk id="12" creationId="{E227787D-172F-C18A-41FB-27CB4D250F5A}"/>
          </ac:spMkLst>
        </pc:spChg>
        <pc:graphicFrameChg chg="mod">
          <ac:chgData name="Debby Jackson" userId="786ef32d-bac1-414a-8350-9b15e88efe81" providerId="ADAL" clId="{41B72B7C-3E95-4B93-8A2E-A831BD20C22B}" dt="2026-01-09T20:07:05.250" v="1385" actId="255"/>
          <ac:graphicFrameMkLst>
            <pc:docMk/>
            <pc:sldMk cId="668864879" sldId="292"/>
            <ac:graphicFrameMk id="10" creationId="{49AFB700-BDF9-2224-3845-4EC5C893FD69}"/>
          </ac:graphicFrameMkLst>
        </pc:graphicFrameChg>
      </pc:sldChg>
      <pc:sldChg chg="modSp mod">
        <pc:chgData name="Debby Jackson" userId="786ef32d-bac1-414a-8350-9b15e88efe81" providerId="ADAL" clId="{41B72B7C-3E95-4B93-8A2E-A831BD20C22B}" dt="2026-01-08T11:11:18.099" v="1304" actId="20577"/>
        <pc:sldMkLst>
          <pc:docMk/>
          <pc:sldMk cId="1839116702" sldId="295"/>
        </pc:sldMkLst>
        <pc:spChg chg="mod">
          <ac:chgData name="Debby Jackson" userId="786ef32d-bac1-414a-8350-9b15e88efe81" providerId="ADAL" clId="{41B72B7C-3E95-4B93-8A2E-A831BD20C22B}" dt="2026-01-08T11:11:18.099" v="1304" actId="20577"/>
          <ac:spMkLst>
            <pc:docMk/>
            <pc:sldMk cId="1839116702" sldId="295"/>
            <ac:spMk id="4" creationId="{AC252945-EF82-B1A4-EE38-098D8E5A8010}"/>
          </ac:spMkLst>
        </pc:spChg>
      </pc:sldChg>
      <pc:sldChg chg="modSp mod">
        <pc:chgData name="Debby Jackson" userId="786ef32d-bac1-414a-8350-9b15e88efe81" providerId="ADAL" clId="{41B72B7C-3E95-4B93-8A2E-A831BD20C22B}" dt="2026-01-08T11:12:23.022" v="1315" actId="20577"/>
        <pc:sldMkLst>
          <pc:docMk/>
          <pc:sldMk cId="1136095296" sldId="303"/>
        </pc:sldMkLst>
        <pc:spChg chg="mod">
          <ac:chgData name="Debby Jackson" userId="786ef32d-bac1-414a-8350-9b15e88efe81" providerId="ADAL" clId="{41B72B7C-3E95-4B93-8A2E-A831BD20C22B}" dt="2026-01-08T11:12:23.022" v="1315" actId="20577"/>
          <ac:spMkLst>
            <pc:docMk/>
            <pc:sldMk cId="1136095296" sldId="303"/>
            <ac:spMk id="4" creationId="{3489C963-E0D1-3B0B-7116-BC1F3B70702A}"/>
          </ac:spMkLst>
        </pc:spChg>
        <pc:spChg chg="mod">
          <ac:chgData name="Debby Jackson" userId="786ef32d-bac1-414a-8350-9b15e88efe81" providerId="ADAL" clId="{41B72B7C-3E95-4B93-8A2E-A831BD20C22B}" dt="2025-12-30T19:27:50.409" v="246" actId="20577"/>
          <ac:spMkLst>
            <pc:docMk/>
            <pc:sldMk cId="1136095296" sldId="303"/>
            <ac:spMk id="10" creationId="{D7A6AFB8-77BB-A767-1782-F57A8818EAEF}"/>
          </ac:spMkLst>
        </pc:spChg>
      </pc:sldChg>
      <pc:sldChg chg="modSp mod">
        <pc:chgData name="Debby Jackson" userId="786ef32d-bac1-414a-8350-9b15e88efe81" providerId="ADAL" clId="{41B72B7C-3E95-4B93-8A2E-A831BD20C22B}" dt="2026-01-08T11:11:38.263" v="1307" actId="20577"/>
        <pc:sldMkLst>
          <pc:docMk/>
          <pc:sldMk cId="4217840652" sldId="317"/>
        </pc:sldMkLst>
        <pc:spChg chg="mod">
          <ac:chgData name="Debby Jackson" userId="786ef32d-bac1-414a-8350-9b15e88efe81" providerId="ADAL" clId="{41B72B7C-3E95-4B93-8A2E-A831BD20C22B}" dt="2026-01-08T11:11:38.263" v="1307" actId="20577"/>
          <ac:spMkLst>
            <pc:docMk/>
            <pc:sldMk cId="4217840652" sldId="317"/>
            <ac:spMk id="4" creationId="{020B51D4-7B39-9541-1A5B-54AC54241794}"/>
          </ac:spMkLst>
        </pc:spChg>
      </pc:sldChg>
      <pc:sldChg chg="modSp mod">
        <pc:chgData name="Debby Jackson" userId="786ef32d-bac1-414a-8350-9b15e88efe81" providerId="ADAL" clId="{41B72B7C-3E95-4B93-8A2E-A831BD20C22B}" dt="2026-01-08T11:12:34.966" v="1317" actId="20577"/>
        <pc:sldMkLst>
          <pc:docMk/>
          <pc:sldMk cId="2295876726" sldId="320"/>
        </pc:sldMkLst>
        <pc:spChg chg="mod">
          <ac:chgData name="Debby Jackson" userId="786ef32d-bac1-414a-8350-9b15e88efe81" providerId="ADAL" clId="{41B72B7C-3E95-4B93-8A2E-A831BD20C22B}" dt="2026-01-08T11:12:34.966" v="1317" actId="20577"/>
          <ac:spMkLst>
            <pc:docMk/>
            <pc:sldMk cId="2295876726" sldId="320"/>
            <ac:spMk id="4" creationId="{078C77B8-1998-24D8-4D4B-3C891D5CBACE}"/>
          </ac:spMkLst>
        </pc:spChg>
      </pc:sldChg>
      <pc:sldChg chg="addSp delSp modSp mod">
        <pc:chgData name="Debby Jackson" userId="786ef32d-bac1-414a-8350-9b15e88efe81" providerId="ADAL" clId="{41B72B7C-3E95-4B93-8A2E-A831BD20C22B}" dt="2026-01-08T11:10:10.371" v="1293" actId="20577"/>
        <pc:sldMkLst>
          <pc:docMk/>
          <pc:sldMk cId="606539405" sldId="321"/>
        </pc:sldMkLst>
        <pc:spChg chg="mod">
          <ac:chgData name="Debby Jackson" userId="786ef32d-bac1-414a-8350-9b15e88efe81" providerId="ADAL" clId="{41B72B7C-3E95-4B93-8A2E-A831BD20C22B}" dt="2026-01-08T11:10:10.371" v="1293" actId="20577"/>
          <ac:spMkLst>
            <pc:docMk/>
            <pc:sldMk cId="606539405" sldId="321"/>
            <ac:spMk id="4" creationId="{13AA0BD4-C09F-1FA7-B8E5-7A286BCC44C1}"/>
          </ac:spMkLst>
        </pc:spChg>
        <pc:graphicFrameChg chg="add mod ord">
          <ac:chgData name="Debby Jackson" userId="786ef32d-bac1-414a-8350-9b15e88efe81" providerId="ADAL" clId="{41B72B7C-3E95-4B93-8A2E-A831BD20C22B}" dt="2026-01-08T11:10:06.130" v="1292" actId="167"/>
          <ac:graphicFrameMkLst>
            <pc:docMk/>
            <pc:sldMk cId="606539405" sldId="321"/>
            <ac:graphicFrameMk id="3" creationId="{41B3C05E-C0EA-C715-E499-AAEB8872BD5E}"/>
          </ac:graphicFrameMkLst>
        </pc:graphicFrameChg>
      </pc:sldChg>
      <pc:sldChg chg="modSp mod">
        <pc:chgData name="Debby Jackson" userId="786ef32d-bac1-414a-8350-9b15e88efe81" providerId="ADAL" clId="{41B72B7C-3E95-4B93-8A2E-A831BD20C22B}" dt="2026-01-08T11:10:17.768" v="1294" actId="20577"/>
        <pc:sldMkLst>
          <pc:docMk/>
          <pc:sldMk cId="682551345" sldId="322"/>
        </pc:sldMkLst>
        <pc:spChg chg="mod">
          <ac:chgData name="Debby Jackson" userId="786ef32d-bac1-414a-8350-9b15e88efe81" providerId="ADAL" clId="{41B72B7C-3E95-4B93-8A2E-A831BD20C22B}" dt="2026-01-08T11:10:17.768" v="1294" actId="20577"/>
          <ac:spMkLst>
            <pc:docMk/>
            <pc:sldMk cId="682551345" sldId="322"/>
            <ac:spMk id="4" creationId="{A3D8117A-FB20-2E82-ECFA-5535C59D52DC}"/>
          </ac:spMkLst>
        </pc:spChg>
      </pc:sldChg>
      <pc:sldChg chg="modSp mod">
        <pc:chgData name="Debby Jackson" userId="786ef32d-bac1-414a-8350-9b15e88efe81" providerId="ADAL" clId="{41B72B7C-3E95-4B93-8A2E-A831BD20C22B}" dt="2025-12-30T14:18:36.371" v="31" actId="6549"/>
        <pc:sldMkLst>
          <pc:docMk/>
          <pc:sldMk cId="8431845" sldId="323"/>
        </pc:sldMkLst>
        <pc:spChg chg="mod">
          <ac:chgData name="Debby Jackson" userId="786ef32d-bac1-414a-8350-9b15e88efe81" providerId="ADAL" clId="{41B72B7C-3E95-4B93-8A2E-A831BD20C22B}" dt="2025-12-30T14:18:36.371" v="31" actId="6549"/>
          <ac:spMkLst>
            <pc:docMk/>
            <pc:sldMk cId="8431845" sldId="323"/>
            <ac:spMk id="16" creationId="{91F1EAFD-E3CA-B36D-0078-6A51269D0964}"/>
          </ac:spMkLst>
        </pc:spChg>
      </pc:sldChg>
      <pc:sldChg chg="modSp mod">
        <pc:chgData name="Debby Jackson" userId="786ef32d-bac1-414a-8350-9b15e88efe81" providerId="ADAL" clId="{41B72B7C-3E95-4B93-8A2E-A831BD20C22B}" dt="2026-01-08T11:11:01.180" v="1301" actId="20577"/>
        <pc:sldMkLst>
          <pc:docMk/>
          <pc:sldMk cId="1909977326" sldId="330"/>
        </pc:sldMkLst>
        <pc:spChg chg="mod">
          <ac:chgData name="Debby Jackson" userId="786ef32d-bac1-414a-8350-9b15e88efe81" providerId="ADAL" clId="{41B72B7C-3E95-4B93-8A2E-A831BD20C22B}" dt="2026-01-08T11:11:01.180" v="1301" actId="20577"/>
          <ac:spMkLst>
            <pc:docMk/>
            <pc:sldMk cId="1909977326" sldId="330"/>
            <ac:spMk id="4" creationId="{17A15263-AF5B-471E-DA11-489DF7A6AFAD}"/>
          </ac:spMkLst>
        </pc:spChg>
        <pc:spChg chg="mod">
          <ac:chgData name="Debby Jackson" userId="786ef32d-bac1-414a-8350-9b15e88efe81" providerId="ADAL" clId="{41B72B7C-3E95-4B93-8A2E-A831BD20C22B}" dt="2025-12-30T17:19:37.809" v="175" actId="20577"/>
          <ac:spMkLst>
            <pc:docMk/>
            <pc:sldMk cId="1909977326" sldId="330"/>
            <ac:spMk id="7" creationId="{CD6C6369-B739-809D-E0E1-796786EBCEFF}"/>
          </ac:spMkLst>
        </pc:spChg>
      </pc:sldChg>
      <pc:sldChg chg="modSp mod">
        <pc:chgData name="Debby Jackson" userId="786ef32d-bac1-414a-8350-9b15e88efe81" providerId="ADAL" clId="{41B72B7C-3E95-4B93-8A2E-A831BD20C22B}" dt="2026-01-08T11:11:06.510" v="1302" actId="20577"/>
        <pc:sldMkLst>
          <pc:docMk/>
          <pc:sldMk cId="2256530118" sldId="332"/>
        </pc:sldMkLst>
        <pc:spChg chg="mod">
          <ac:chgData name="Debby Jackson" userId="786ef32d-bac1-414a-8350-9b15e88efe81" providerId="ADAL" clId="{41B72B7C-3E95-4B93-8A2E-A831BD20C22B}" dt="2026-01-08T11:11:06.510" v="1302" actId="20577"/>
          <ac:spMkLst>
            <pc:docMk/>
            <pc:sldMk cId="2256530118" sldId="332"/>
            <ac:spMk id="7" creationId="{3CD8342E-86D6-CDF7-17E1-2EBFD75F452F}"/>
          </ac:spMkLst>
        </pc:spChg>
      </pc:sldChg>
      <pc:sldChg chg="modSp mod">
        <pc:chgData name="Debby Jackson" userId="786ef32d-bac1-414a-8350-9b15e88efe81" providerId="ADAL" clId="{41B72B7C-3E95-4B93-8A2E-A831BD20C22B}" dt="2026-01-19T17:46:36.452" v="1484" actId="20577"/>
        <pc:sldMkLst>
          <pc:docMk/>
          <pc:sldMk cId="1791446270" sldId="342"/>
        </pc:sldMkLst>
        <pc:spChg chg="mod">
          <ac:chgData name="Debby Jackson" userId="786ef32d-bac1-414a-8350-9b15e88efe81" providerId="ADAL" clId="{41B72B7C-3E95-4B93-8A2E-A831BD20C22B}" dt="2026-01-19T17:46:36.452" v="1484" actId="20577"/>
          <ac:spMkLst>
            <pc:docMk/>
            <pc:sldMk cId="1791446270" sldId="342"/>
            <ac:spMk id="4" creationId="{2B41EEE9-A434-F23F-02F2-080C9E9EFC3B}"/>
          </ac:spMkLst>
        </pc:spChg>
      </pc:sldChg>
      <pc:sldChg chg="modSp mod modNotes">
        <pc:chgData name="Debby Jackson" userId="786ef32d-bac1-414a-8350-9b15e88efe81" providerId="ADAL" clId="{41B72B7C-3E95-4B93-8A2E-A831BD20C22B}" dt="2026-01-11T22:42:11.767" v="1433" actId="1076"/>
        <pc:sldMkLst>
          <pc:docMk/>
          <pc:sldMk cId="2383607846" sldId="343"/>
        </pc:sldMkLst>
        <pc:spChg chg="mod">
          <ac:chgData name="Debby Jackson" userId="786ef32d-bac1-414a-8350-9b15e88efe81" providerId="ADAL" clId="{41B72B7C-3E95-4B93-8A2E-A831BD20C22B}" dt="2026-01-08T11:11:49.308" v="1309" actId="20577"/>
          <ac:spMkLst>
            <pc:docMk/>
            <pc:sldMk cId="2383607846" sldId="343"/>
            <ac:spMk id="5" creationId="{5751EF9A-A582-E387-EAA5-59F045D2D80E}"/>
          </ac:spMkLst>
        </pc:spChg>
        <pc:spChg chg="mod">
          <ac:chgData name="Debby Jackson" userId="786ef32d-bac1-414a-8350-9b15e88efe81" providerId="ADAL" clId="{41B72B7C-3E95-4B93-8A2E-A831BD20C22B}" dt="2026-01-11T22:42:11.767" v="1433" actId="1076"/>
          <ac:spMkLst>
            <pc:docMk/>
            <pc:sldMk cId="2383607846" sldId="343"/>
            <ac:spMk id="9" creationId="{913AD590-A297-A87C-62CD-50AE9F4B6789}"/>
          </ac:spMkLst>
        </pc:spChg>
        <pc:spChg chg="mod">
          <ac:chgData name="Debby Jackson" userId="786ef32d-bac1-414a-8350-9b15e88efe81" providerId="ADAL" clId="{41B72B7C-3E95-4B93-8A2E-A831BD20C22B}" dt="2026-01-11T22:40:59.936" v="1432" actId="20577"/>
          <ac:spMkLst>
            <pc:docMk/>
            <pc:sldMk cId="2383607846" sldId="343"/>
            <ac:spMk id="178" creationId="{00000000-0000-0000-0000-000000000000}"/>
          </ac:spMkLst>
        </pc:spChg>
      </pc:sldChg>
      <pc:sldChg chg="addSp modSp mod">
        <pc:chgData name="Debby Jackson" userId="786ef32d-bac1-414a-8350-9b15e88efe81" providerId="ADAL" clId="{41B72B7C-3E95-4B93-8A2E-A831BD20C22B}" dt="2026-01-15T20:53:19.349" v="1481" actId="20577"/>
        <pc:sldMkLst>
          <pc:docMk/>
          <pc:sldMk cId="4198857623" sldId="345"/>
        </pc:sldMkLst>
        <pc:spChg chg="add mod">
          <ac:chgData name="Debby Jackson" userId="786ef32d-bac1-414a-8350-9b15e88efe81" providerId="ADAL" clId="{41B72B7C-3E95-4B93-8A2E-A831BD20C22B}" dt="2026-01-15T20:53:19.349" v="1481" actId="20577"/>
          <ac:spMkLst>
            <pc:docMk/>
            <pc:sldMk cId="4198857623" sldId="345"/>
            <ac:spMk id="2" creationId="{90448090-40DA-BC31-2BD2-F6FD2A77F335}"/>
          </ac:spMkLst>
        </pc:spChg>
        <pc:spChg chg="mod">
          <ac:chgData name="Debby Jackson" userId="786ef32d-bac1-414a-8350-9b15e88efe81" providerId="ADAL" clId="{41B72B7C-3E95-4B93-8A2E-A831BD20C22B}" dt="2025-12-30T14:13:53.523" v="13" actId="20577"/>
          <ac:spMkLst>
            <pc:docMk/>
            <pc:sldMk cId="4198857623" sldId="345"/>
            <ac:spMk id="5" creationId="{22245A95-854F-A6FC-75C2-9FD127C0D7DB}"/>
          </ac:spMkLst>
        </pc:spChg>
      </pc:sldChg>
      <pc:sldChg chg="modSp mod">
        <pc:chgData name="Debby Jackson" userId="786ef32d-bac1-414a-8350-9b15e88efe81" providerId="ADAL" clId="{41B72B7C-3E95-4B93-8A2E-A831BD20C22B}" dt="2026-01-08T11:12:16.736" v="1314" actId="20577"/>
        <pc:sldMkLst>
          <pc:docMk/>
          <pc:sldMk cId="3144838795" sldId="346"/>
        </pc:sldMkLst>
        <pc:spChg chg="mod">
          <ac:chgData name="Debby Jackson" userId="786ef32d-bac1-414a-8350-9b15e88efe81" providerId="ADAL" clId="{41B72B7C-3E95-4B93-8A2E-A831BD20C22B}" dt="2026-01-08T11:12:16.736" v="1314" actId="20577"/>
          <ac:spMkLst>
            <pc:docMk/>
            <pc:sldMk cId="3144838795" sldId="346"/>
            <ac:spMk id="4" creationId="{61258AAE-72A7-C62E-7699-925850611800}"/>
          </ac:spMkLst>
        </pc:spChg>
      </pc:sldChg>
      <pc:sldChg chg="modSp">
        <pc:chgData name="Debby Jackson" userId="786ef32d-bac1-414a-8350-9b15e88efe81" providerId="ADAL" clId="{41B72B7C-3E95-4B93-8A2E-A831BD20C22B}" dt="2026-01-12T19:04:53.062" v="1461" actId="20577"/>
        <pc:sldMkLst>
          <pc:docMk/>
          <pc:sldMk cId="3110540497" sldId="348"/>
        </pc:sldMkLst>
        <pc:graphicFrameChg chg="mod">
          <ac:chgData name="Debby Jackson" userId="786ef32d-bac1-414a-8350-9b15e88efe81" providerId="ADAL" clId="{41B72B7C-3E95-4B93-8A2E-A831BD20C22B}" dt="2026-01-12T19:04:53.062" v="1461" actId="20577"/>
          <ac:graphicFrameMkLst>
            <pc:docMk/>
            <pc:sldMk cId="3110540497" sldId="348"/>
            <ac:graphicFrameMk id="11" creationId="{71214F98-A8A1-41DA-2387-AF18D7FAAB0C}"/>
          </ac:graphicFrameMkLst>
        </pc:graphicFrameChg>
      </pc:sldChg>
      <pc:sldChg chg="modSp mod">
        <pc:chgData name="Debby Jackson" userId="786ef32d-bac1-414a-8350-9b15e88efe81" providerId="ADAL" clId="{41B72B7C-3E95-4B93-8A2E-A831BD20C22B}" dt="2026-01-11T23:08:08.537" v="1454" actId="6549"/>
        <pc:sldMkLst>
          <pc:docMk/>
          <pc:sldMk cId="1654139524" sldId="349"/>
        </pc:sldMkLst>
        <pc:spChg chg="mod">
          <ac:chgData name="Debby Jackson" userId="786ef32d-bac1-414a-8350-9b15e88efe81" providerId="ADAL" clId="{41B72B7C-3E95-4B93-8A2E-A831BD20C22B}" dt="2026-01-11T23:08:08.537" v="1454" actId="6549"/>
          <ac:spMkLst>
            <pc:docMk/>
            <pc:sldMk cId="1654139524" sldId="349"/>
            <ac:spMk id="1050" creationId="{08E33BB0-3D6A-BAC4-CE76-A23E93CAD540}"/>
          </ac:spMkLst>
        </pc:spChg>
      </pc:sldChg>
      <pc:sldChg chg="modSp mod">
        <pc:chgData name="Debby Jackson" userId="786ef32d-bac1-414a-8350-9b15e88efe81" providerId="ADAL" clId="{41B72B7C-3E95-4B93-8A2E-A831BD20C22B}" dt="2026-01-08T11:09:39.496" v="1289" actId="20577"/>
        <pc:sldMkLst>
          <pc:docMk/>
          <pc:sldMk cId="2455514304" sldId="350"/>
        </pc:sldMkLst>
        <pc:spChg chg="mod">
          <ac:chgData name="Debby Jackson" userId="786ef32d-bac1-414a-8350-9b15e88efe81" providerId="ADAL" clId="{41B72B7C-3E95-4B93-8A2E-A831BD20C22B}" dt="2026-01-08T11:09:39.496" v="1289" actId="20577"/>
          <ac:spMkLst>
            <pc:docMk/>
            <pc:sldMk cId="2455514304" sldId="350"/>
            <ac:spMk id="7" creationId="{45DDDF72-4DB0-DEBD-03A8-9D62AD5BF781}"/>
          </ac:spMkLst>
        </pc:spChg>
      </pc:sldChg>
      <pc:sldChg chg="addSp modSp mod">
        <pc:chgData name="Debby Jackson" userId="786ef32d-bac1-414a-8350-9b15e88efe81" providerId="ADAL" clId="{41B72B7C-3E95-4B93-8A2E-A831BD20C22B}" dt="2025-12-30T19:28:35.308" v="249" actId="6549"/>
        <pc:sldMkLst>
          <pc:docMk/>
          <pc:sldMk cId="4252799948" sldId="351"/>
        </pc:sldMkLst>
        <pc:spChg chg="add mod">
          <ac:chgData name="Debby Jackson" userId="786ef32d-bac1-414a-8350-9b15e88efe81" providerId="ADAL" clId="{41B72B7C-3E95-4B93-8A2E-A831BD20C22B}" dt="2025-12-30T19:28:35.308" v="249" actId="6549"/>
          <ac:spMkLst>
            <pc:docMk/>
            <pc:sldMk cId="4252799948" sldId="351"/>
            <ac:spMk id="3" creationId="{566101CC-BBC5-92CD-B456-103F10A7FE91}"/>
          </ac:spMkLst>
        </pc:spChg>
      </pc:sldChg>
      <pc:sldChg chg="modSp mod">
        <pc:chgData name="Debby Jackson" userId="786ef32d-bac1-414a-8350-9b15e88efe81" providerId="ADAL" clId="{41B72B7C-3E95-4B93-8A2E-A831BD20C22B}" dt="2026-01-09T20:07:18.453" v="1386" actId="255"/>
        <pc:sldMkLst>
          <pc:docMk/>
          <pc:sldMk cId="2866789398" sldId="352"/>
        </pc:sldMkLst>
        <pc:spChg chg="mod">
          <ac:chgData name="Debby Jackson" userId="786ef32d-bac1-414a-8350-9b15e88efe81" providerId="ADAL" clId="{41B72B7C-3E95-4B93-8A2E-A831BD20C22B}" dt="2026-01-08T11:10:53.733" v="1300" actId="20577"/>
          <ac:spMkLst>
            <pc:docMk/>
            <pc:sldMk cId="2866789398" sldId="352"/>
            <ac:spMk id="11" creationId="{53111BE3-FFE0-CA34-9A35-BE22CAB5D951}"/>
          </ac:spMkLst>
        </pc:spChg>
        <pc:graphicFrameChg chg="mod">
          <ac:chgData name="Debby Jackson" userId="786ef32d-bac1-414a-8350-9b15e88efe81" providerId="ADAL" clId="{41B72B7C-3E95-4B93-8A2E-A831BD20C22B}" dt="2026-01-09T20:07:18.453" v="1386" actId="255"/>
          <ac:graphicFrameMkLst>
            <pc:docMk/>
            <pc:sldMk cId="2866789398" sldId="352"/>
            <ac:graphicFrameMk id="6" creationId="{2F9019EE-6E5A-2807-9CDE-FCA42AC0D858}"/>
          </ac:graphicFrameMkLst>
        </pc:graphicFrameChg>
      </pc:sldChg>
      <pc:sldChg chg="modSp mod">
        <pc:chgData name="Debby Jackson" userId="786ef32d-bac1-414a-8350-9b15e88efe81" providerId="ADAL" clId="{41B72B7C-3E95-4B93-8A2E-A831BD20C22B}" dt="2026-01-09T20:06:53.266" v="1384" actId="255"/>
        <pc:sldMkLst>
          <pc:docMk/>
          <pc:sldMk cId="393675187" sldId="353"/>
        </pc:sldMkLst>
        <pc:spChg chg="mod">
          <ac:chgData name="Debby Jackson" userId="786ef32d-bac1-414a-8350-9b15e88efe81" providerId="ADAL" clId="{41B72B7C-3E95-4B93-8A2E-A831BD20C22B}" dt="2026-01-08T11:10:32.945" v="1296" actId="20577"/>
          <ac:spMkLst>
            <pc:docMk/>
            <pc:sldMk cId="393675187" sldId="353"/>
            <ac:spMk id="6" creationId="{52BF1716-656C-A7C4-F08E-7BAB4596EF2A}"/>
          </ac:spMkLst>
        </pc:spChg>
        <pc:graphicFrameChg chg="mod">
          <ac:chgData name="Debby Jackson" userId="786ef32d-bac1-414a-8350-9b15e88efe81" providerId="ADAL" clId="{41B72B7C-3E95-4B93-8A2E-A831BD20C22B}" dt="2026-01-09T20:06:53.266" v="1384" actId="255"/>
          <ac:graphicFrameMkLst>
            <pc:docMk/>
            <pc:sldMk cId="393675187" sldId="353"/>
            <ac:graphicFrameMk id="8" creationId="{B8A1BD28-2091-5159-5790-2D7D39AB7B9C}"/>
          </ac:graphicFrameMkLst>
        </pc:graphicFrameChg>
      </pc:sldChg>
      <pc:sldChg chg="addSp modSp mod">
        <pc:chgData name="Debby Jackson" userId="786ef32d-bac1-414a-8350-9b15e88efe81" providerId="ADAL" clId="{41B72B7C-3E95-4B93-8A2E-A831BD20C22B}" dt="2026-01-08T11:11:23.681" v="1305" actId="20577"/>
        <pc:sldMkLst>
          <pc:docMk/>
          <pc:sldMk cId="2915341061" sldId="354"/>
        </pc:sldMkLst>
        <pc:spChg chg="add mod">
          <ac:chgData name="Debby Jackson" userId="786ef32d-bac1-414a-8350-9b15e88efe81" providerId="ADAL" clId="{41B72B7C-3E95-4B93-8A2E-A831BD20C22B}" dt="2025-12-30T17:27:53.035" v="192" actId="1076"/>
          <ac:spMkLst>
            <pc:docMk/>
            <pc:sldMk cId="2915341061" sldId="354"/>
            <ac:spMk id="2" creationId="{96E2DF7D-1B74-54A7-5CEC-3362D5EFABFB}"/>
          </ac:spMkLst>
        </pc:spChg>
        <pc:spChg chg="mod">
          <ac:chgData name="Debby Jackson" userId="786ef32d-bac1-414a-8350-9b15e88efe81" providerId="ADAL" clId="{41B72B7C-3E95-4B93-8A2E-A831BD20C22B}" dt="2026-01-08T11:11:23.681" v="1305" actId="20577"/>
          <ac:spMkLst>
            <pc:docMk/>
            <pc:sldMk cId="2915341061" sldId="354"/>
            <ac:spMk id="4" creationId="{5E21C8E9-5E22-546A-5168-E04367B7D6B9}"/>
          </ac:spMkLst>
        </pc:spChg>
        <pc:spChg chg="mod">
          <ac:chgData name="Debby Jackson" userId="786ef32d-bac1-414a-8350-9b15e88efe81" providerId="ADAL" clId="{41B72B7C-3E95-4B93-8A2E-A831BD20C22B}" dt="2025-12-30T17:38:17.011" v="241" actId="6549"/>
          <ac:spMkLst>
            <pc:docMk/>
            <pc:sldMk cId="2915341061" sldId="354"/>
            <ac:spMk id="11" creationId="{BC225193-8952-8D31-4F9B-D465739EA5FA}"/>
          </ac:spMkLst>
        </pc:spChg>
      </pc:sldChg>
      <pc:sldChg chg="modSp mod">
        <pc:chgData name="Debby Jackson" userId="786ef32d-bac1-414a-8350-9b15e88efe81" providerId="ADAL" clId="{41B72B7C-3E95-4B93-8A2E-A831BD20C22B}" dt="2026-01-11T22:55:56.625" v="1453" actId="27918"/>
        <pc:sldMkLst>
          <pc:docMk/>
          <pc:sldMk cId="1760722624" sldId="355"/>
        </pc:sldMkLst>
        <pc:spChg chg="mod">
          <ac:chgData name="Debby Jackson" userId="786ef32d-bac1-414a-8350-9b15e88efe81" providerId="ADAL" clId="{41B72B7C-3E95-4B93-8A2E-A831BD20C22B}" dt="2026-01-08T11:12:29.442" v="1316" actId="20577"/>
          <ac:spMkLst>
            <pc:docMk/>
            <pc:sldMk cId="1760722624" sldId="355"/>
            <ac:spMk id="6" creationId="{1DD6C864-E4F8-62DA-63FA-CEAD7920BD80}"/>
          </ac:spMkLst>
        </pc:spChg>
      </pc:sldChg>
      <pc:sldChg chg="addSp delSp modSp add mod setBg">
        <pc:chgData name="Debby Jackson" userId="786ef32d-bac1-414a-8350-9b15e88efe81" providerId="ADAL" clId="{41B72B7C-3E95-4B93-8A2E-A831BD20C22B}" dt="2026-01-19T17:31:05.132" v="1483" actId="2084"/>
        <pc:sldMkLst>
          <pc:docMk/>
          <pc:sldMk cId="3239088028" sldId="356"/>
        </pc:sldMkLst>
        <pc:spChg chg="add mod">
          <ac:chgData name="Debby Jackson" userId="786ef32d-bac1-414a-8350-9b15e88efe81" providerId="ADAL" clId="{41B72B7C-3E95-4B93-8A2E-A831BD20C22B}" dt="2025-12-30T20:32:21.144" v="308" actId="1076"/>
          <ac:spMkLst>
            <pc:docMk/>
            <pc:sldMk cId="3239088028" sldId="356"/>
            <ac:spMk id="4" creationId="{CB63730E-1840-02BD-C67A-77A36D31920E}"/>
          </ac:spMkLst>
        </pc:spChg>
        <pc:spChg chg="del">
          <ac:chgData name="Debby Jackson" userId="786ef32d-bac1-414a-8350-9b15e88efe81" providerId="ADAL" clId="{41B72B7C-3E95-4B93-8A2E-A831BD20C22B}" dt="2026-01-19T17:30:02.279" v="1482" actId="478"/>
          <ac:spMkLst>
            <pc:docMk/>
            <pc:sldMk cId="3239088028" sldId="356"/>
            <ac:spMk id="5" creationId="{C97F04CE-AB1E-8EB9-4836-91FDA7DC981B}"/>
          </ac:spMkLst>
        </pc:spChg>
        <pc:spChg chg="mod">
          <ac:chgData name="Debby Jackson" userId="786ef32d-bac1-414a-8350-9b15e88efe81" providerId="ADAL" clId="{41B72B7C-3E95-4B93-8A2E-A831BD20C22B}" dt="2025-12-30T20:31:57.172" v="302" actId="1076"/>
          <ac:spMkLst>
            <pc:docMk/>
            <pc:sldMk cId="3239088028" sldId="356"/>
            <ac:spMk id="7" creationId="{2F3C69BF-01E5-3F1A-7E89-82B63D95BEC5}"/>
          </ac:spMkLst>
        </pc:spChg>
        <pc:graphicFrameChg chg="mod">
          <ac:chgData name="Debby Jackson" userId="786ef32d-bac1-414a-8350-9b15e88efe81" providerId="ADAL" clId="{41B72B7C-3E95-4B93-8A2E-A831BD20C22B}" dt="2026-01-19T17:31:05.132" v="1483" actId="2084"/>
          <ac:graphicFrameMkLst>
            <pc:docMk/>
            <pc:sldMk cId="3239088028" sldId="356"/>
            <ac:graphicFrameMk id="9" creationId="{94F2FB98-5690-1308-785A-B76F54C7F389}"/>
          </ac:graphicFrameMkLst>
        </pc:graphicFrameChg>
      </pc:sldChg>
      <pc:sldChg chg="addSp delSp modSp add mod">
        <pc:chgData name="Debby Jackson" userId="786ef32d-bac1-414a-8350-9b15e88efe81" providerId="ADAL" clId="{41B72B7C-3E95-4B93-8A2E-A831BD20C22B}" dt="2026-01-09T20:06:06.186" v="1383" actId="113"/>
        <pc:sldMkLst>
          <pc:docMk/>
          <pc:sldMk cId="4080544125" sldId="359"/>
        </pc:sldMkLst>
        <pc:spChg chg="mod">
          <ac:chgData name="Debby Jackson" userId="786ef32d-bac1-414a-8350-9b15e88efe81" providerId="ADAL" clId="{41B72B7C-3E95-4B93-8A2E-A831BD20C22B}" dt="2026-01-08T11:10:27.230" v="1295" actId="20577"/>
          <ac:spMkLst>
            <pc:docMk/>
            <pc:sldMk cId="4080544125" sldId="359"/>
            <ac:spMk id="6" creationId="{1351BFFF-CA36-1459-3B87-986F4A053072}"/>
          </ac:spMkLst>
        </pc:spChg>
        <pc:spChg chg="add mod">
          <ac:chgData name="Debby Jackson" userId="786ef32d-bac1-414a-8350-9b15e88efe81" providerId="ADAL" clId="{41B72B7C-3E95-4B93-8A2E-A831BD20C22B}" dt="2026-01-07T16:50:05.748" v="553"/>
          <ac:spMkLst>
            <pc:docMk/>
            <pc:sldMk cId="4080544125" sldId="359"/>
            <ac:spMk id="8" creationId="{48E3210E-3A1E-66D0-7F1C-6D342338D351}"/>
          </ac:spMkLst>
        </pc:spChg>
        <pc:spChg chg="add mod">
          <ac:chgData name="Debby Jackson" userId="786ef32d-bac1-414a-8350-9b15e88efe81" providerId="ADAL" clId="{41B72B7C-3E95-4B93-8A2E-A831BD20C22B}" dt="2026-01-07T16:50:05.748" v="553"/>
          <ac:spMkLst>
            <pc:docMk/>
            <pc:sldMk cId="4080544125" sldId="359"/>
            <ac:spMk id="10" creationId="{C2FFBBDA-50AA-3D7A-F0E5-DF4DC559950F}"/>
          </ac:spMkLst>
        </pc:spChg>
        <pc:spChg chg="add mod">
          <ac:chgData name="Debby Jackson" userId="786ef32d-bac1-414a-8350-9b15e88efe81" providerId="ADAL" clId="{41B72B7C-3E95-4B93-8A2E-A831BD20C22B}" dt="2026-01-07T16:50:05.748" v="553"/>
          <ac:spMkLst>
            <pc:docMk/>
            <pc:sldMk cId="4080544125" sldId="359"/>
            <ac:spMk id="12" creationId="{FE9B1C5F-FACB-E9BE-9164-7E98196950EC}"/>
          </ac:spMkLst>
        </pc:spChg>
        <pc:spChg chg="add mod">
          <ac:chgData name="Debby Jackson" userId="786ef32d-bac1-414a-8350-9b15e88efe81" providerId="ADAL" clId="{41B72B7C-3E95-4B93-8A2E-A831BD20C22B}" dt="2026-01-07T16:50:05.748" v="553"/>
          <ac:spMkLst>
            <pc:docMk/>
            <pc:sldMk cId="4080544125" sldId="359"/>
            <ac:spMk id="13" creationId="{67FA9944-C917-C902-836F-D16963792BF0}"/>
          </ac:spMkLst>
        </pc:spChg>
        <pc:graphicFrameChg chg="add mod">
          <ac:chgData name="Debby Jackson" userId="786ef32d-bac1-414a-8350-9b15e88efe81" providerId="ADAL" clId="{41B72B7C-3E95-4B93-8A2E-A831BD20C22B}" dt="2026-01-09T20:06:06.186" v="1383" actId="113"/>
          <ac:graphicFrameMkLst>
            <pc:docMk/>
            <pc:sldMk cId="4080544125" sldId="359"/>
            <ac:graphicFrameMk id="11" creationId="{7636F01E-A4D3-B650-A261-E21B9DD01D3A}"/>
          </ac:graphicFrameMkLst>
        </pc:graphicFrameChg>
      </pc:sldChg>
      <pc:sldChg chg="addSp delSp modSp add mod">
        <pc:chgData name="Debby Jackson" userId="786ef32d-bac1-414a-8350-9b15e88efe81" providerId="ADAL" clId="{41B72B7C-3E95-4B93-8A2E-A831BD20C22B}" dt="2026-01-09T20:05:31.854" v="1377" actId="113"/>
        <pc:sldMkLst>
          <pc:docMk/>
          <pc:sldMk cId="4034730149" sldId="360"/>
        </pc:sldMkLst>
        <pc:spChg chg="add mod">
          <ac:chgData name="Debby Jackson" userId="786ef32d-bac1-414a-8350-9b15e88efe81" providerId="ADAL" clId="{41B72B7C-3E95-4B93-8A2E-A831BD20C22B}" dt="2026-01-07T19:23:40.270" v="895" actId="1076"/>
          <ac:spMkLst>
            <pc:docMk/>
            <pc:sldMk cId="4034730149" sldId="360"/>
            <ac:spMk id="16" creationId="{9BC4BB8F-5A6E-DA6C-E72D-DC600BE2301E}"/>
          </ac:spMkLst>
        </pc:spChg>
        <pc:spChg chg="add mod">
          <ac:chgData name="Debby Jackson" userId="786ef32d-bac1-414a-8350-9b15e88efe81" providerId="ADAL" clId="{41B72B7C-3E95-4B93-8A2E-A831BD20C22B}" dt="2026-01-07T19:23:48.097" v="896" actId="1076"/>
          <ac:spMkLst>
            <pc:docMk/>
            <pc:sldMk cId="4034730149" sldId="360"/>
            <ac:spMk id="17" creationId="{01AA1F5A-DB0E-F9CD-9CD0-8842551C8974}"/>
          </ac:spMkLst>
        </pc:spChg>
        <pc:spChg chg="add mod">
          <ac:chgData name="Debby Jackson" userId="786ef32d-bac1-414a-8350-9b15e88efe81" providerId="ADAL" clId="{41B72B7C-3E95-4B93-8A2E-A831BD20C22B}" dt="2026-01-07T19:23:57.044" v="897" actId="1076"/>
          <ac:spMkLst>
            <pc:docMk/>
            <pc:sldMk cId="4034730149" sldId="360"/>
            <ac:spMk id="19" creationId="{E723A2CF-87C6-6015-C099-6CB3A5FE9B4C}"/>
          </ac:spMkLst>
        </pc:spChg>
        <pc:spChg chg="add mod">
          <ac:chgData name="Debby Jackson" userId="786ef32d-bac1-414a-8350-9b15e88efe81" providerId="ADAL" clId="{41B72B7C-3E95-4B93-8A2E-A831BD20C22B}" dt="2026-01-07T19:16:31.894" v="870" actId="255"/>
          <ac:spMkLst>
            <pc:docMk/>
            <pc:sldMk cId="4034730149" sldId="360"/>
            <ac:spMk id="20" creationId="{E4A4C773-0AC2-F08E-FBCD-F9A8F665AE1C}"/>
          </ac:spMkLst>
        </pc:spChg>
        <pc:spChg chg="add mod">
          <ac:chgData name="Debby Jackson" userId="786ef32d-bac1-414a-8350-9b15e88efe81" providerId="ADAL" clId="{41B72B7C-3E95-4B93-8A2E-A831BD20C22B}" dt="2026-01-07T19:24:21.838" v="898" actId="14100"/>
          <ac:spMkLst>
            <pc:docMk/>
            <pc:sldMk cId="4034730149" sldId="360"/>
            <ac:spMk id="21" creationId="{39AFDB3F-1AD2-82CF-7AED-3662E6A57600}"/>
          </ac:spMkLst>
        </pc:spChg>
        <pc:graphicFrameChg chg="add mod">
          <ac:chgData name="Debby Jackson" userId="786ef32d-bac1-414a-8350-9b15e88efe81" providerId="ADAL" clId="{41B72B7C-3E95-4B93-8A2E-A831BD20C22B}" dt="2026-01-09T20:05:31.854" v="1377" actId="113"/>
          <ac:graphicFrameMkLst>
            <pc:docMk/>
            <pc:sldMk cId="4034730149" sldId="360"/>
            <ac:graphicFrameMk id="15" creationId="{4DB52893-764F-DB4D-AE4E-2C8DC58221E3}"/>
          </ac:graphicFrameMkLst>
        </pc:graphicFrameChg>
        <pc:cxnChg chg="add mod">
          <ac:chgData name="Debby Jackson" userId="786ef32d-bac1-414a-8350-9b15e88efe81" providerId="ADAL" clId="{41B72B7C-3E95-4B93-8A2E-A831BD20C22B}" dt="2026-01-07T19:25:32.631" v="926" actId="1036"/>
          <ac:cxnSpMkLst>
            <pc:docMk/>
            <pc:sldMk cId="4034730149" sldId="360"/>
            <ac:cxnSpMk id="25" creationId="{BC92938E-BFF5-26BF-A06C-7AF9DC516F57}"/>
          </ac:cxnSpMkLst>
        </pc:cxnChg>
      </pc:sldChg>
      <pc:sldChg chg="addSp delSp modSp add mod">
        <pc:chgData name="Debby Jackson" userId="786ef32d-bac1-414a-8350-9b15e88efe81" providerId="ADAL" clId="{41B72B7C-3E95-4B93-8A2E-A831BD20C22B}" dt="2026-01-09T20:05:52.929" v="1381" actId="113"/>
        <pc:sldMkLst>
          <pc:docMk/>
          <pc:sldMk cId="4197751491" sldId="361"/>
        </pc:sldMkLst>
        <pc:spChg chg="mod">
          <ac:chgData name="Debby Jackson" userId="786ef32d-bac1-414a-8350-9b15e88efe81" providerId="ADAL" clId="{41B72B7C-3E95-4B93-8A2E-A831BD20C22B}" dt="2026-01-08T11:03:40.125" v="1237" actId="20577"/>
          <ac:spMkLst>
            <pc:docMk/>
            <pc:sldMk cId="4197751491" sldId="361"/>
            <ac:spMk id="2" creationId="{0D32CCE3-20A3-AA06-B91A-8D50065F7593}"/>
          </ac:spMkLst>
        </pc:spChg>
        <pc:spChg chg="mod">
          <ac:chgData name="Debby Jackson" userId="786ef32d-bac1-414a-8350-9b15e88efe81" providerId="ADAL" clId="{41B72B7C-3E95-4B93-8A2E-A831BD20C22B}" dt="2026-01-08T11:09:29.935" v="1287" actId="20577"/>
          <ac:spMkLst>
            <pc:docMk/>
            <pc:sldMk cId="4197751491" sldId="361"/>
            <ac:spMk id="7" creationId="{B207E36B-4E13-6B8D-5014-7ED41A57644D}"/>
          </ac:spMkLst>
        </pc:spChg>
        <pc:spChg chg="add mod">
          <ac:chgData name="Debby Jackson" userId="786ef32d-bac1-414a-8350-9b15e88efe81" providerId="ADAL" clId="{41B72B7C-3E95-4B93-8A2E-A831BD20C22B}" dt="2026-01-08T11:00:36.224" v="1194" actId="1076"/>
          <ac:spMkLst>
            <pc:docMk/>
            <pc:sldMk cId="4197751491" sldId="361"/>
            <ac:spMk id="22" creationId="{9D32D958-008E-1F10-FEF9-9B4393F87FDA}"/>
          </ac:spMkLst>
        </pc:spChg>
        <pc:spChg chg="add mod">
          <ac:chgData name="Debby Jackson" userId="786ef32d-bac1-414a-8350-9b15e88efe81" providerId="ADAL" clId="{41B72B7C-3E95-4B93-8A2E-A831BD20C22B}" dt="2026-01-08T11:00:25.625" v="1192" actId="1076"/>
          <ac:spMkLst>
            <pc:docMk/>
            <pc:sldMk cId="4197751491" sldId="361"/>
            <ac:spMk id="23" creationId="{BF5AD63E-2233-C9A4-56FE-AA045735539B}"/>
          </ac:spMkLst>
        </pc:spChg>
        <pc:spChg chg="add mod">
          <ac:chgData name="Debby Jackson" userId="786ef32d-bac1-414a-8350-9b15e88efe81" providerId="ADAL" clId="{41B72B7C-3E95-4B93-8A2E-A831BD20C22B}" dt="2026-01-08T11:05:02.129" v="1279" actId="1076"/>
          <ac:spMkLst>
            <pc:docMk/>
            <pc:sldMk cId="4197751491" sldId="361"/>
            <ac:spMk id="24" creationId="{422DD3C0-690F-A81A-E2C5-AD77BD83C46B}"/>
          </ac:spMkLst>
        </pc:spChg>
        <pc:graphicFrameChg chg="add mod">
          <ac:chgData name="Debby Jackson" userId="786ef32d-bac1-414a-8350-9b15e88efe81" providerId="ADAL" clId="{41B72B7C-3E95-4B93-8A2E-A831BD20C22B}" dt="2026-01-09T20:05:52.929" v="1381" actId="113"/>
          <ac:graphicFrameMkLst>
            <pc:docMk/>
            <pc:sldMk cId="4197751491" sldId="361"/>
            <ac:graphicFrameMk id="21" creationId="{315541F0-342E-2778-7958-5FBF5BDB272F}"/>
          </ac:graphicFrameMkLst>
        </pc:graphicFrameChg>
        <pc:cxnChg chg="add mod">
          <ac:chgData name="Debby Jackson" userId="786ef32d-bac1-414a-8350-9b15e88efe81" providerId="ADAL" clId="{41B72B7C-3E95-4B93-8A2E-A831BD20C22B}" dt="2026-01-08T11:05:51.107" v="1282" actId="692"/>
          <ac:cxnSpMkLst>
            <pc:docMk/>
            <pc:sldMk cId="4197751491" sldId="361"/>
            <ac:cxnSpMk id="26" creationId="{D32F9AAB-ABEE-192E-8F93-581FC49607EB}"/>
          </ac:cxnSpMkLst>
        </pc:cxnChg>
      </pc:sldChg>
      <pc:sldChg chg="addSp delSp modSp add mod">
        <pc:chgData name="Debby Jackson" userId="786ef32d-bac1-414a-8350-9b15e88efe81" providerId="ADAL" clId="{41B72B7C-3E95-4B93-8A2E-A831BD20C22B}" dt="2026-01-11T21:55:23.720" v="1429" actId="14100"/>
        <pc:sldMkLst>
          <pc:docMk/>
          <pc:sldMk cId="3725275765" sldId="362"/>
        </pc:sldMkLst>
        <pc:spChg chg="mod">
          <ac:chgData name="Debby Jackson" userId="786ef32d-bac1-414a-8350-9b15e88efe81" providerId="ADAL" clId="{41B72B7C-3E95-4B93-8A2E-A831BD20C22B}" dt="2026-01-11T21:55:23.720" v="1429" actId="14100"/>
          <ac:spMkLst>
            <pc:docMk/>
            <pc:sldMk cId="3725275765" sldId="362"/>
            <ac:spMk id="9" creationId="{5C7F2128-CAF4-113E-B402-3EAECC4EEEF5}"/>
          </ac:spMkLst>
        </pc:spChg>
        <pc:picChg chg="add mod">
          <ac:chgData name="Debby Jackson" userId="786ef32d-bac1-414a-8350-9b15e88efe81" providerId="ADAL" clId="{41B72B7C-3E95-4B93-8A2E-A831BD20C22B}" dt="2026-01-11T21:54:36.096" v="1428" actId="1076"/>
          <ac:picMkLst>
            <pc:docMk/>
            <pc:sldMk cId="3725275765" sldId="362"/>
            <ac:picMk id="3" creationId="{85399A17-11C5-7E46-2F4B-191CEB49BE58}"/>
          </ac:picMkLst>
        </pc:picChg>
        <pc:picChg chg="add mod">
          <ac:chgData name="Debby Jackson" userId="786ef32d-bac1-414a-8350-9b15e88efe81" providerId="ADAL" clId="{41B72B7C-3E95-4B93-8A2E-A831BD20C22B}" dt="2026-01-11T21:54:31.183" v="1427" actId="1076"/>
          <ac:picMkLst>
            <pc:docMk/>
            <pc:sldMk cId="3725275765" sldId="362"/>
            <ac:picMk id="10" creationId="{42282BC9-B0C5-5443-0298-4A35A0AF702E}"/>
          </ac:picMkLst>
        </pc:picChg>
      </pc:sldChg>
      <pc:sldChg chg="addSp delSp modSp add mod">
        <pc:chgData name="Debby Jackson" userId="786ef32d-bac1-414a-8350-9b15e88efe81" providerId="ADAL" clId="{41B72B7C-3E95-4B93-8A2E-A831BD20C22B}" dt="2026-01-15T20:44:50.211" v="1480"/>
        <pc:sldMkLst>
          <pc:docMk/>
          <pc:sldMk cId="786947135" sldId="363"/>
        </pc:sldMkLst>
        <pc:picChg chg="add mod ord">
          <ac:chgData name="Debby Jackson" userId="786ef32d-bac1-414a-8350-9b15e88efe81" providerId="ADAL" clId="{41B72B7C-3E95-4B93-8A2E-A831BD20C22B}" dt="2026-01-15T20:42:39.023" v="1478" actId="1076"/>
          <ac:picMkLst>
            <pc:docMk/>
            <pc:sldMk cId="786947135" sldId="363"/>
            <ac:picMk id="4" creationId="{484A6455-A111-2F65-0224-142253AE71AA}"/>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DJackson\AppData\Local\Microsoft\Windows\INetCache\Content.Outlook\WU0SMUHT\2023%20Transportation%20Economy%20(2).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6.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7.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8.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chartUserShapes" Target="../drawings/drawing9.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chartUserShapes" Target="../drawings/drawing10.xml"/></Relationships>
</file>

<file path=ppt/charts/_rels/chart2.xml.rels><?xml version="1.0" encoding="UTF-8" standalone="yes"?>
<Relationships xmlns="http://schemas.openxmlformats.org/package/2006/relationships"><Relationship Id="rId3" Type="http://schemas.openxmlformats.org/officeDocument/2006/relationships/oleObject" Target="https://tdawisconsin.sharepoint.com/sites/Communications/Shared%20Documents/General/2024%20Campaign/Fact%20and%20Briefing%20Doc/Copy%20of%202023%20Transportation%20Economy%20(2).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12.xml"/></Relationships>
</file>

<file path=ppt/charts/_rels/chart3.xml.rels><?xml version="1.0" encoding="UTF-8" standalone="yes"?>
<Relationships xmlns="http://schemas.openxmlformats.org/package/2006/relationships"><Relationship Id="rId3" Type="http://schemas.openxmlformats.org/officeDocument/2006/relationships/oleObject" Target="https://tdawisconsin.sharepoint.com/sites/Communications/Shared%20Documents/General/2024%20Campaign/Fact%20and%20Briefing%20Doc/Copy%20of%202023%20Transportation%20Economy%20(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DJackson\AppData\Local\Microsoft\Windows\INetCache\Content.Outlook\7228X2YQ\Transportation%20spending%20vs%20GDP.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4.xml"/></Relationships>
</file>

<file path=ppt/charts/_rels/chart9.xml.rels><?xml version="1.0" encoding="UTF-8" standalone="yes"?>
<Relationships xmlns="http://schemas.openxmlformats.org/package/2006/relationships"><Relationship Id="rId3" Type="http://schemas.openxmlformats.org/officeDocument/2006/relationships/oleObject" Target="https://tdawisconsin.sharepoint.com/sites/Communications/Shared%20Documents/Budget/Budget%202023/Briefing%20Doc/CPI%20WCCI%20v2.xlsx"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841332218619116E-2"/>
          <c:y val="4.9769467549684754E-2"/>
          <c:w val="0.97095755759919833"/>
          <c:h val="0.9355924537592315"/>
        </c:manualLayout>
      </c:layout>
      <c:barChart>
        <c:barDir val="col"/>
        <c:grouping val="clustered"/>
        <c:varyColors val="0"/>
        <c:ser>
          <c:idx val="0"/>
          <c:order val="0"/>
          <c:tx>
            <c:strRef>
              <c:f>Summary!$F$62</c:f>
              <c:strCache>
                <c:ptCount val="1"/>
                <c:pt idx="0">
                  <c:v>US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Summary!$G$60:$H$61</c:f>
              <c:strCache>
                <c:ptCount val="2"/>
                <c:pt idx="0">
                  <c:v>Share of Employment</c:v>
                </c:pt>
                <c:pt idx="1">
                  <c:v>Share of Wages</c:v>
                </c:pt>
              </c:strCache>
            </c:strRef>
          </c:cat>
          <c:val>
            <c:numRef>
              <c:f>Summary!$G$62:$H$62</c:f>
              <c:numCache>
                <c:formatCode>0.0%</c:formatCode>
                <c:ptCount val="2"/>
                <c:pt idx="0">
                  <c:v>0.13653725002195718</c:v>
                </c:pt>
                <c:pt idx="1">
                  <c:v>0.1410489572404488</c:v>
                </c:pt>
              </c:numCache>
            </c:numRef>
          </c:val>
          <c:extLst>
            <c:ext xmlns:c16="http://schemas.microsoft.com/office/drawing/2014/chart" uri="{C3380CC4-5D6E-409C-BE32-E72D297353CC}">
              <c16:uniqueId val="{00000000-87FD-40DE-8D56-9E8F6646C69B}"/>
            </c:ext>
          </c:extLst>
        </c:ser>
        <c:ser>
          <c:idx val="1"/>
          <c:order val="1"/>
          <c:tx>
            <c:strRef>
              <c:f>Summary!$F$63</c:f>
              <c:strCache>
                <c:ptCount val="1"/>
                <c:pt idx="0">
                  <c:v>WI</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Summary!$G$60:$H$61</c:f>
              <c:strCache>
                <c:ptCount val="2"/>
                <c:pt idx="0">
                  <c:v>Share of Employment</c:v>
                </c:pt>
                <c:pt idx="1">
                  <c:v>Share of Wages</c:v>
                </c:pt>
              </c:strCache>
            </c:strRef>
          </c:cat>
          <c:val>
            <c:numRef>
              <c:f>Summary!$G$63:$H$63</c:f>
              <c:numCache>
                <c:formatCode>0.0%</c:formatCode>
                <c:ptCount val="2"/>
                <c:pt idx="0">
                  <c:v>0.22657513179551922</c:v>
                </c:pt>
                <c:pt idx="1">
                  <c:v>0.24160066213024589</c:v>
                </c:pt>
              </c:numCache>
            </c:numRef>
          </c:val>
          <c:extLst>
            <c:ext xmlns:c16="http://schemas.microsoft.com/office/drawing/2014/chart" uri="{C3380CC4-5D6E-409C-BE32-E72D297353CC}">
              <c16:uniqueId val="{00000001-87FD-40DE-8D56-9E8F6646C69B}"/>
            </c:ext>
          </c:extLst>
        </c:ser>
        <c:dLbls>
          <c:showLegendKey val="0"/>
          <c:showVal val="0"/>
          <c:showCatName val="0"/>
          <c:showSerName val="0"/>
          <c:showPercent val="0"/>
          <c:showBubbleSize val="0"/>
        </c:dLbls>
        <c:gapWidth val="219"/>
        <c:overlap val="-27"/>
        <c:axId val="209648640"/>
        <c:axId val="222999296"/>
      </c:barChart>
      <c:catAx>
        <c:axId val="209648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22999296"/>
        <c:crosses val="autoZero"/>
        <c:auto val="1"/>
        <c:lblAlgn val="ctr"/>
        <c:lblOffset val="100"/>
        <c:noMultiLvlLbl val="0"/>
      </c:catAx>
      <c:valAx>
        <c:axId val="222999296"/>
        <c:scaling>
          <c:orientation val="minMax"/>
          <c:max val="0.27"/>
        </c:scaling>
        <c:delete val="1"/>
        <c:axPos val="l"/>
        <c:numFmt formatCode="0.0%" sourceLinked="1"/>
        <c:majorTickMark val="out"/>
        <c:minorTickMark val="none"/>
        <c:tickLblPos val="nextTo"/>
        <c:crossAx val="209648640"/>
        <c:crosses val="autoZero"/>
        <c:crossBetween val="between"/>
      </c:valAx>
      <c:spPr>
        <a:noFill/>
        <a:ln>
          <a:noFill/>
        </a:ln>
        <a:effectLst/>
      </c:spPr>
    </c:plotArea>
    <c:legend>
      <c:legendPos val="b"/>
      <c:overlay val="1"/>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2004</c:v>
                </c:pt>
                <c:pt idx="1">
                  <c:v>2024</c:v>
                </c:pt>
              </c:numCache>
            </c:numRef>
          </c:cat>
          <c:val>
            <c:numRef>
              <c:f>Sheet1!$B$2:$B$3</c:f>
              <c:numCache>
                <c:formatCode>General</c:formatCode>
                <c:ptCount val="2"/>
                <c:pt idx="0">
                  <c:v>96</c:v>
                </c:pt>
                <c:pt idx="1">
                  <c:v>61</c:v>
                </c:pt>
              </c:numCache>
            </c:numRef>
          </c:val>
          <c:extLst>
            <c:ext xmlns:c16="http://schemas.microsoft.com/office/drawing/2014/chart" uri="{C3380CC4-5D6E-409C-BE32-E72D297353CC}">
              <c16:uniqueId val="{00000000-6F3D-4F12-8A82-1EA4944763F2}"/>
            </c:ext>
          </c:extLst>
        </c:ser>
        <c:dLbls>
          <c:showLegendKey val="0"/>
          <c:showVal val="0"/>
          <c:showCatName val="0"/>
          <c:showSerName val="0"/>
          <c:showPercent val="0"/>
          <c:showBubbleSize val="0"/>
        </c:dLbls>
        <c:gapWidth val="219"/>
        <c:overlap val="-27"/>
        <c:axId val="193879040"/>
        <c:axId val="193942656"/>
      </c:barChart>
      <c:catAx>
        <c:axId val="193879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93942656"/>
        <c:crosses val="autoZero"/>
        <c:auto val="1"/>
        <c:lblAlgn val="ctr"/>
        <c:lblOffset val="100"/>
        <c:noMultiLvlLbl val="0"/>
      </c:catAx>
      <c:valAx>
        <c:axId val="1939426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9387904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Hybrid</c:v>
                </c:pt>
              </c:strCache>
            </c:strRef>
          </c:tx>
          <c:spPr>
            <a:ln w="28575" cap="rnd">
              <a:solidFill>
                <a:schemeClr val="accent1"/>
              </a:solidFill>
              <a:round/>
            </a:ln>
            <a:effectLst/>
          </c:spPr>
          <c:marker>
            <c:symbol val="none"/>
          </c:marker>
          <c:cat>
            <c:numRef>
              <c:f>Sheet1!$A$2:$A$8</c:f>
              <c:numCache>
                <c:formatCode>General</c:formatCode>
                <c:ptCount val="7"/>
                <c:pt idx="0">
                  <c:v>2018</c:v>
                </c:pt>
                <c:pt idx="1">
                  <c:v>2019</c:v>
                </c:pt>
                <c:pt idx="2">
                  <c:v>2020</c:v>
                </c:pt>
                <c:pt idx="3">
                  <c:v>2021</c:v>
                </c:pt>
                <c:pt idx="4">
                  <c:v>2022</c:v>
                </c:pt>
                <c:pt idx="5">
                  <c:v>2023</c:v>
                </c:pt>
                <c:pt idx="6">
                  <c:v>2024</c:v>
                </c:pt>
              </c:numCache>
            </c:numRef>
          </c:cat>
          <c:val>
            <c:numRef>
              <c:f>Sheet1!$B$2:$B$8</c:f>
              <c:numCache>
                <c:formatCode>0.00%</c:formatCode>
                <c:ptCount val="7"/>
                <c:pt idx="0">
                  <c:v>1.32E-2</c:v>
                </c:pt>
                <c:pt idx="1">
                  <c:v>1.52E-2</c:v>
                </c:pt>
                <c:pt idx="2">
                  <c:v>1.6299999999999999E-2</c:v>
                </c:pt>
                <c:pt idx="3">
                  <c:v>1.78E-2</c:v>
                </c:pt>
                <c:pt idx="4">
                  <c:v>2.0299999999999999E-2</c:v>
                </c:pt>
                <c:pt idx="5">
                  <c:v>2.2700000000000001E-2</c:v>
                </c:pt>
                <c:pt idx="6">
                  <c:v>2.6700000000000002E-2</c:v>
                </c:pt>
              </c:numCache>
            </c:numRef>
          </c:val>
          <c:smooth val="0"/>
          <c:extLst>
            <c:ext xmlns:c16="http://schemas.microsoft.com/office/drawing/2014/chart" uri="{C3380CC4-5D6E-409C-BE32-E72D297353CC}">
              <c16:uniqueId val="{00000000-3C1A-4A8F-A84D-2AB5270A2D2D}"/>
            </c:ext>
          </c:extLst>
        </c:ser>
        <c:ser>
          <c:idx val="1"/>
          <c:order val="1"/>
          <c:tx>
            <c:strRef>
              <c:f>Sheet1!$C$1</c:f>
              <c:strCache>
                <c:ptCount val="1"/>
                <c:pt idx="0">
                  <c:v>EV</c:v>
                </c:pt>
              </c:strCache>
            </c:strRef>
          </c:tx>
          <c:spPr>
            <a:ln w="28575" cap="rnd">
              <a:solidFill>
                <a:schemeClr val="accent2"/>
              </a:solidFill>
              <a:round/>
            </a:ln>
            <a:effectLst/>
          </c:spPr>
          <c:marker>
            <c:symbol val="none"/>
          </c:marker>
          <c:cat>
            <c:numRef>
              <c:f>Sheet1!$A$2:$A$8</c:f>
              <c:numCache>
                <c:formatCode>General</c:formatCode>
                <c:ptCount val="7"/>
                <c:pt idx="0">
                  <c:v>2018</c:v>
                </c:pt>
                <c:pt idx="1">
                  <c:v>2019</c:v>
                </c:pt>
                <c:pt idx="2">
                  <c:v>2020</c:v>
                </c:pt>
                <c:pt idx="3">
                  <c:v>2021</c:v>
                </c:pt>
                <c:pt idx="4">
                  <c:v>2022</c:v>
                </c:pt>
                <c:pt idx="5">
                  <c:v>2023</c:v>
                </c:pt>
                <c:pt idx="6">
                  <c:v>2024</c:v>
                </c:pt>
              </c:numCache>
            </c:numRef>
          </c:cat>
          <c:val>
            <c:numRef>
              <c:f>Sheet1!$C$2:$C$8</c:f>
              <c:numCache>
                <c:formatCode>0.00%</c:formatCode>
                <c:ptCount val="7"/>
                <c:pt idx="0">
                  <c:v>4.0000000000000002E-4</c:v>
                </c:pt>
                <c:pt idx="1">
                  <c:v>5.9999999999999995E-4</c:v>
                </c:pt>
                <c:pt idx="2">
                  <c:v>1E-3</c:v>
                </c:pt>
                <c:pt idx="3">
                  <c:v>1.2999999999999999E-3</c:v>
                </c:pt>
                <c:pt idx="4">
                  <c:v>2E-3</c:v>
                </c:pt>
                <c:pt idx="5">
                  <c:v>3.0000000000000001E-3</c:v>
                </c:pt>
                <c:pt idx="6">
                  <c:v>4.7999999999999996E-3</c:v>
                </c:pt>
              </c:numCache>
            </c:numRef>
          </c:val>
          <c:smooth val="0"/>
          <c:extLst>
            <c:ext xmlns:c16="http://schemas.microsoft.com/office/drawing/2014/chart" uri="{C3380CC4-5D6E-409C-BE32-E72D297353CC}">
              <c16:uniqueId val="{00000001-3C1A-4A8F-A84D-2AB5270A2D2D}"/>
            </c:ext>
          </c:extLst>
        </c:ser>
        <c:dLbls>
          <c:showLegendKey val="0"/>
          <c:showVal val="0"/>
          <c:showCatName val="0"/>
          <c:showSerName val="0"/>
          <c:showPercent val="0"/>
          <c:showBubbleSize val="0"/>
        </c:dLbls>
        <c:smooth val="0"/>
        <c:axId val="194533632"/>
        <c:axId val="194543616"/>
      </c:lineChart>
      <c:catAx>
        <c:axId val="194533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94543616"/>
        <c:crosses val="autoZero"/>
        <c:auto val="1"/>
        <c:lblAlgn val="ctr"/>
        <c:lblOffset val="100"/>
        <c:noMultiLvlLbl val="0"/>
      </c:catAx>
      <c:valAx>
        <c:axId val="19454361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94533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Gas Tax</c:v>
                </c:pt>
              </c:strCache>
            </c:strRef>
          </c:tx>
          <c:spPr>
            <a:solidFill>
              <a:srgbClr val="294179"/>
            </a:solidFill>
            <a:ln>
              <a:noFill/>
            </a:ln>
            <a:effectLst/>
          </c:spPr>
          <c:invertIfNegative val="0"/>
          <c:cat>
            <c:numRef>
              <c:f>Sheet1!$A$2:$A$35</c:f>
              <c:numCache>
                <c:formatCode>General</c:formatCode>
                <c:ptCount val="34"/>
                <c:pt idx="0">
                  <c:v>1994</c:v>
                </c:pt>
                <c:pt idx="2">
                  <c:v>1996</c:v>
                </c:pt>
                <c:pt idx="4">
                  <c:v>1998</c:v>
                </c:pt>
                <c:pt idx="6">
                  <c:v>2000</c:v>
                </c:pt>
                <c:pt idx="8">
                  <c:v>2002</c:v>
                </c:pt>
                <c:pt idx="10">
                  <c:v>2004</c:v>
                </c:pt>
                <c:pt idx="12">
                  <c:v>2006</c:v>
                </c:pt>
                <c:pt idx="14">
                  <c:v>2008</c:v>
                </c:pt>
                <c:pt idx="16">
                  <c:v>2010</c:v>
                </c:pt>
                <c:pt idx="18">
                  <c:v>2012</c:v>
                </c:pt>
                <c:pt idx="20">
                  <c:v>2014</c:v>
                </c:pt>
                <c:pt idx="22">
                  <c:v>2016</c:v>
                </c:pt>
                <c:pt idx="24">
                  <c:v>2018</c:v>
                </c:pt>
                <c:pt idx="26">
                  <c:v>2020</c:v>
                </c:pt>
                <c:pt idx="28">
                  <c:v>2022</c:v>
                </c:pt>
                <c:pt idx="30">
                  <c:v>2024</c:v>
                </c:pt>
                <c:pt idx="32">
                  <c:v>2026</c:v>
                </c:pt>
              </c:numCache>
            </c:numRef>
          </c:cat>
          <c:val>
            <c:numRef>
              <c:f>Sheet1!$B$2:$B$35</c:f>
              <c:numCache>
                <c:formatCode>0%</c:formatCode>
                <c:ptCount val="34"/>
                <c:pt idx="0">
                  <c:v>0.6705160172428366</c:v>
                </c:pt>
                <c:pt idx="1">
                  <c:v>0.66483914770232888</c:v>
                </c:pt>
                <c:pt idx="2">
                  <c:v>0.6570272963520194</c:v>
                </c:pt>
                <c:pt idx="3">
                  <c:v>0.67185424363188573</c:v>
                </c:pt>
                <c:pt idx="4">
                  <c:v>0.65886635928292958</c:v>
                </c:pt>
                <c:pt idx="5">
                  <c:v>0.65887390775996757</c:v>
                </c:pt>
                <c:pt idx="6">
                  <c:v>0.64952697335162857</c:v>
                </c:pt>
                <c:pt idx="7">
                  <c:v>0.65953308943672628</c:v>
                </c:pt>
                <c:pt idx="8">
                  <c:v>0.65817692331092381</c:v>
                </c:pt>
                <c:pt idx="9">
                  <c:v>0.67013685203198903</c:v>
                </c:pt>
                <c:pt idx="10">
                  <c:v>0.65603919669242805</c:v>
                </c:pt>
                <c:pt idx="11">
                  <c:v>0.65701536049725662</c:v>
                </c:pt>
                <c:pt idx="12">
                  <c:v>0.64664042770404595</c:v>
                </c:pt>
                <c:pt idx="13">
                  <c:v>0.63763936338110294</c:v>
                </c:pt>
                <c:pt idx="14">
                  <c:v>0.61240675640915709</c:v>
                </c:pt>
                <c:pt idx="15">
                  <c:v>0.58060205078417615</c:v>
                </c:pt>
                <c:pt idx="16">
                  <c:v>0.57815734989648038</c:v>
                </c:pt>
                <c:pt idx="17">
                  <c:v>0.58235023747510339</c:v>
                </c:pt>
                <c:pt idx="18">
                  <c:v>0.56395235529468413</c:v>
                </c:pt>
                <c:pt idx="19">
                  <c:v>0.52609931138491772</c:v>
                </c:pt>
                <c:pt idx="20">
                  <c:v>0.54791351319346482</c:v>
                </c:pt>
                <c:pt idx="21">
                  <c:v>0.52194883353245325</c:v>
                </c:pt>
                <c:pt idx="22">
                  <c:v>0.55204637844978444</c:v>
                </c:pt>
                <c:pt idx="23">
                  <c:v>0.54833559877293025</c:v>
                </c:pt>
                <c:pt idx="24">
                  <c:v>0.54447891200199539</c:v>
                </c:pt>
                <c:pt idx="25">
                  <c:v>0.54233013227484583</c:v>
                </c:pt>
                <c:pt idx="26">
                  <c:v>0.46455371139790369</c:v>
                </c:pt>
                <c:pt idx="27">
                  <c:v>0.49017922990006696</c:v>
                </c:pt>
                <c:pt idx="28">
                  <c:v>0.45820476211584138</c:v>
                </c:pt>
                <c:pt idx="29">
                  <c:v>0.47768328877186589</c:v>
                </c:pt>
                <c:pt idx="30">
                  <c:v>0.37547040669813214</c:v>
                </c:pt>
                <c:pt idx="31">
                  <c:v>0.45949301397067821</c:v>
                </c:pt>
                <c:pt idx="32">
                  <c:v>0.36</c:v>
                </c:pt>
                <c:pt idx="33">
                  <c:v>0.44</c:v>
                </c:pt>
              </c:numCache>
            </c:numRef>
          </c:val>
          <c:extLst>
            <c:ext xmlns:c16="http://schemas.microsoft.com/office/drawing/2014/chart" uri="{C3380CC4-5D6E-409C-BE32-E72D297353CC}">
              <c16:uniqueId val="{00000000-BCCE-49EF-86C6-CDB781F643BC}"/>
            </c:ext>
          </c:extLst>
        </c:ser>
        <c:ser>
          <c:idx val="1"/>
          <c:order val="1"/>
          <c:tx>
            <c:strRef>
              <c:f>Sheet1!$C$1</c:f>
              <c:strCache>
                <c:ptCount val="1"/>
                <c:pt idx="0">
                  <c:v>Vehicle Registration</c:v>
                </c:pt>
              </c:strCache>
            </c:strRef>
          </c:tx>
          <c:spPr>
            <a:solidFill>
              <a:schemeClr val="accent2"/>
            </a:solidFill>
            <a:ln>
              <a:noFill/>
            </a:ln>
            <a:effectLst/>
          </c:spPr>
          <c:invertIfNegative val="0"/>
          <c:cat>
            <c:numRef>
              <c:f>Sheet1!$A$2:$A$35</c:f>
              <c:numCache>
                <c:formatCode>General</c:formatCode>
                <c:ptCount val="34"/>
                <c:pt idx="0">
                  <c:v>1994</c:v>
                </c:pt>
                <c:pt idx="2">
                  <c:v>1996</c:v>
                </c:pt>
                <c:pt idx="4">
                  <c:v>1998</c:v>
                </c:pt>
                <c:pt idx="6">
                  <c:v>2000</c:v>
                </c:pt>
                <c:pt idx="8">
                  <c:v>2002</c:v>
                </c:pt>
                <c:pt idx="10">
                  <c:v>2004</c:v>
                </c:pt>
                <c:pt idx="12">
                  <c:v>2006</c:v>
                </c:pt>
                <c:pt idx="14">
                  <c:v>2008</c:v>
                </c:pt>
                <c:pt idx="16">
                  <c:v>2010</c:v>
                </c:pt>
                <c:pt idx="18">
                  <c:v>2012</c:v>
                </c:pt>
                <c:pt idx="20">
                  <c:v>2014</c:v>
                </c:pt>
                <c:pt idx="22">
                  <c:v>2016</c:v>
                </c:pt>
                <c:pt idx="24">
                  <c:v>2018</c:v>
                </c:pt>
                <c:pt idx="26">
                  <c:v>2020</c:v>
                </c:pt>
                <c:pt idx="28">
                  <c:v>2022</c:v>
                </c:pt>
                <c:pt idx="30">
                  <c:v>2024</c:v>
                </c:pt>
                <c:pt idx="32">
                  <c:v>2026</c:v>
                </c:pt>
              </c:numCache>
            </c:numRef>
          </c:cat>
          <c:val>
            <c:numRef>
              <c:f>Sheet1!$C$2:$C$35</c:f>
              <c:numCache>
                <c:formatCode>0%</c:formatCode>
                <c:ptCount val="34"/>
                <c:pt idx="0">
                  <c:v>0.28145663218527189</c:v>
                </c:pt>
                <c:pt idx="1">
                  <c:v>0.28274541402007047</c:v>
                </c:pt>
                <c:pt idx="2">
                  <c:v>0.28153811786686161</c:v>
                </c:pt>
                <c:pt idx="3">
                  <c:v>0.27751556736604133</c:v>
                </c:pt>
                <c:pt idx="4">
                  <c:v>0.29382917119073471</c:v>
                </c:pt>
                <c:pt idx="5">
                  <c:v>0.28747220537699619</c:v>
                </c:pt>
                <c:pt idx="6">
                  <c:v>0.29560457516339866</c:v>
                </c:pt>
                <c:pt idx="7">
                  <c:v>0.29102735425286985</c:v>
                </c:pt>
                <c:pt idx="8">
                  <c:v>0.2902603366701913</c:v>
                </c:pt>
                <c:pt idx="9">
                  <c:v>0.27843760833195169</c:v>
                </c:pt>
                <c:pt idx="10">
                  <c:v>0.29528005303791782</c:v>
                </c:pt>
                <c:pt idx="11">
                  <c:v>0.29470483380517981</c:v>
                </c:pt>
                <c:pt idx="12">
                  <c:v>0.30651367134202917</c:v>
                </c:pt>
                <c:pt idx="13">
                  <c:v>0.31454957017470314</c:v>
                </c:pt>
                <c:pt idx="14">
                  <c:v>0.33587415158899819</c:v>
                </c:pt>
                <c:pt idx="15">
                  <c:v>0.36618721711866681</c:v>
                </c:pt>
                <c:pt idx="16">
                  <c:v>0.36965357659900538</c:v>
                </c:pt>
                <c:pt idx="17">
                  <c:v>0.36231648909000219</c:v>
                </c:pt>
                <c:pt idx="18">
                  <c:v>0.37105221579172204</c:v>
                </c:pt>
                <c:pt idx="19">
                  <c:v>0.3495743947153756</c:v>
                </c:pt>
                <c:pt idx="20">
                  <c:v>0.36879057214966721</c:v>
                </c:pt>
                <c:pt idx="21">
                  <c:v>0.35077844905727668</c:v>
                </c:pt>
                <c:pt idx="22">
                  <c:v>0.37662452065424978</c:v>
                </c:pt>
                <c:pt idx="23">
                  <c:v>0.37429269462920312</c:v>
                </c:pt>
                <c:pt idx="24">
                  <c:v>0.38180097871707358</c:v>
                </c:pt>
                <c:pt idx="25">
                  <c:v>0.38346076038929428</c:v>
                </c:pt>
                <c:pt idx="26">
                  <c:v>0.39365611454355626</c:v>
                </c:pt>
                <c:pt idx="27">
                  <c:v>0.44225587704483166</c:v>
                </c:pt>
                <c:pt idx="28">
                  <c:v>0.41806709183547314</c:v>
                </c:pt>
                <c:pt idx="29">
                  <c:v>0.43276760387633073</c:v>
                </c:pt>
                <c:pt idx="30">
                  <c:v>0.3270723381459924</c:v>
                </c:pt>
                <c:pt idx="31">
                  <c:v>0.40776642955832471</c:v>
                </c:pt>
                <c:pt idx="32">
                  <c:v>0.34</c:v>
                </c:pt>
                <c:pt idx="33">
                  <c:v>0.43</c:v>
                </c:pt>
              </c:numCache>
            </c:numRef>
          </c:val>
          <c:extLst>
            <c:ext xmlns:c16="http://schemas.microsoft.com/office/drawing/2014/chart" uri="{C3380CC4-5D6E-409C-BE32-E72D297353CC}">
              <c16:uniqueId val="{00000001-BCCE-49EF-86C6-CDB781F643BC}"/>
            </c:ext>
          </c:extLst>
        </c:ser>
        <c:dLbls>
          <c:showLegendKey val="0"/>
          <c:showVal val="0"/>
          <c:showCatName val="0"/>
          <c:showSerName val="0"/>
          <c:showPercent val="0"/>
          <c:showBubbleSize val="0"/>
        </c:dLbls>
        <c:gapWidth val="219"/>
        <c:overlap val="-27"/>
        <c:axId val="474528600"/>
        <c:axId val="474532200"/>
      </c:barChart>
      <c:lineChart>
        <c:grouping val="standard"/>
        <c:varyColors val="0"/>
        <c:ser>
          <c:idx val="2"/>
          <c:order val="2"/>
          <c:tx>
            <c:strRef>
              <c:f>Sheet1!$D$1</c:f>
              <c:strCache>
                <c:ptCount val="1"/>
                <c:pt idx="0">
                  <c:v>Out-of-State Contribution</c:v>
                </c:pt>
              </c:strCache>
            </c:strRef>
          </c:tx>
          <c:spPr>
            <a:ln w="41275" cap="rnd">
              <a:solidFill>
                <a:schemeClr val="accent3"/>
              </a:solidFill>
              <a:round/>
            </a:ln>
            <a:effectLst/>
          </c:spPr>
          <c:marker>
            <c:symbol val="none"/>
          </c:marker>
          <c:cat>
            <c:numRef>
              <c:f>Sheet1!$A$2:$A$35</c:f>
              <c:numCache>
                <c:formatCode>General</c:formatCode>
                <c:ptCount val="34"/>
                <c:pt idx="0">
                  <c:v>1994</c:v>
                </c:pt>
                <c:pt idx="2">
                  <c:v>1996</c:v>
                </c:pt>
                <c:pt idx="4">
                  <c:v>1998</c:v>
                </c:pt>
                <c:pt idx="6">
                  <c:v>2000</c:v>
                </c:pt>
                <c:pt idx="8">
                  <c:v>2002</c:v>
                </c:pt>
                <c:pt idx="10">
                  <c:v>2004</c:v>
                </c:pt>
                <c:pt idx="12">
                  <c:v>2006</c:v>
                </c:pt>
                <c:pt idx="14">
                  <c:v>2008</c:v>
                </c:pt>
                <c:pt idx="16">
                  <c:v>2010</c:v>
                </c:pt>
                <c:pt idx="18">
                  <c:v>2012</c:v>
                </c:pt>
                <c:pt idx="20">
                  <c:v>2014</c:v>
                </c:pt>
                <c:pt idx="22">
                  <c:v>2016</c:v>
                </c:pt>
                <c:pt idx="24">
                  <c:v>2018</c:v>
                </c:pt>
                <c:pt idx="26">
                  <c:v>2020</c:v>
                </c:pt>
                <c:pt idx="28">
                  <c:v>2022</c:v>
                </c:pt>
                <c:pt idx="30">
                  <c:v>2024</c:v>
                </c:pt>
                <c:pt idx="32">
                  <c:v>2026</c:v>
                </c:pt>
              </c:numCache>
            </c:numRef>
          </c:cat>
          <c:val>
            <c:numRef>
              <c:f>Sheet1!$D$2:$D$35</c:f>
              <c:numCache>
                <c:formatCode>0.00%</c:formatCode>
                <c:ptCount val="34"/>
                <c:pt idx="0">
                  <c:v>0.10057740258642549</c:v>
                </c:pt>
                <c:pt idx="1">
                  <c:v>9.9725872155349324E-2</c:v>
                </c:pt>
                <c:pt idx="2">
                  <c:v>9.8554094452802901E-2</c:v>
                </c:pt>
                <c:pt idx="3">
                  <c:v>0.10077813654478286</c:v>
                </c:pt>
                <c:pt idx="4">
                  <c:v>9.882995389243944E-2</c:v>
                </c:pt>
                <c:pt idx="5">
                  <c:v>9.8831086163995135E-2</c:v>
                </c:pt>
                <c:pt idx="6">
                  <c:v>9.7429046002744282E-2</c:v>
                </c:pt>
                <c:pt idx="7">
                  <c:v>9.8929963415508942E-2</c:v>
                </c:pt>
                <c:pt idx="8">
                  <c:v>9.8726538496638566E-2</c:v>
                </c:pt>
                <c:pt idx="9">
                  <c:v>0.10052052780479835</c:v>
                </c:pt>
                <c:pt idx="10">
                  <c:v>9.8405879503864202E-2</c:v>
                </c:pt>
                <c:pt idx="11">
                  <c:v>9.8552304074588495E-2</c:v>
                </c:pt>
                <c:pt idx="12">
                  <c:v>9.6996064155606895E-2</c:v>
                </c:pt>
                <c:pt idx="13">
                  <c:v>9.5645904507165438E-2</c:v>
                </c:pt>
                <c:pt idx="14">
                  <c:v>9.1861013461373556E-2</c:v>
                </c:pt>
                <c:pt idx="15">
                  <c:v>8.7090307617626414E-2</c:v>
                </c:pt>
                <c:pt idx="16">
                  <c:v>8.6723602484472057E-2</c:v>
                </c:pt>
                <c:pt idx="17">
                  <c:v>8.7352535621265506E-2</c:v>
                </c:pt>
                <c:pt idx="18">
                  <c:v>8.4592853294202616E-2</c:v>
                </c:pt>
                <c:pt idx="19">
                  <c:v>7.8914896707737658E-2</c:v>
                </c:pt>
                <c:pt idx="20">
                  <c:v>8.2187026979019723E-2</c:v>
                </c:pt>
                <c:pt idx="21">
                  <c:v>7.8292325029867979E-2</c:v>
                </c:pt>
                <c:pt idx="22">
                  <c:v>8.280695676746766E-2</c:v>
                </c:pt>
                <c:pt idx="23">
                  <c:v>8.225033981593953E-2</c:v>
                </c:pt>
                <c:pt idx="24">
                  <c:v>8.1671836800299311E-2</c:v>
                </c:pt>
                <c:pt idx="25">
                  <c:v>8.1349519841226875E-2</c:v>
                </c:pt>
                <c:pt idx="26">
                  <c:v>6.9683056709685554E-2</c:v>
                </c:pt>
                <c:pt idx="27">
                  <c:v>7.3526884485010047E-2</c:v>
                </c:pt>
                <c:pt idx="28">
                  <c:v>6.8730714317376207E-2</c:v>
                </c:pt>
                <c:pt idx="29">
                  <c:v>7.1652493315779886E-2</c:v>
                </c:pt>
                <c:pt idx="30">
                  <c:v>5.632056100471982E-2</c:v>
                </c:pt>
                <c:pt idx="31">
                  <c:v>6.8923952095601732E-2</c:v>
                </c:pt>
                <c:pt idx="32">
                  <c:v>5.3999999999999999E-2</c:v>
                </c:pt>
                <c:pt idx="33">
                  <c:v>6.6000000000000003E-2</c:v>
                </c:pt>
              </c:numCache>
            </c:numRef>
          </c:val>
          <c:smooth val="0"/>
          <c:extLst>
            <c:ext xmlns:c16="http://schemas.microsoft.com/office/drawing/2014/chart" uri="{C3380CC4-5D6E-409C-BE32-E72D297353CC}">
              <c16:uniqueId val="{00000002-BCCE-49EF-86C6-CDB781F643BC}"/>
            </c:ext>
          </c:extLst>
        </c:ser>
        <c:dLbls>
          <c:showLegendKey val="0"/>
          <c:showVal val="0"/>
          <c:showCatName val="0"/>
          <c:showSerName val="0"/>
          <c:showPercent val="0"/>
          <c:showBubbleSize val="0"/>
        </c:dLbls>
        <c:marker val="1"/>
        <c:smooth val="0"/>
        <c:axId val="785373176"/>
        <c:axId val="785374256"/>
      </c:lineChart>
      <c:catAx>
        <c:axId val="474528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74532200"/>
        <c:crosses val="autoZero"/>
        <c:auto val="1"/>
        <c:lblAlgn val="ctr"/>
        <c:lblOffset val="100"/>
        <c:noMultiLvlLbl val="0"/>
      </c:catAx>
      <c:valAx>
        <c:axId val="4745322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74528600"/>
        <c:crosses val="autoZero"/>
        <c:crossBetween val="between"/>
      </c:valAx>
      <c:valAx>
        <c:axId val="785374256"/>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85373176"/>
        <c:crosses val="max"/>
        <c:crossBetween val="between"/>
      </c:valAx>
      <c:catAx>
        <c:axId val="785373176"/>
        <c:scaling>
          <c:orientation val="minMax"/>
        </c:scaling>
        <c:delete val="1"/>
        <c:axPos val="b"/>
        <c:numFmt formatCode="General" sourceLinked="1"/>
        <c:majorTickMark val="out"/>
        <c:minorTickMark val="none"/>
        <c:tickLblPos val="nextTo"/>
        <c:crossAx val="785374256"/>
        <c:crosses val="autoZero"/>
        <c:auto val="1"/>
        <c:lblAlgn val="ctr"/>
        <c:lblOffset val="100"/>
        <c:noMultiLvlLbl val="0"/>
      </c:cat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056036640349891"/>
          <c:y val="3.9160498974947007E-2"/>
          <c:w val="0.70660817199791626"/>
          <c:h val="0.76938610760268511"/>
        </c:manualLayout>
      </c:layout>
      <c:barChart>
        <c:barDir val="col"/>
        <c:grouping val="clustered"/>
        <c:varyColors val="0"/>
        <c:ser>
          <c:idx val="0"/>
          <c:order val="0"/>
          <c:tx>
            <c:strRef>
              <c:f>Sheet1!$B$1</c:f>
              <c:strCache>
                <c:ptCount val="1"/>
                <c:pt idx="0">
                  <c:v>Bonding</c:v>
                </c:pt>
              </c:strCache>
            </c:strRef>
          </c:tx>
          <c:spPr>
            <a:solidFill>
              <a:srgbClr val="679AC9"/>
            </a:solidFill>
            <a:ln>
              <a:noFill/>
            </a:ln>
            <a:effectLst>
              <a:innerShdw blurRad="114300">
                <a:schemeClr val="accent1"/>
              </a:innerShdw>
            </a:effectLst>
          </c:spPr>
          <c:invertIfNegative val="0"/>
          <c:dPt>
            <c:idx val="8"/>
            <c:invertIfNegative val="0"/>
            <c:bubble3D val="0"/>
            <c:spPr>
              <a:solidFill>
                <a:srgbClr val="679AC9"/>
              </a:solidFill>
              <a:ln>
                <a:noFill/>
              </a:ln>
              <a:effectLst>
                <a:innerShdw blurRad="114300">
                  <a:schemeClr val="accent1"/>
                </a:innerShdw>
              </a:effectLst>
            </c:spPr>
            <c:extLst>
              <c:ext xmlns:c16="http://schemas.microsoft.com/office/drawing/2014/chart" uri="{C3380CC4-5D6E-409C-BE32-E72D297353CC}">
                <c16:uniqueId val="{00000001-0A11-4D1C-B1B5-3D254F24BC1C}"/>
              </c:ext>
            </c:extLst>
          </c:dPt>
          <c:dLbls>
            <c:dLbl>
              <c:idx val="0"/>
              <c:layout>
                <c:manualLayout>
                  <c:x val="2.318278081208084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A11-4D1C-B1B5-3D254F24BC1C}"/>
                </c:ext>
              </c:extLst>
            </c:dLbl>
            <c:dLbl>
              <c:idx val="4"/>
              <c:layout>
                <c:manualLayout>
                  <c:x val="-3.8637968020134744E-3"/>
                  <c:y val="-1.53939767126708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A11-4D1C-B1B5-3D254F24BC1C}"/>
                </c:ext>
              </c:extLst>
            </c:dLbl>
            <c:dLbl>
              <c:idx val="8"/>
              <c:tx>
                <c:rich>
                  <a:bodyPr/>
                  <a:lstStyle/>
                  <a:p>
                    <a:fld id="{8E5DAD10-E4FD-44A0-9D89-4960743E9EAC}"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A11-4D1C-B1B5-3D254F24BC1C}"/>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j-lt"/>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Sheet1!$A$2:$A$10</c:f>
              <c:strCache>
                <c:ptCount val="9"/>
                <c:pt idx="0">
                  <c:v>2009-11</c:v>
                </c:pt>
                <c:pt idx="1">
                  <c:v>2011-13</c:v>
                </c:pt>
                <c:pt idx="2">
                  <c:v>2013-15</c:v>
                </c:pt>
                <c:pt idx="3">
                  <c:v>2015-17</c:v>
                </c:pt>
                <c:pt idx="4">
                  <c:v>2017-19</c:v>
                </c:pt>
                <c:pt idx="5">
                  <c:v>2019-21</c:v>
                </c:pt>
                <c:pt idx="6">
                  <c:v>2021-23</c:v>
                </c:pt>
                <c:pt idx="7">
                  <c:v>2023-25</c:v>
                </c:pt>
                <c:pt idx="8">
                  <c:v>2025-27</c:v>
                </c:pt>
              </c:strCache>
            </c:strRef>
          </c:cat>
          <c:val>
            <c:numRef>
              <c:f>Sheet1!$B$2:$B$10</c:f>
              <c:numCache>
                <c:formatCode>"$"#,##0.00_);[Red]\("$"#,##0.00\)</c:formatCode>
                <c:ptCount val="9"/>
                <c:pt idx="0">
                  <c:v>1304</c:v>
                </c:pt>
                <c:pt idx="1">
                  <c:v>680</c:v>
                </c:pt>
                <c:pt idx="2">
                  <c:v>991</c:v>
                </c:pt>
                <c:pt idx="3">
                  <c:v>805</c:v>
                </c:pt>
                <c:pt idx="4">
                  <c:v>402</c:v>
                </c:pt>
                <c:pt idx="5">
                  <c:v>326</c:v>
                </c:pt>
                <c:pt idx="6">
                  <c:v>224</c:v>
                </c:pt>
                <c:pt idx="7">
                  <c:v>353</c:v>
                </c:pt>
                <c:pt idx="8">
                  <c:v>491.7</c:v>
                </c:pt>
              </c:numCache>
            </c:numRef>
          </c:val>
          <c:extLst>
            <c:ext xmlns:c16="http://schemas.microsoft.com/office/drawing/2014/chart" uri="{C3380CC4-5D6E-409C-BE32-E72D297353CC}">
              <c16:uniqueId val="{00000004-0A11-4D1C-B1B5-3D254F24BC1C}"/>
            </c:ext>
          </c:extLst>
        </c:ser>
        <c:dLbls>
          <c:showLegendKey val="0"/>
          <c:showVal val="1"/>
          <c:showCatName val="0"/>
          <c:showSerName val="0"/>
          <c:showPercent val="0"/>
          <c:showBubbleSize val="0"/>
        </c:dLbls>
        <c:gapWidth val="97"/>
        <c:overlap val="-27"/>
        <c:axId val="194595456"/>
        <c:axId val="194598400"/>
      </c:barChart>
      <c:lineChart>
        <c:grouping val="standard"/>
        <c:varyColors val="0"/>
        <c:ser>
          <c:idx val="1"/>
          <c:order val="1"/>
          <c:tx>
            <c:strRef>
              <c:f>Sheet1!$C$1</c:f>
              <c:strCache>
                <c:ptCount val="1"/>
                <c:pt idx="0">
                  <c:v>Debt Service % of Transportation Revenue</c:v>
                </c:pt>
              </c:strCache>
            </c:strRef>
          </c:tx>
          <c:spPr>
            <a:ln w="53975" cap="rnd">
              <a:solidFill>
                <a:schemeClr val="accent3"/>
              </a:solidFill>
              <a:round/>
            </a:ln>
            <a:effectLst/>
          </c:spPr>
          <c:marker>
            <c:symbol val="none"/>
          </c:marker>
          <c:dLbls>
            <c:dLbl>
              <c:idx val="0"/>
              <c:layout>
                <c:manualLayout>
                  <c:x val="-0.18840157160188453"/>
                  <c:y val="-5.38789184943478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A11-4D1C-B1B5-3D254F24BC1C}"/>
                </c:ext>
              </c:extLst>
            </c:dLbl>
            <c:dLbl>
              <c:idx val="1"/>
              <c:delete val="1"/>
              <c:extLst>
                <c:ext xmlns:c15="http://schemas.microsoft.com/office/drawing/2012/chart" uri="{CE6537A1-D6FC-4f65-9D91-7224C49458BB}"/>
                <c:ext xmlns:c16="http://schemas.microsoft.com/office/drawing/2014/chart" uri="{C3380CC4-5D6E-409C-BE32-E72D297353CC}">
                  <c16:uniqueId val="{00000006-0A11-4D1C-B1B5-3D254F24BC1C}"/>
                </c:ext>
              </c:extLst>
            </c:dLbl>
            <c:dLbl>
              <c:idx val="2"/>
              <c:delete val="1"/>
              <c:extLst>
                <c:ext xmlns:c15="http://schemas.microsoft.com/office/drawing/2012/chart" uri="{CE6537A1-D6FC-4f65-9D91-7224C49458BB}"/>
                <c:ext xmlns:c16="http://schemas.microsoft.com/office/drawing/2014/chart" uri="{C3380CC4-5D6E-409C-BE32-E72D297353CC}">
                  <c16:uniqueId val="{00000007-0A11-4D1C-B1B5-3D254F24BC1C}"/>
                </c:ext>
              </c:extLst>
            </c:dLbl>
            <c:dLbl>
              <c:idx val="3"/>
              <c:delete val="1"/>
              <c:extLst>
                <c:ext xmlns:c15="http://schemas.microsoft.com/office/drawing/2012/chart" uri="{CE6537A1-D6FC-4f65-9D91-7224C49458BB}"/>
                <c:ext xmlns:c16="http://schemas.microsoft.com/office/drawing/2014/chart" uri="{C3380CC4-5D6E-409C-BE32-E72D297353CC}">
                  <c16:uniqueId val="{00000008-0A11-4D1C-B1B5-3D254F24BC1C}"/>
                </c:ext>
              </c:extLst>
            </c:dLbl>
            <c:dLbl>
              <c:idx val="4"/>
              <c:layout>
                <c:manualLayout>
                  <c:x val="-6.0632098902651282E-2"/>
                  <c:y val="7.44042207779089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A11-4D1C-B1B5-3D254F24BC1C}"/>
                </c:ext>
              </c:extLst>
            </c:dLbl>
            <c:dLbl>
              <c:idx val="5"/>
              <c:delete val="1"/>
              <c:extLst>
                <c:ext xmlns:c15="http://schemas.microsoft.com/office/drawing/2012/chart" uri="{CE6537A1-D6FC-4f65-9D91-7224C49458BB}"/>
                <c:ext xmlns:c16="http://schemas.microsoft.com/office/drawing/2014/chart" uri="{C3380CC4-5D6E-409C-BE32-E72D297353CC}">
                  <c16:uniqueId val="{0000000A-0A11-4D1C-B1B5-3D254F24BC1C}"/>
                </c:ext>
              </c:extLst>
            </c:dLbl>
            <c:dLbl>
              <c:idx val="6"/>
              <c:delete val="1"/>
              <c:extLst>
                <c:ext xmlns:c15="http://schemas.microsoft.com/office/drawing/2012/chart" uri="{CE6537A1-D6FC-4f65-9D91-7224C49458BB}">
                  <c15:layout>
                    <c:manualLayout>
                      <c:w val="0.10811739124261854"/>
                      <c:h val="6.0241762202251803E-2"/>
                    </c:manualLayout>
                  </c15:layout>
                </c:ext>
                <c:ext xmlns:c16="http://schemas.microsoft.com/office/drawing/2014/chart" uri="{C3380CC4-5D6E-409C-BE32-E72D297353CC}">
                  <c16:uniqueId val="{0000000B-0A11-4D1C-B1B5-3D254F24BC1C}"/>
                </c:ext>
              </c:extLst>
            </c:dLbl>
            <c:dLbl>
              <c:idx val="7"/>
              <c:layout>
                <c:manualLayout>
                  <c:x val="-5.2805222960850717E-2"/>
                  <c:y val="-7.18385579924638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A11-4D1C-B1B5-3D254F24BC1C}"/>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accent3"/>
                    </a:solidFill>
                    <a:latin typeface="+mj-lt"/>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Sheet1!$A$2:$A$10</c:f>
              <c:strCache>
                <c:ptCount val="9"/>
                <c:pt idx="0">
                  <c:v>2009-11</c:v>
                </c:pt>
                <c:pt idx="1">
                  <c:v>2011-13</c:v>
                </c:pt>
                <c:pt idx="2">
                  <c:v>2013-15</c:v>
                </c:pt>
                <c:pt idx="3">
                  <c:v>2015-17</c:v>
                </c:pt>
                <c:pt idx="4">
                  <c:v>2017-19</c:v>
                </c:pt>
                <c:pt idx="5">
                  <c:v>2019-21</c:v>
                </c:pt>
                <c:pt idx="6">
                  <c:v>2021-23</c:v>
                </c:pt>
                <c:pt idx="7">
                  <c:v>2023-25</c:v>
                </c:pt>
                <c:pt idx="8">
                  <c:v>2025-27</c:v>
                </c:pt>
              </c:strCache>
            </c:strRef>
          </c:cat>
          <c:val>
            <c:numRef>
              <c:f>Sheet1!$C$2:$C$10</c:f>
              <c:numCache>
                <c:formatCode>0.0%</c:formatCode>
                <c:ptCount val="9"/>
                <c:pt idx="0">
                  <c:v>0.1119</c:v>
                </c:pt>
                <c:pt idx="1">
                  <c:v>0.14399999999999999</c:v>
                </c:pt>
                <c:pt idx="2">
                  <c:v>0.16900000000000001</c:v>
                </c:pt>
                <c:pt idx="3">
                  <c:v>0.186</c:v>
                </c:pt>
                <c:pt idx="4">
                  <c:v>0.188</c:v>
                </c:pt>
                <c:pt idx="5">
                  <c:v>0.17799999999999999</c:v>
                </c:pt>
                <c:pt idx="6">
                  <c:v>0.16600000000000001</c:v>
                </c:pt>
                <c:pt idx="7">
                  <c:v>0.155</c:v>
                </c:pt>
                <c:pt idx="8" formatCode="General">
                  <c:v>0.153</c:v>
                </c:pt>
              </c:numCache>
            </c:numRef>
          </c:val>
          <c:smooth val="0"/>
          <c:extLst>
            <c:ext xmlns:c16="http://schemas.microsoft.com/office/drawing/2014/chart" uri="{C3380CC4-5D6E-409C-BE32-E72D297353CC}">
              <c16:uniqueId val="{0000000D-0A11-4D1C-B1B5-3D254F24BC1C}"/>
            </c:ext>
          </c:extLst>
        </c:ser>
        <c:dLbls>
          <c:showLegendKey val="0"/>
          <c:showVal val="1"/>
          <c:showCatName val="0"/>
          <c:showSerName val="0"/>
          <c:showPercent val="0"/>
          <c:showBubbleSize val="0"/>
        </c:dLbls>
        <c:marker val="1"/>
        <c:smooth val="0"/>
        <c:axId val="194609920"/>
        <c:axId val="194599936"/>
      </c:lineChart>
      <c:catAx>
        <c:axId val="194595456"/>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j-lt"/>
                <a:ea typeface="Tahoma" panose="020B0604030504040204" pitchFamily="34" charset="0"/>
                <a:cs typeface="Tahoma" panose="020B0604030504040204" pitchFamily="34" charset="0"/>
              </a:defRPr>
            </a:pPr>
            <a:endParaRPr lang="en-US"/>
          </a:p>
        </c:txPr>
        <c:crossAx val="194598400"/>
        <c:crosses val="autoZero"/>
        <c:auto val="1"/>
        <c:lblAlgn val="ctr"/>
        <c:lblOffset val="100"/>
        <c:noMultiLvlLbl val="0"/>
      </c:catAx>
      <c:valAx>
        <c:axId val="194598400"/>
        <c:scaling>
          <c:orientation val="minMax"/>
        </c:scaling>
        <c:delete val="0"/>
        <c:axPos val="l"/>
        <c:majorGridlines>
          <c:spPr>
            <a:ln>
              <a:solidFill>
                <a:schemeClr val="tx1">
                  <a:lumMod val="15000"/>
                  <a:lumOff val="85000"/>
                </a:schemeClr>
              </a:solidFill>
            </a:ln>
            <a:effectLst/>
          </c:spPr>
        </c:majorGridlines>
        <c:numFmt formatCode="&quot;$&quot;#,##0_);[Red]\(&quot;$&quot;#,##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j-lt"/>
                <a:ea typeface="Tahoma" panose="020B0604030504040204" pitchFamily="34" charset="0"/>
                <a:cs typeface="Tahoma" panose="020B0604030504040204" pitchFamily="34" charset="0"/>
              </a:defRPr>
            </a:pPr>
            <a:endParaRPr lang="en-US"/>
          </a:p>
        </c:txPr>
        <c:crossAx val="194595456"/>
        <c:crosses val="autoZero"/>
        <c:crossBetween val="between"/>
      </c:valAx>
      <c:valAx>
        <c:axId val="194599936"/>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j-lt"/>
                <a:ea typeface="Tahoma" panose="020B0604030504040204" pitchFamily="34" charset="0"/>
                <a:cs typeface="Tahoma" panose="020B0604030504040204" pitchFamily="34" charset="0"/>
              </a:defRPr>
            </a:pPr>
            <a:endParaRPr lang="en-US"/>
          </a:p>
        </c:txPr>
        <c:crossAx val="194609920"/>
        <c:crosses val="max"/>
        <c:crossBetween val="between"/>
      </c:valAx>
      <c:catAx>
        <c:axId val="194609920"/>
        <c:scaling>
          <c:orientation val="minMax"/>
        </c:scaling>
        <c:delete val="1"/>
        <c:axPos val="b"/>
        <c:numFmt formatCode="General" sourceLinked="1"/>
        <c:majorTickMark val="out"/>
        <c:minorTickMark val="none"/>
        <c:tickLblPos val="nextTo"/>
        <c:crossAx val="19459993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2200" b="0" i="0" u="none" strike="noStrike" kern="1200" baseline="0">
              <a:solidFill>
                <a:schemeClr val="tx1"/>
              </a:solidFill>
              <a:latin typeface="+mj-lt"/>
              <a:ea typeface="Tahoma" panose="020B0604030504040204" pitchFamily="34" charset="0"/>
              <a:cs typeface="Tahoma" panose="020B060403050404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139F-4076-8E8C-6BD38B95C335}"/>
              </c:ext>
            </c:extLst>
          </c:dPt>
          <c:dPt>
            <c:idx val="1"/>
            <c:bubble3D val="0"/>
            <c:spPr>
              <a:solidFill>
                <a:srgbClr val="294179"/>
              </a:solidFill>
              <a:ln w="19050">
                <a:solidFill>
                  <a:schemeClr val="lt1"/>
                </a:solidFill>
              </a:ln>
              <a:effectLst/>
            </c:spPr>
            <c:extLst>
              <c:ext xmlns:c16="http://schemas.microsoft.com/office/drawing/2014/chart" uri="{C3380CC4-5D6E-409C-BE32-E72D297353CC}">
                <c16:uniqueId val="{00000005-139F-4076-8E8C-6BD38B95C33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4-139F-4076-8E8C-6BD38B95C335}"/>
              </c:ext>
            </c:extLst>
          </c:dPt>
          <c:dPt>
            <c:idx val="3"/>
            <c:bubble3D val="0"/>
            <c:spPr>
              <a:solidFill>
                <a:srgbClr val="7F7F7F"/>
              </a:solidFill>
              <a:ln w="19050">
                <a:solidFill>
                  <a:schemeClr val="lt1"/>
                </a:solidFill>
              </a:ln>
              <a:effectLst/>
            </c:spPr>
            <c:extLst>
              <c:ext xmlns:c16="http://schemas.microsoft.com/office/drawing/2014/chart" uri="{C3380CC4-5D6E-409C-BE32-E72D297353CC}">
                <c16:uniqueId val="{00000001-139F-4076-8E8C-6BD38B95C335}"/>
              </c:ext>
            </c:extLst>
          </c:dPt>
          <c:dLbls>
            <c:dLbl>
              <c:idx val="0"/>
              <c:layout>
                <c:manualLayout>
                  <c:x val="-9.797274445478292E-2"/>
                  <c:y val="4.5721576911812445E-3"/>
                </c:manualLayout>
              </c:layout>
              <c:tx>
                <c:rich>
                  <a:bodyPr/>
                  <a:lstStyle/>
                  <a:p>
                    <a:r>
                      <a:rPr lang="en-US" sz="1600" b="1" dirty="0"/>
                      <a:t>Local Programs</a:t>
                    </a:r>
                  </a:p>
                  <a:p>
                    <a:r>
                      <a:rPr lang="en-US" sz="1600" dirty="0"/>
                      <a:t>$2.82 Billion</a:t>
                    </a:r>
                  </a:p>
                  <a:p>
                    <a:r>
                      <a:rPr lang="en-US" sz="3200" b="1" kern="1200" dirty="0"/>
                      <a:t>32%</a:t>
                    </a:r>
                    <a:endParaRPr lang="en-US" sz="3200" dirty="0"/>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139F-4076-8E8C-6BD38B95C335}"/>
                </c:ext>
              </c:extLst>
            </c:dLbl>
            <c:dLbl>
              <c:idx val="1"/>
              <c:layout>
                <c:manualLayout>
                  <c:x val="8.7634722367511186E-2"/>
                  <c:y val="-7.6064279277541877E-2"/>
                </c:manualLayout>
              </c:layout>
              <c:tx>
                <c:rich>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0" i="0" u="none" strike="noStrike" kern="1200" baseline="0">
                        <a:solidFill>
                          <a:prstClr val="black">
                            <a:lumMod val="75000"/>
                            <a:lumOff val="25000"/>
                          </a:prstClr>
                        </a:solidFill>
                        <a:latin typeface="+mn-lt"/>
                        <a:ea typeface="+mn-ea"/>
                        <a:cs typeface="+mn-cs"/>
                      </a:defRPr>
                    </a:pPr>
                    <a:r>
                      <a:rPr lang="en-US" sz="1600" b="1" i="0" u="none" strike="noStrike" kern="1200" baseline="0" dirty="0">
                        <a:solidFill>
                          <a:sysClr val="windowText" lastClr="000000"/>
                        </a:solidFill>
                      </a:rPr>
                      <a:t>State Highways</a:t>
                    </a:r>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75000"/>
                            <a:lumOff val="25000"/>
                          </a:prstClr>
                        </a:solidFill>
                      </a:defRPr>
                    </a:pPr>
                    <a:r>
                      <a:rPr lang="en-US" sz="1600" b="0" i="0" u="none" strike="noStrike" kern="1200" baseline="0" dirty="0">
                        <a:solidFill>
                          <a:sysClr val="windowText" lastClr="000000"/>
                        </a:solidFill>
                      </a:rPr>
                      <a:t> </a:t>
                    </a:r>
                    <a:fld id="{943A4BEB-FD69-40F0-AF22-F9367B685B87}" type="VALUE">
                      <a:rPr lang="en-US" sz="1600" b="0" i="0" u="none" strike="noStrike" kern="1200" baseline="0" smtClean="0">
                        <a:solidFill>
                          <a:sysClr val="windowText" lastClr="000000"/>
                        </a:solidFill>
                      </a:rPr>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75000"/>
                              <a:lumOff val="25000"/>
                            </a:prstClr>
                          </a:solidFill>
                        </a:defRPr>
                      </a:pPr>
                      <a:t>[VALUE]</a:t>
                    </a:fld>
                    <a:endParaRPr lang="en-US" sz="1600" b="0" i="0" u="none" strike="noStrike" kern="1200" baseline="0" dirty="0">
                      <a:solidFill>
                        <a:sysClr val="windowText" lastClr="00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75000"/>
                            <a:lumOff val="25000"/>
                          </a:prstClr>
                        </a:solidFill>
                      </a:defRPr>
                    </a:pPr>
                    <a:r>
                      <a:rPr lang="en-US" sz="3200" b="1" i="0" u="none" strike="noStrike" kern="1200" baseline="0" dirty="0">
                        <a:solidFill>
                          <a:sysClr val="windowText" lastClr="000000"/>
                        </a:solidFill>
                      </a:rPr>
                      <a:t> 51%</a:t>
                    </a:r>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75000"/>
                            <a:lumOff val="25000"/>
                          </a:prstClr>
                        </a:solidFill>
                      </a:defRPr>
                    </a:pPr>
                    <a:endParaRPr lang="en-US"/>
                  </a:p>
                </c:rich>
              </c:tx>
              <c:spPr>
                <a:noFill/>
                <a:ln>
                  <a:noFill/>
                </a:ln>
                <a:effectLst/>
              </c:spPr>
              <c:txPr>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0" i="0" u="none" strike="noStrike" kern="1200" baseline="0">
                      <a:solidFill>
                        <a:prstClr val="black">
                          <a:lumMod val="75000"/>
                          <a:lumOff val="25000"/>
                        </a:prst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139F-4076-8E8C-6BD38B95C335}"/>
                </c:ext>
              </c:extLst>
            </c:dLbl>
            <c:dLbl>
              <c:idx val="2"/>
              <c:layout>
                <c:manualLayout>
                  <c:x val="-0.13969833515676677"/>
                  <c:y val="-3.754982544599991E-3"/>
                </c:manualLayout>
              </c:layout>
              <c:tx>
                <c:rich>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0" i="0" u="none" strike="noStrike" kern="1200" baseline="0">
                        <a:solidFill>
                          <a:prstClr val="black">
                            <a:lumMod val="75000"/>
                            <a:lumOff val="25000"/>
                          </a:prstClr>
                        </a:solidFill>
                        <a:latin typeface="+mn-lt"/>
                        <a:ea typeface="+mn-ea"/>
                        <a:cs typeface="+mn-cs"/>
                      </a:defRPr>
                    </a:pPr>
                    <a:r>
                      <a:rPr lang="en-US" sz="1600" b="1" i="0" u="none" strike="noStrike" kern="1200" baseline="0" dirty="0">
                        <a:solidFill>
                          <a:sysClr val="windowText" lastClr="000000"/>
                        </a:solidFill>
                      </a:rPr>
                      <a:t>WisDOT Operations</a:t>
                    </a:r>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75000"/>
                            <a:lumOff val="25000"/>
                          </a:prstClr>
                        </a:solidFill>
                      </a:defRPr>
                    </a:pPr>
                    <a:r>
                      <a:rPr lang="en-US" sz="1600" b="0" i="0" u="none" strike="noStrike" kern="1200" baseline="0" dirty="0">
                        <a:solidFill>
                          <a:sysClr val="windowText" lastClr="000000"/>
                        </a:solidFill>
                      </a:rPr>
                      <a:t> $718.4 Million</a:t>
                    </a:r>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75000"/>
                            <a:lumOff val="25000"/>
                          </a:prstClr>
                        </a:solidFill>
                      </a:defRPr>
                    </a:pPr>
                    <a:r>
                      <a:rPr lang="en-US" sz="3200" b="1" i="0" u="none" strike="noStrike" kern="1200" baseline="0" dirty="0">
                        <a:solidFill>
                          <a:sysClr val="windowText" lastClr="000000"/>
                        </a:solidFill>
                      </a:rPr>
                      <a:t>8%</a:t>
                    </a:r>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75000"/>
                            <a:lumOff val="25000"/>
                          </a:prstClr>
                        </a:solidFill>
                      </a:defRPr>
                    </a:pPr>
                    <a:endParaRPr lang="en-US" dirty="0"/>
                  </a:p>
                </c:rich>
              </c:tx>
              <c:spPr>
                <a:noFill/>
                <a:ln>
                  <a:noFill/>
                </a:ln>
                <a:effectLst/>
              </c:spPr>
              <c:txPr>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0" i="0" u="none" strike="noStrike" kern="1200" baseline="0">
                      <a:solidFill>
                        <a:prstClr val="black">
                          <a:lumMod val="75000"/>
                          <a:lumOff val="25000"/>
                        </a:prst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139F-4076-8E8C-6BD38B95C335}"/>
                </c:ext>
              </c:extLst>
            </c:dLbl>
            <c:dLbl>
              <c:idx val="3"/>
              <c:layout>
                <c:manualLayout>
                  <c:x val="-7.2951527869430099E-2"/>
                  <c:y val="-0.17635739564730596"/>
                </c:manualLayout>
              </c:layout>
              <c:tx>
                <c:rich>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0" i="0" u="none" strike="noStrike" kern="1200" baseline="0">
                        <a:solidFill>
                          <a:prstClr val="black">
                            <a:lumMod val="75000"/>
                            <a:lumOff val="25000"/>
                          </a:prstClr>
                        </a:solidFill>
                        <a:latin typeface="+mn-lt"/>
                        <a:ea typeface="+mn-ea"/>
                        <a:cs typeface="+mn-cs"/>
                      </a:defRPr>
                    </a:pPr>
                    <a:r>
                      <a:rPr lang="en-US" sz="1600" b="1" i="0" u="none" strike="noStrike" kern="1200" baseline="0" dirty="0">
                        <a:solidFill>
                          <a:sysClr val="windowText" lastClr="000000"/>
                        </a:solidFill>
                      </a:rPr>
                      <a:t>Debt Service/Reserves</a:t>
                    </a:r>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75000"/>
                            <a:lumOff val="25000"/>
                          </a:prstClr>
                        </a:solidFill>
                      </a:defRPr>
                    </a:pPr>
                    <a:r>
                      <a:rPr lang="en-US" sz="1600" b="1" i="0" u="none" strike="noStrike" kern="1200" baseline="0" dirty="0">
                        <a:solidFill>
                          <a:sysClr val="windowText" lastClr="000000"/>
                        </a:solidFill>
                      </a:rPr>
                      <a:t> </a:t>
                    </a:r>
                    <a:fld id="{D36B0839-D514-4E4F-8732-29736D58A0BB}" type="VALUE">
                      <a:rPr lang="en-US" sz="1600" b="0" i="0" u="none" strike="noStrike" kern="1200" baseline="0" smtClean="0">
                        <a:solidFill>
                          <a:sysClr val="windowText" lastClr="000000"/>
                        </a:solidFill>
                      </a:rPr>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75000"/>
                              <a:lumOff val="25000"/>
                            </a:prstClr>
                          </a:solidFill>
                        </a:defRPr>
                      </a:pPr>
                      <a:t>[VALUE]</a:t>
                    </a:fld>
                    <a:endParaRPr lang="en-US" sz="1600" b="0" i="0" u="none" strike="noStrike" kern="1200" baseline="0" dirty="0">
                      <a:solidFill>
                        <a:sysClr val="windowText" lastClr="00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75000"/>
                            <a:lumOff val="25000"/>
                          </a:prstClr>
                        </a:solidFill>
                      </a:defRPr>
                    </a:pPr>
                    <a:r>
                      <a:rPr lang="en-US" sz="3200" b="1" i="0" u="none" strike="noStrike" kern="1200" baseline="0" dirty="0">
                        <a:solidFill>
                          <a:sysClr val="windowText" lastClr="000000"/>
                        </a:solidFill>
                      </a:rPr>
                      <a:t>9%</a:t>
                    </a:r>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75000"/>
                            <a:lumOff val="25000"/>
                          </a:prstClr>
                        </a:solidFill>
                      </a:defRPr>
                    </a:pPr>
                    <a:endParaRPr lang="en-US"/>
                  </a:p>
                </c:rich>
              </c:tx>
              <c:spPr>
                <a:noFill/>
                <a:ln>
                  <a:noFill/>
                </a:ln>
                <a:effectLst/>
              </c:spPr>
              <c:txPr>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0" i="0" u="none" strike="noStrike" kern="1200" baseline="0">
                      <a:solidFill>
                        <a:prstClr val="black">
                          <a:lumMod val="75000"/>
                          <a:lumOff val="25000"/>
                        </a:prst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39F-4076-8E8C-6BD38B95C33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LOCAL PROGRAMS</c:v>
                </c:pt>
                <c:pt idx="1">
                  <c:v>STATE HIGHWAYS</c:v>
                </c:pt>
                <c:pt idx="2">
                  <c:v>DOT STATE OPERATIONS (State Funds)</c:v>
                </c:pt>
                <c:pt idx="3">
                  <c:v>DEBT SERVICE/RESERVES</c:v>
                </c:pt>
              </c:strCache>
            </c:strRef>
          </c:cat>
          <c:val>
            <c:numRef>
              <c:f>Sheet1!$B$2:$B$5</c:f>
              <c:numCache>
                <c:formatCode>"$".00,,,\ "Billion"</c:formatCode>
                <c:ptCount val="4"/>
                <c:pt idx="0">
                  <c:v>2823865800</c:v>
                </c:pt>
                <c:pt idx="1">
                  <c:v>4524464500</c:v>
                </c:pt>
                <c:pt idx="2" formatCode="&quot;$&quot;#,##0.0,,\ &quot;Million&quot;">
                  <c:v>718405600</c:v>
                </c:pt>
                <c:pt idx="3" formatCode="&quot;$&quot;#,##0.0,,\ &quot;Million&quot;">
                  <c:v>834883500</c:v>
                </c:pt>
              </c:numCache>
            </c:numRef>
          </c:val>
          <c:extLst>
            <c:ext xmlns:c16="http://schemas.microsoft.com/office/drawing/2014/chart" uri="{C3380CC4-5D6E-409C-BE32-E72D297353CC}">
              <c16:uniqueId val="{00000000-139F-4076-8E8C-6BD38B95C335}"/>
            </c:ext>
          </c:extLst>
        </c:ser>
        <c:dLbls>
          <c:showLegendKey val="0"/>
          <c:showVal val="0"/>
          <c:showCatName val="0"/>
          <c:showSerName val="0"/>
          <c:showPercent val="0"/>
          <c:showBubbleSize val="0"/>
          <c:showLeaderLines val="1"/>
        </c:dLbls>
        <c:firstSliceAng val="256"/>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12973997152578E-2"/>
          <c:y val="8.9031246237275111E-2"/>
          <c:w val="0.85120206261346998"/>
          <c:h val="0.82193750752544981"/>
        </c:manualLayout>
      </c:layout>
      <c:ofPieChart>
        <c:ofPieType val="bar"/>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DDB-4E96-8EA8-05A44A655D0C}"/>
              </c:ext>
            </c:extLst>
          </c:dPt>
          <c:dPt>
            <c:idx val="1"/>
            <c:bubble3D val="0"/>
            <c:spPr>
              <a:solidFill>
                <a:srgbClr val="95121E"/>
              </a:solidFill>
              <a:ln w="19050">
                <a:solidFill>
                  <a:schemeClr val="lt1"/>
                </a:solidFill>
              </a:ln>
              <a:effectLst/>
            </c:spPr>
            <c:extLst>
              <c:ext xmlns:c16="http://schemas.microsoft.com/office/drawing/2014/chart" uri="{C3380CC4-5D6E-409C-BE32-E72D297353CC}">
                <c16:uniqueId val="{00000003-5DDB-4E96-8EA8-05A44A655D0C}"/>
              </c:ext>
            </c:extLst>
          </c:dPt>
          <c:dPt>
            <c:idx val="2"/>
            <c:bubble3D val="0"/>
            <c:spPr>
              <a:solidFill>
                <a:srgbClr val="7F7F7F"/>
              </a:solidFill>
              <a:ln w="19050">
                <a:solidFill>
                  <a:schemeClr val="lt1"/>
                </a:solidFill>
              </a:ln>
              <a:effectLst/>
            </c:spPr>
            <c:extLst>
              <c:ext xmlns:c16="http://schemas.microsoft.com/office/drawing/2014/chart" uri="{C3380CC4-5D6E-409C-BE32-E72D297353CC}">
                <c16:uniqueId val="{00000005-5DDB-4E96-8EA8-05A44A655D0C}"/>
              </c:ext>
            </c:extLst>
          </c:dPt>
          <c:dPt>
            <c:idx val="3"/>
            <c:bubble3D val="0"/>
            <c:spPr>
              <a:pattFill prst="dashUpDiag">
                <a:fgClr>
                  <a:srgbClr val="294179"/>
                </a:fgClr>
                <a:bgClr>
                  <a:schemeClr val="bg1"/>
                </a:bgClr>
              </a:pattFill>
              <a:ln w="19050">
                <a:solidFill>
                  <a:schemeClr val="lt1"/>
                </a:solidFill>
              </a:ln>
              <a:effectLst/>
            </c:spPr>
            <c:extLst>
              <c:ext xmlns:c16="http://schemas.microsoft.com/office/drawing/2014/chart" uri="{C3380CC4-5D6E-409C-BE32-E72D297353CC}">
                <c16:uniqueId val="{00000007-5DDB-4E96-8EA8-05A44A655D0C}"/>
              </c:ext>
            </c:extLst>
          </c:dPt>
          <c:dPt>
            <c:idx val="4"/>
            <c:bubble3D val="0"/>
            <c:spPr>
              <a:pattFill prst="ltHorz">
                <a:fgClr>
                  <a:srgbClr val="294179"/>
                </a:fgClr>
                <a:bgClr>
                  <a:schemeClr val="bg1"/>
                </a:bgClr>
              </a:pattFill>
              <a:ln w="19050">
                <a:solidFill>
                  <a:schemeClr val="lt1"/>
                </a:solidFill>
              </a:ln>
              <a:effectLst/>
            </c:spPr>
            <c:extLst>
              <c:ext xmlns:c16="http://schemas.microsoft.com/office/drawing/2014/chart" uri="{C3380CC4-5D6E-409C-BE32-E72D297353CC}">
                <c16:uniqueId val="{00000009-5DDB-4E96-8EA8-05A44A655D0C}"/>
              </c:ext>
            </c:extLst>
          </c:dPt>
          <c:dPt>
            <c:idx val="5"/>
            <c:bubble3D val="0"/>
            <c:spPr>
              <a:pattFill prst="smGrid">
                <a:fgClr>
                  <a:srgbClr val="294179"/>
                </a:fgClr>
                <a:bgClr>
                  <a:schemeClr val="bg1"/>
                </a:bgClr>
              </a:pattFill>
              <a:ln w="19050">
                <a:solidFill>
                  <a:schemeClr val="lt1"/>
                </a:solidFill>
              </a:ln>
              <a:effectLst/>
            </c:spPr>
            <c:extLst>
              <c:ext xmlns:c16="http://schemas.microsoft.com/office/drawing/2014/chart" uri="{C3380CC4-5D6E-409C-BE32-E72D297353CC}">
                <c16:uniqueId val="{0000000B-5DDB-4E96-8EA8-05A44A655D0C}"/>
              </c:ext>
            </c:extLst>
          </c:dPt>
          <c:dPt>
            <c:idx val="6"/>
            <c:bubble3D val="0"/>
            <c:spPr>
              <a:pattFill prst="pct75">
                <a:fgClr>
                  <a:srgbClr val="294179"/>
                </a:fgClr>
                <a:bgClr>
                  <a:schemeClr val="bg1"/>
                </a:bgClr>
              </a:pattFill>
              <a:ln w="19050">
                <a:solidFill>
                  <a:schemeClr val="lt1"/>
                </a:solidFill>
              </a:ln>
              <a:effectLst/>
            </c:spPr>
            <c:extLst>
              <c:ext xmlns:c16="http://schemas.microsoft.com/office/drawing/2014/chart" uri="{C3380CC4-5D6E-409C-BE32-E72D297353CC}">
                <c16:uniqueId val="{0000000D-5DDB-4E96-8EA8-05A44A655D0C}"/>
              </c:ext>
            </c:extLst>
          </c:dPt>
          <c:dPt>
            <c:idx val="7"/>
            <c:bubble3D val="0"/>
            <c:spPr>
              <a:pattFill prst="lgCheck">
                <a:fgClr>
                  <a:srgbClr val="294179"/>
                </a:fgClr>
                <a:bgClr>
                  <a:schemeClr val="bg1"/>
                </a:bgClr>
              </a:pattFill>
              <a:ln w="19050">
                <a:solidFill>
                  <a:schemeClr val="lt1"/>
                </a:solidFill>
              </a:ln>
              <a:effectLst/>
            </c:spPr>
            <c:extLst>
              <c:ext xmlns:c16="http://schemas.microsoft.com/office/drawing/2014/chart" uri="{C3380CC4-5D6E-409C-BE32-E72D297353CC}">
                <c16:uniqueId val="{0000000F-5DDB-4E96-8EA8-05A44A655D0C}"/>
              </c:ext>
            </c:extLst>
          </c:dPt>
          <c:dPt>
            <c:idx val="8"/>
            <c:bubble3D val="0"/>
            <c:spPr>
              <a:solidFill>
                <a:srgbClr val="7F7F7F"/>
              </a:solidFill>
              <a:ln w="19050">
                <a:solidFill>
                  <a:schemeClr val="lt1"/>
                </a:solidFill>
              </a:ln>
              <a:effectLst/>
            </c:spPr>
            <c:extLst>
              <c:ext xmlns:c16="http://schemas.microsoft.com/office/drawing/2014/chart" uri="{C3380CC4-5D6E-409C-BE32-E72D297353CC}">
                <c16:uniqueId val="{00000011-5DDB-4E96-8EA8-05A44A655D0C}"/>
              </c:ext>
            </c:extLst>
          </c:dPt>
          <c:dPt>
            <c:idx val="9"/>
            <c:bubble3D val="0"/>
            <c:explosion val="4"/>
            <c:spPr>
              <a:solidFill>
                <a:srgbClr val="294179"/>
              </a:solidFill>
              <a:ln w="19050">
                <a:solidFill>
                  <a:schemeClr val="lt1"/>
                </a:solidFill>
              </a:ln>
              <a:effectLst/>
            </c:spPr>
            <c:extLst>
              <c:ext xmlns:c16="http://schemas.microsoft.com/office/drawing/2014/chart" uri="{C3380CC4-5D6E-409C-BE32-E72D297353CC}">
                <c16:uniqueId val="{00000013-5DDB-4E96-8EA8-05A44A655D0C}"/>
              </c:ext>
            </c:extLst>
          </c:dPt>
          <c:dLbls>
            <c:dLbl>
              <c:idx val="0"/>
              <c:layout>
                <c:manualLayout>
                  <c:x val="0.14104925324380804"/>
                  <c:y val="-0.16667565605779242"/>
                </c:manualLayout>
              </c:layout>
              <c:tx>
                <c:rich>
                  <a:bodyPr/>
                  <a:lstStyle/>
                  <a:p>
                    <a:r>
                      <a:rPr lang="en-US" sz="1600" b="1" dirty="0">
                        <a:solidFill>
                          <a:schemeClr val="bg1"/>
                        </a:solidFill>
                      </a:rPr>
                      <a:t>Local Programs</a:t>
                    </a:r>
                  </a:p>
                  <a:p>
                    <a:r>
                      <a:rPr lang="en-US" sz="1600" dirty="0">
                        <a:solidFill>
                          <a:schemeClr val="bg1"/>
                        </a:solidFill>
                      </a:rPr>
                      <a:t>$2.82 Billion</a:t>
                    </a:r>
                  </a:p>
                  <a:p>
                    <a:r>
                      <a:rPr lang="en-US" sz="3200" b="1" kern="1200" dirty="0">
                        <a:solidFill>
                          <a:schemeClr val="bg1"/>
                        </a:solidFill>
                      </a:rPr>
                      <a:t>32%</a:t>
                    </a:r>
                    <a:endParaRPr lang="en-US" sz="3200" dirty="0">
                      <a:solidFill>
                        <a:schemeClr val="bg1"/>
                      </a:solidFill>
                    </a:endParaRP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DDB-4E96-8EA8-05A44A655D0C}"/>
                </c:ext>
              </c:extLst>
            </c:dLbl>
            <c:dLbl>
              <c:idx val="1"/>
              <c:layout>
                <c:manualLayout>
                  <c:x val="-4.1359931416568962E-2"/>
                  <c:y val="0.19883045489231149"/>
                </c:manualLayout>
              </c:layout>
              <c:tx>
                <c:rich>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0" i="0" u="none" strike="noStrike" kern="1200" baseline="0">
                        <a:solidFill>
                          <a:prstClr val="black">
                            <a:lumMod val="75000"/>
                            <a:lumOff val="25000"/>
                          </a:prstClr>
                        </a:solidFill>
                        <a:latin typeface="+mn-lt"/>
                        <a:ea typeface="+mn-ea"/>
                        <a:cs typeface="+mn-cs"/>
                      </a:defRPr>
                    </a:pPr>
                    <a:r>
                      <a:rPr lang="en-US" sz="1600" b="1" i="0" u="none" strike="noStrike" kern="1200" baseline="0" dirty="0">
                        <a:solidFill>
                          <a:sysClr val="windowText" lastClr="000000"/>
                        </a:solidFill>
                      </a:rPr>
                      <a:t>WisDOT Operations</a:t>
                    </a:r>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75000"/>
                            <a:lumOff val="25000"/>
                          </a:prstClr>
                        </a:solidFill>
                      </a:defRPr>
                    </a:pPr>
                    <a:r>
                      <a:rPr lang="en-US" sz="1600" b="0" i="0" u="none" strike="noStrike" kern="1200" baseline="0" dirty="0">
                        <a:solidFill>
                          <a:sysClr val="windowText" lastClr="000000"/>
                        </a:solidFill>
                      </a:rPr>
                      <a:t> $718.4 Million</a:t>
                    </a:r>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75000"/>
                            <a:lumOff val="25000"/>
                          </a:prstClr>
                        </a:solidFill>
                      </a:defRPr>
                    </a:pPr>
                    <a:r>
                      <a:rPr lang="en-US" sz="3200" b="1" i="0" u="none" strike="noStrike" kern="1200" baseline="0" dirty="0">
                        <a:solidFill>
                          <a:sysClr val="windowText" lastClr="000000"/>
                        </a:solidFill>
                      </a:rPr>
                      <a:t>8%</a:t>
                    </a:r>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75000"/>
                            <a:lumOff val="25000"/>
                          </a:prstClr>
                        </a:solidFill>
                      </a:defRPr>
                    </a:pPr>
                    <a:endParaRPr lang="en-US" dirty="0"/>
                  </a:p>
                </c:rich>
              </c:tx>
              <c:spPr>
                <a:noFill/>
                <a:ln>
                  <a:noFill/>
                </a:ln>
                <a:effectLst/>
              </c:spPr>
              <c:txPr>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0" i="0" u="none" strike="noStrike" kern="1200" baseline="0">
                      <a:solidFill>
                        <a:prstClr val="black">
                          <a:lumMod val="75000"/>
                          <a:lumOff val="25000"/>
                        </a:prst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5DDB-4E96-8EA8-05A44A655D0C}"/>
                </c:ext>
              </c:extLst>
            </c:dLbl>
            <c:dLbl>
              <c:idx val="2"/>
              <c:layout>
                <c:manualLayout>
                  <c:x val="-2.6752855685533632E-2"/>
                  <c:y val="0"/>
                </c:manualLayout>
              </c:layout>
              <c:tx>
                <c:rich>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0" i="0" u="none" strike="noStrike" kern="1200" baseline="0">
                        <a:solidFill>
                          <a:prstClr val="black">
                            <a:lumMod val="75000"/>
                            <a:lumOff val="25000"/>
                          </a:prstClr>
                        </a:solidFill>
                        <a:latin typeface="+mn-lt"/>
                        <a:ea typeface="+mn-ea"/>
                        <a:cs typeface="+mn-cs"/>
                      </a:defRPr>
                    </a:pPr>
                    <a:r>
                      <a:rPr lang="en-US" sz="1600" b="1" i="0" u="none" strike="noStrike" kern="1200" baseline="0" dirty="0">
                        <a:solidFill>
                          <a:sysClr val="windowText" lastClr="000000"/>
                        </a:solidFill>
                      </a:rPr>
                      <a:t>Debt Service/Reserves</a:t>
                    </a:r>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75000"/>
                            <a:lumOff val="25000"/>
                          </a:prstClr>
                        </a:solidFill>
                      </a:defRPr>
                    </a:pPr>
                    <a:r>
                      <a:rPr lang="en-US" sz="1600" b="1" i="0" u="none" strike="noStrike" kern="1200" baseline="0" dirty="0">
                        <a:solidFill>
                          <a:sysClr val="windowText" lastClr="000000"/>
                        </a:solidFill>
                      </a:rPr>
                      <a:t> </a:t>
                    </a:r>
                    <a:fld id="{D36B0839-D514-4E4F-8732-29736D58A0BB}" type="VALUE">
                      <a:rPr lang="en-US" sz="1600" b="0" i="0" u="none" strike="noStrike" kern="1200" baseline="0" smtClean="0">
                        <a:solidFill>
                          <a:sysClr val="windowText" lastClr="000000"/>
                        </a:solidFill>
                      </a:rPr>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75000"/>
                              <a:lumOff val="25000"/>
                            </a:prstClr>
                          </a:solidFill>
                        </a:defRPr>
                      </a:pPr>
                      <a:t>[VALUE]</a:t>
                    </a:fld>
                    <a:endParaRPr lang="en-US" sz="1600" b="0" i="0" u="none" strike="noStrike" kern="1200" baseline="0" dirty="0">
                      <a:solidFill>
                        <a:sysClr val="windowText" lastClr="00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75000"/>
                            <a:lumOff val="25000"/>
                          </a:prstClr>
                        </a:solidFill>
                      </a:defRPr>
                    </a:pPr>
                    <a:r>
                      <a:rPr lang="en-US" sz="3200" b="1" i="0" u="none" strike="noStrike" kern="1200" baseline="0" dirty="0">
                        <a:solidFill>
                          <a:sysClr val="windowText" lastClr="000000"/>
                        </a:solidFill>
                      </a:rPr>
                      <a:t>9%</a:t>
                    </a:r>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75000"/>
                            <a:lumOff val="25000"/>
                          </a:prstClr>
                        </a:solidFill>
                      </a:defRPr>
                    </a:pPr>
                    <a:endParaRPr lang="en-US"/>
                  </a:p>
                </c:rich>
              </c:tx>
              <c:spPr>
                <a:noFill/>
                <a:ln>
                  <a:noFill/>
                </a:ln>
                <a:effectLst/>
              </c:spPr>
              <c:txPr>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0" i="0" u="none" strike="noStrike" kern="1200" baseline="0">
                      <a:solidFill>
                        <a:prstClr val="black">
                          <a:lumMod val="75000"/>
                          <a:lumOff val="25000"/>
                        </a:prst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DDB-4E96-8EA8-05A44A655D0C}"/>
                </c:ext>
              </c:extLst>
            </c:dLbl>
            <c:dLbl>
              <c:idx val="3"/>
              <c:layout>
                <c:manualLayout>
                  <c:x val="2.1950191139122804E-2"/>
                  <c:y val="-9.5113139083986328E-3"/>
                </c:manualLayout>
              </c:layout>
              <c:tx>
                <c:rich>
                  <a:bodyPr rot="0" spcFirstLastPara="1" vertOverflow="ellipsis" vert="horz" wrap="square" lIns="38100" tIns="19050" rIns="38100" bIns="19050" anchor="ctr" anchorCtr="0">
                    <a:noAutofit/>
                  </a:bodyPr>
                  <a:lstStyle/>
                  <a:p>
                    <a:pPr algn="l">
                      <a:defRPr sz="1197" b="0" i="0" u="none" strike="noStrike" kern="1200" baseline="0">
                        <a:solidFill>
                          <a:schemeClr val="tx1">
                            <a:lumMod val="75000"/>
                            <a:lumOff val="25000"/>
                          </a:schemeClr>
                        </a:solidFill>
                        <a:latin typeface="+mn-lt"/>
                        <a:ea typeface="+mn-ea"/>
                        <a:cs typeface="+mn-cs"/>
                      </a:defRPr>
                    </a:pPr>
                    <a:r>
                      <a:rPr lang="en-US" sz="1600" b="1" dirty="0"/>
                      <a:t>Maintenance</a:t>
                    </a:r>
                  </a:p>
                  <a:p>
                    <a:pPr algn="l">
                      <a:defRPr/>
                    </a:pPr>
                    <a:fld id="{90EB62E0-DD75-4EB8-BBB2-2B07723CA231}" type="VALUE">
                      <a:rPr lang="en-US" sz="1400" smtClean="0"/>
                      <a:pPr algn="l">
                        <a:defRPr/>
                      </a:pPr>
                      <a:t>[VALUE]</a:t>
                    </a:fld>
                    <a:r>
                      <a:rPr lang="en-US" sz="1400" dirty="0"/>
                      <a:t>, </a:t>
                    </a:r>
                    <a:r>
                      <a:rPr lang="en-US" sz="1800" b="1" dirty="0"/>
                      <a:t>14%</a:t>
                    </a:r>
                  </a:p>
                </c:rich>
              </c:tx>
              <c:spPr>
                <a:noFill/>
                <a:ln>
                  <a:noFill/>
                </a:ln>
                <a:effectLst/>
              </c:spPr>
              <c:txPr>
                <a:bodyPr rot="0" spcFirstLastPara="1" vertOverflow="ellipsis" vert="horz" wrap="square" lIns="38100" tIns="19050" rIns="38100" bIns="19050" anchor="ctr" anchorCtr="0">
                  <a:noAutofit/>
                </a:bodyPr>
                <a:lstStyle/>
                <a:p>
                  <a:pPr algn="l">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18302033344175897"/>
                      <c:h val="0.12707811718269457"/>
                    </c:manualLayout>
                  </c15:layout>
                  <c15:dlblFieldTable/>
                  <c15:showDataLabelsRange val="0"/>
                </c:ext>
                <c:ext xmlns:c16="http://schemas.microsoft.com/office/drawing/2014/chart" uri="{C3380CC4-5D6E-409C-BE32-E72D297353CC}">
                  <c16:uniqueId val="{00000007-5DDB-4E96-8EA8-05A44A655D0C}"/>
                </c:ext>
              </c:extLst>
            </c:dLbl>
            <c:dLbl>
              <c:idx val="4"/>
              <c:layout>
                <c:manualLayout>
                  <c:x val="2.1950147930170184E-2"/>
                  <c:y val="-9.1653806139855479E-2"/>
                </c:manualLayout>
              </c:layout>
              <c:tx>
                <c:rich>
                  <a:bodyPr rot="0" spcFirstLastPara="1" vertOverflow="ellipsis" vert="horz" wrap="square" lIns="38100" tIns="19050" rIns="38100" bIns="19050" anchor="ctr" anchorCtr="0">
                    <a:spAutoFit/>
                  </a:bodyPr>
                  <a:lstStyle/>
                  <a:p>
                    <a:pPr algn="l">
                      <a:defRPr sz="1197" b="0" i="0" u="none" strike="noStrike" kern="1200" baseline="0">
                        <a:solidFill>
                          <a:schemeClr val="tx1">
                            <a:lumMod val="75000"/>
                            <a:lumOff val="25000"/>
                          </a:schemeClr>
                        </a:solidFill>
                        <a:latin typeface="+mn-lt"/>
                        <a:ea typeface="+mn-ea"/>
                        <a:cs typeface="+mn-cs"/>
                      </a:defRPr>
                    </a:pPr>
                    <a:r>
                      <a:rPr lang="en-US" sz="1600" b="1" dirty="0"/>
                      <a:t>Highway</a:t>
                    </a:r>
                    <a:r>
                      <a:rPr lang="en-US" sz="1600" b="1" baseline="0" dirty="0"/>
                      <a:t> Rehabilitation </a:t>
                    </a:r>
                  </a:p>
                  <a:p>
                    <a:pPr algn="l">
                      <a:defRPr/>
                    </a:pPr>
                    <a:fld id="{4E106871-F484-4CB4-802E-DF1E35C181CD}" type="VALUE">
                      <a:rPr lang="en-US" sz="1600" smtClean="0"/>
                      <a:pPr algn="l">
                        <a:defRPr/>
                      </a:pPr>
                      <a:t>[VALUE]</a:t>
                    </a:fld>
                    <a:r>
                      <a:rPr lang="en-US" sz="1600" dirty="0"/>
                      <a:t>, </a:t>
                    </a:r>
                    <a:r>
                      <a:rPr lang="en-US" sz="1800" b="1" dirty="0"/>
                      <a:t>58%</a:t>
                    </a:r>
                  </a:p>
                </c:rich>
              </c:tx>
              <c:spPr>
                <a:noFill/>
                <a:ln>
                  <a:noFill/>
                </a:ln>
                <a:effectLst/>
              </c:spPr>
              <c:txPr>
                <a:bodyPr rot="0" spcFirstLastPara="1" vertOverflow="ellipsis" vert="horz" wrap="square" lIns="38100" tIns="19050" rIns="38100" bIns="19050" anchor="ctr" anchorCtr="0">
                  <a:spAutoFit/>
                </a:bodyPr>
                <a:lstStyle/>
                <a:p>
                  <a:pPr algn="l">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5DDB-4E96-8EA8-05A44A655D0C}"/>
                </c:ext>
              </c:extLst>
            </c:dLbl>
            <c:dLbl>
              <c:idx val="5"/>
              <c:layout>
                <c:manualLayout>
                  <c:x val="3.0651308361820881E-2"/>
                  <c:y val="-0.20742703494809395"/>
                </c:manualLayout>
              </c:layout>
              <c:tx>
                <c:rich>
                  <a:bodyPr rot="0" spcFirstLastPara="1" vertOverflow="ellipsis" vert="horz" wrap="square" lIns="38100" tIns="19050" rIns="38100" bIns="19050" anchor="ctr" anchorCtr="0">
                    <a:spAutoFit/>
                  </a:bodyPr>
                  <a:lstStyle/>
                  <a:p>
                    <a:pPr algn="l">
                      <a:defRPr sz="1197" b="0" i="0" u="none" strike="noStrike" kern="1200" baseline="0">
                        <a:solidFill>
                          <a:schemeClr val="tx1">
                            <a:lumMod val="75000"/>
                            <a:lumOff val="25000"/>
                          </a:schemeClr>
                        </a:solidFill>
                        <a:latin typeface="+mn-lt"/>
                        <a:ea typeface="+mn-ea"/>
                        <a:cs typeface="+mn-cs"/>
                      </a:defRPr>
                    </a:pPr>
                    <a:r>
                      <a:rPr lang="en-US" sz="1600" b="1" dirty="0"/>
                      <a:t>Major Highways</a:t>
                    </a:r>
                  </a:p>
                  <a:p>
                    <a:pPr algn="l">
                      <a:defRPr/>
                    </a:pPr>
                    <a:fld id="{CF210D0C-B907-4A51-ABA2-701A211209AB}" type="VALUE">
                      <a:rPr lang="en-US" sz="1600" smtClean="0"/>
                      <a:pPr algn="l">
                        <a:defRPr/>
                      </a:pPr>
                      <a:t>[VALUE]</a:t>
                    </a:fld>
                    <a:r>
                      <a:rPr lang="en-US" sz="1600" dirty="0"/>
                      <a:t>, </a:t>
                    </a:r>
                    <a:r>
                      <a:rPr lang="en-US" sz="1800" b="1" dirty="0"/>
                      <a:t>18%</a:t>
                    </a:r>
                  </a:p>
                </c:rich>
              </c:tx>
              <c:spPr>
                <a:noFill/>
                <a:ln>
                  <a:noFill/>
                </a:ln>
                <a:effectLst/>
              </c:spPr>
              <c:txPr>
                <a:bodyPr rot="0" spcFirstLastPara="1" vertOverflow="ellipsis" vert="horz" wrap="square" lIns="38100" tIns="19050" rIns="38100" bIns="19050" anchor="ctr" anchorCtr="0">
                  <a:spAutoFit/>
                </a:bodyPr>
                <a:lstStyle/>
                <a:p>
                  <a:pPr algn="l">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5DDB-4E96-8EA8-05A44A655D0C}"/>
                </c:ext>
              </c:extLst>
            </c:dLbl>
            <c:dLbl>
              <c:idx val="6"/>
              <c:layout>
                <c:manualLayout>
                  <c:x val="3.8223423388125406E-2"/>
                  <c:y val="-0.14712847827713627"/>
                </c:manualLayout>
              </c:layout>
              <c:tx>
                <c:rich>
                  <a:bodyPr rot="0" spcFirstLastPara="1" vertOverflow="ellipsis" vert="horz" wrap="square" lIns="38100" tIns="19050" rIns="38100" bIns="19050" anchor="ctr" anchorCtr="0">
                    <a:spAutoFit/>
                  </a:bodyPr>
                  <a:lstStyle/>
                  <a:p>
                    <a:pPr algn="l">
                      <a:defRPr sz="1197" b="0" i="0" u="none" strike="noStrike" kern="1200" baseline="0">
                        <a:solidFill>
                          <a:schemeClr val="tx1">
                            <a:lumMod val="75000"/>
                            <a:lumOff val="25000"/>
                          </a:schemeClr>
                        </a:solidFill>
                        <a:latin typeface="+mn-lt"/>
                        <a:ea typeface="+mn-ea"/>
                        <a:cs typeface="+mn-cs"/>
                      </a:defRPr>
                    </a:pPr>
                    <a:r>
                      <a:rPr lang="en-US" sz="1600" b="1" dirty="0"/>
                      <a:t>SE Freeways</a:t>
                    </a:r>
                    <a:r>
                      <a:rPr lang="en-US" sz="1600" dirty="0"/>
                      <a:t> </a:t>
                    </a:r>
                  </a:p>
                  <a:p>
                    <a:pPr algn="l">
                      <a:defRPr/>
                    </a:pPr>
                    <a:fld id="{4981B3FA-2963-4E62-A94F-DFC6388C0F5A}" type="VALUE">
                      <a:rPr lang="en-US" sz="1600" smtClean="0"/>
                      <a:pPr algn="l">
                        <a:defRPr/>
                      </a:pPr>
                      <a:t>[VALUE]</a:t>
                    </a:fld>
                    <a:r>
                      <a:rPr lang="en-US" sz="1600" dirty="0"/>
                      <a:t>, </a:t>
                    </a:r>
                    <a:r>
                      <a:rPr lang="en-US" sz="1800" b="1" dirty="0"/>
                      <a:t>7%</a:t>
                    </a:r>
                  </a:p>
                </c:rich>
              </c:tx>
              <c:spPr>
                <a:noFill/>
                <a:ln>
                  <a:noFill/>
                </a:ln>
                <a:effectLst/>
              </c:spPr>
              <c:txPr>
                <a:bodyPr rot="0" spcFirstLastPara="1" vertOverflow="ellipsis" vert="horz" wrap="square" lIns="38100" tIns="19050" rIns="38100" bIns="19050" anchor="ctr" anchorCtr="0">
                  <a:spAutoFit/>
                </a:bodyPr>
                <a:lstStyle/>
                <a:p>
                  <a:pPr algn="l">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5DDB-4E96-8EA8-05A44A655D0C}"/>
                </c:ext>
              </c:extLst>
            </c:dLbl>
            <c:dLbl>
              <c:idx val="7"/>
              <c:layout>
                <c:manualLayout>
                  <c:x val="3.9320911600880547E-2"/>
                  <c:y val="-4.9444816470185254E-2"/>
                </c:manualLayout>
              </c:layout>
              <c:tx>
                <c:rich>
                  <a:bodyPr rot="0" spcFirstLastPara="1" vertOverflow="ellipsis" vert="horz" wrap="square" lIns="38100" tIns="19050" rIns="38100" bIns="19050" anchor="ctr" anchorCtr="0">
                    <a:noAutofit/>
                  </a:bodyPr>
                  <a:lstStyle/>
                  <a:p>
                    <a:pPr algn="l">
                      <a:defRPr sz="1197" b="0" i="0" u="none" strike="noStrike" kern="1200" baseline="0">
                        <a:solidFill>
                          <a:schemeClr val="tx1">
                            <a:lumMod val="75000"/>
                            <a:lumOff val="25000"/>
                          </a:schemeClr>
                        </a:solidFill>
                        <a:latin typeface="+mn-lt"/>
                        <a:ea typeface="+mn-ea"/>
                        <a:cs typeface="+mn-cs"/>
                      </a:defRPr>
                    </a:pPr>
                    <a:r>
                      <a:rPr lang="en-US" sz="1600" b="1" dirty="0"/>
                      <a:t>Design Build</a:t>
                    </a:r>
                    <a:r>
                      <a:rPr lang="en-US" sz="1600" b="1" baseline="0" dirty="0"/>
                      <a:t> Bonding</a:t>
                    </a:r>
                  </a:p>
                  <a:p>
                    <a:pPr algn="l">
                      <a:defRPr/>
                    </a:pPr>
                    <a:fld id="{E7A5753C-DBCB-4FE2-87E6-64E7DF1D378B}" type="VALUE">
                      <a:rPr lang="en-US" sz="1600" smtClean="0"/>
                      <a:pPr algn="l">
                        <a:defRPr/>
                      </a:pPr>
                      <a:t>[VALUE]</a:t>
                    </a:fld>
                    <a:r>
                      <a:rPr lang="en-US" sz="1600" dirty="0"/>
                      <a:t>, </a:t>
                    </a:r>
                    <a:r>
                      <a:rPr lang="en-US" sz="1800" b="1" dirty="0"/>
                      <a:t>2%</a:t>
                    </a:r>
                  </a:p>
                </c:rich>
              </c:tx>
              <c:spPr>
                <a:noFill/>
                <a:ln>
                  <a:noFill/>
                </a:ln>
                <a:effectLst/>
              </c:spPr>
              <c:txPr>
                <a:bodyPr rot="0" spcFirstLastPara="1" vertOverflow="ellipsis" vert="horz" wrap="square" lIns="38100" tIns="19050" rIns="38100" bIns="19050" anchor="ctr" anchorCtr="0">
                  <a:noAutofit/>
                </a:bodyPr>
                <a:lstStyle/>
                <a:p>
                  <a:pPr algn="l">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15906952458744955"/>
                      <c:h val="0.13801133650848757"/>
                    </c:manualLayout>
                  </c15:layout>
                  <c15:dlblFieldTable/>
                  <c15:showDataLabelsRange val="0"/>
                </c:ext>
                <c:ext xmlns:c16="http://schemas.microsoft.com/office/drawing/2014/chart" uri="{C3380CC4-5D6E-409C-BE32-E72D297353CC}">
                  <c16:uniqueId val="{0000000F-5DDB-4E96-8EA8-05A44A655D0C}"/>
                </c:ext>
              </c:extLst>
            </c:dLbl>
            <c:dLbl>
              <c:idx val="8"/>
              <c:layout>
                <c:manualLayout>
                  <c:x val="2.6371743149429173E-2"/>
                  <c:y val="6.3497133966870165E-2"/>
                </c:manualLayout>
              </c:layout>
              <c:tx>
                <c:rich>
                  <a:bodyPr/>
                  <a:lstStyle/>
                  <a:p>
                    <a:r>
                      <a:rPr lang="en-US" sz="1600" b="1" dirty="0"/>
                      <a:t>Admin &amp; Planning</a:t>
                    </a:r>
                  </a:p>
                  <a:p>
                    <a:fld id="{162A5949-F4E4-4F44-BFD8-3717A78A6B0E}" type="VALUE">
                      <a:rPr lang="en-US" sz="1600" smtClean="0"/>
                      <a:pPr/>
                      <a:t>[VALUE]</a:t>
                    </a:fld>
                    <a:r>
                      <a:rPr lang="en-US" sz="1600" dirty="0"/>
                      <a:t>, </a:t>
                    </a:r>
                    <a:r>
                      <a:rPr lang="en-US" sz="1800" b="1" dirty="0"/>
                      <a:t>1%</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5DDB-4E96-8EA8-05A44A655D0C}"/>
                </c:ext>
              </c:extLst>
            </c:dLbl>
            <c:dLbl>
              <c:idx val="9"/>
              <c:delete val="1"/>
              <c:extLst>
                <c:ext xmlns:c15="http://schemas.microsoft.com/office/drawing/2012/chart" uri="{CE6537A1-D6FC-4f65-9D91-7224C49458BB}"/>
                <c:ext xmlns:c16="http://schemas.microsoft.com/office/drawing/2014/chart" uri="{C3380CC4-5D6E-409C-BE32-E72D297353CC}">
                  <c16:uniqueId val="{00000013-5DDB-4E96-8EA8-05A44A655D0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Sheet1!$B$3:$B$11</c:f>
              <c:numCache>
                <c:formatCode>"$"#,##0.0,,\ "Million"</c:formatCode>
                <c:ptCount val="9"/>
                <c:pt idx="0">
                  <c:v>718405600</c:v>
                </c:pt>
                <c:pt idx="1">
                  <c:v>834883500</c:v>
                </c:pt>
                <c:pt idx="2">
                  <c:v>654262400</c:v>
                </c:pt>
                <c:pt idx="3" formatCode="&quot;$&quot;.00,,,\ &quot;Billion&quot;">
                  <c:v>2636565300</c:v>
                </c:pt>
                <c:pt idx="4">
                  <c:v>797013300</c:v>
                </c:pt>
                <c:pt idx="5">
                  <c:v>301105100</c:v>
                </c:pt>
                <c:pt idx="6">
                  <c:v>92500000</c:v>
                </c:pt>
                <c:pt idx="7">
                  <c:v>43018400</c:v>
                </c:pt>
              </c:numCache>
            </c:numRef>
          </c:cat>
          <c:val>
            <c:numRef>
              <c:f>Sheet1!$B$2:$B$10</c:f>
              <c:numCache>
                <c:formatCode>"$"#,##0.0,,\ "Million"</c:formatCode>
                <c:ptCount val="9"/>
                <c:pt idx="0" formatCode="&quot;$&quot;.00,,,\ &quot;Billion&quot;">
                  <c:v>2823865800</c:v>
                </c:pt>
                <c:pt idx="1">
                  <c:v>718405600</c:v>
                </c:pt>
                <c:pt idx="2">
                  <c:v>834883500</c:v>
                </c:pt>
                <c:pt idx="3">
                  <c:v>654262400</c:v>
                </c:pt>
                <c:pt idx="4" formatCode="&quot;$&quot;.00,,,\ &quot;Billion&quot;">
                  <c:v>2636565300</c:v>
                </c:pt>
                <c:pt idx="5">
                  <c:v>797013300</c:v>
                </c:pt>
                <c:pt idx="6">
                  <c:v>301105100</c:v>
                </c:pt>
                <c:pt idx="7">
                  <c:v>92500000</c:v>
                </c:pt>
                <c:pt idx="8">
                  <c:v>43018400</c:v>
                </c:pt>
              </c:numCache>
            </c:numRef>
          </c:val>
          <c:extLst>
            <c:ext xmlns:c16="http://schemas.microsoft.com/office/drawing/2014/chart" uri="{C3380CC4-5D6E-409C-BE32-E72D297353CC}">
              <c16:uniqueId val="{00000014-5DDB-4E96-8EA8-05A44A655D0C}"/>
            </c:ext>
          </c:extLst>
        </c:ser>
        <c:dLbls>
          <c:showLegendKey val="0"/>
          <c:showVal val="0"/>
          <c:showCatName val="0"/>
          <c:showSerName val="0"/>
          <c:showPercent val="0"/>
          <c:showBubbleSize val="0"/>
          <c:showLeaderLines val="1"/>
        </c:dLbls>
        <c:gapWidth val="34"/>
        <c:splitType val="pos"/>
        <c:splitPos val="6"/>
        <c:secondPieSize val="94"/>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83682990332186E-2"/>
          <c:y val="0.19920481676498297"/>
          <c:w val="0.82322508172708131"/>
          <c:h val="0.79923271926860373"/>
        </c:manualLayout>
      </c:layout>
      <c:ofPieChart>
        <c:ofPieType val="bar"/>
        <c:varyColors val="1"/>
        <c:ser>
          <c:idx val="0"/>
          <c:order val="0"/>
          <c:tx>
            <c:strRef>
              <c:f>Sheet1!$B$1</c:f>
              <c:strCache>
                <c:ptCount val="1"/>
                <c:pt idx="0">
                  <c:v>Column1</c:v>
                </c:pt>
              </c:strCache>
            </c:strRef>
          </c:tx>
          <c:dPt>
            <c:idx val="0"/>
            <c:bubble3D val="0"/>
            <c:spPr>
              <a:solidFill>
                <a:srgbClr val="294179"/>
              </a:solidFill>
              <a:ln w="19050">
                <a:solidFill>
                  <a:schemeClr val="lt1"/>
                </a:solidFill>
              </a:ln>
              <a:effectLst/>
            </c:spPr>
            <c:extLst>
              <c:ext xmlns:c16="http://schemas.microsoft.com/office/drawing/2014/chart" uri="{C3380CC4-5D6E-409C-BE32-E72D297353CC}">
                <c16:uniqueId val="{00000002-139F-4076-8E8C-6BD38B95C335}"/>
              </c:ext>
            </c:extLst>
          </c:dPt>
          <c:dPt>
            <c:idx val="1"/>
            <c:bubble3D val="0"/>
            <c:spPr>
              <a:solidFill>
                <a:srgbClr val="95121E"/>
              </a:solidFill>
              <a:ln w="19050">
                <a:solidFill>
                  <a:schemeClr val="lt1"/>
                </a:solidFill>
              </a:ln>
              <a:effectLst/>
            </c:spPr>
            <c:extLst>
              <c:ext xmlns:c16="http://schemas.microsoft.com/office/drawing/2014/chart" uri="{C3380CC4-5D6E-409C-BE32-E72D297353CC}">
                <c16:uniqueId val="{00000005-139F-4076-8E8C-6BD38B95C335}"/>
              </c:ext>
            </c:extLst>
          </c:dPt>
          <c:dPt>
            <c:idx val="2"/>
            <c:bubble3D val="0"/>
            <c:spPr>
              <a:solidFill>
                <a:srgbClr val="7F7F7F"/>
              </a:solidFill>
              <a:ln w="19050">
                <a:solidFill>
                  <a:schemeClr val="lt1"/>
                </a:solidFill>
              </a:ln>
              <a:effectLst/>
            </c:spPr>
            <c:extLst>
              <c:ext xmlns:c16="http://schemas.microsoft.com/office/drawing/2014/chart" uri="{C3380CC4-5D6E-409C-BE32-E72D297353CC}">
                <c16:uniqueId val="{00000004-139F-4076-8E8C-6BD38B95C335}"/>
              </c:ext>
            </c:extLst>
          </c:dPt>
          <c:dPt>
            <c:idx val="3"/>
            <c:bubble3D val="0"/>
            <c:spPr>
              <a:pattFill prst="pct20">
                <a:fgClr>
                  <a:srgbClr val="85AED4"/>
                </a:fgClr>
                <a:bgClr>
                  <a:schemeClr val="bg1"/>
                </a:bgClr>
              </a:pattFill>
              <a:ln w="19050">
                <a:solidFill>
                  <a:schemeClr val="lt1"/>
                </a:solidFill>
              </a:ln>
              <a:effectLst/>
            </c:spPr>
            <c:extLst>
              <c:ext xmlns:c16="http://schemas.microsoft.com/office/drawing/2014/chart" uri="{C3380CC4-5D6E-409C-BE32-E72D297353CC}">
                <c16:uniqueId val="{00000001-139F-4076-8E8C-6BD38B95C335}"/>
              </c:ext>
            </c:extLst>
          </c:dPt>
          <c:dPt>
            <c:idx val="4"/>
            <c:bubble3D val="0"/>
            <c:spPr>
              <a:pattFill prst="dkDnDiag">
                <a:fgClr>
                  <a:srgbClr val="85AED4"/>
                </a:fgClr>
                <a:bgClr>
                  <a:schemeClr val="bg1"/>
                </a:bgClr>
              </a:pattFill>
              <a:ln w="19050">
                <a:solidFill>
                  <a:schemeClr val="lt1"/>
                </a:solidFill>
              </a:ln>
              <a:effectLst/>
            </c:spPr>
            <c:extLst>
              <c:ext xmlns:c16="http://schemas.microsoft.com/office/drawing/2014/chart" uri="{C3380CC4-5D6E-409C-BE32-E72D297353CC}">
                <c16:uniqueId val="{00000011-F9C0-48E9-BA13-33B85C5AC9BE}"/>
              </c:ext>
            </c:extLst>
          </c:dPt>
          <c:dPt>
            <c:idx val="5"/>
            <c:bubble3D val="0"/>
            <c:spPr>
              <a:pattFill prst="wdUpDiag">
                <a:fgClr>
                  <a:srgbClr val="85AED4"/>
                </a:fgClr>
                <a:bgClr>
                  <a:schemeClr val="bg1"/>
                </a:bgClr>
              </a:pattFill>
              <a:ln w="19050">
                <a:solidFill>
                  <a:schemeClr val="lt1"/>
                </a:solidFill>
              </a:ln>
              <a:effectLst/>
            </c:spPr>
            <c:extLst>
              <c:ext xmlns:c16="http://schemas.microsoft.com/office/drawing/2014/chart" uri="{C3380CC4-5D6E-409C-BE32-E72D297353CC}">
                <c16:uniqueId val="{0000000F-F9C0-48E9-BA13-33B85C5AC9BE}"/>
              </c:ext>
            </c:extLst>
          </c:dPt>
          <c:dPt>
            <c:idx val="6"/>
            <c:bubble3D val="0"/>
            <c:spPr>
              <a:pattFill prst="pct90">
                <a:fgClr>
                  <a:srgbClr val="85AED4"/>
                </a:fgClr>
                <a:bgClr>
                  <a:schemeClr val="bg1"/>
                </a:bgClr>
              </a:pattFill>
              <a:ln w="19050">
                <a:solidFill>
                  <a:schemeClr val="lt1"/>
                </a:solidFill>
              </a:ln>
              <a:effectLst/>
            </c:spPr>
            <c:extLst>
              <c:ext xmlns:c16="http://schemas.microsoft.com/office/drawing/2014/chart" uri="{C3380CC4-5D6E-409C-BE32-E72D297353CC}">
                <c16:uniqueId val="{00000013-F9C0-48E9-BA13-33B85C5AC9BE}"/>
              </c:ext>
            </c:extLst>
          </c:dPt>
          <c:dPt>
            <c:idx val="7"/>
            <c:bubble3D val="0"/>
            <c:spPr>
              <a:solidFill>
                <a:srgbClr val="85AED4"/>
              </a:solidFill>
              <a:ln w="19050">
                <a:solidFill>
                  <a:schemeClr val="lt1"/>
                </a:solidFill>
              </a:ln>
              <a:effectLst/>
            </c:spPr>
            <c:extLst>
              <c:ext xmlns:c16="http://schemas.microsoft.com/office/drawing/2014/chart" uri="{C3380CC4-5D6E-409C-BE32-E72D297353CC}">
                <c16:uniqueId val="{00000014-F9C0-48E9-BA13-33B85C5AC9BE}"/>
              </c:ext>
            </c:extLst>
          </c:dPt>
          <c:dPt>
            <c:idx val="8"/>
            <c:bubble3D val="0"/>
            <c:spPr>
              <a:solidFill>
                <a:srgbClr val="85AED4"/>
              </a:solidFill>
              <a:ln w="19050">
                <a:solidFill>
                  <a:schemeClr val="lt1"/>
                </a:solidFill>
              </a:ln>
              <a:effectLst/>
            </c:spPr>
            <c:extLst>
              <c:ext xmlns:c16="http://schemas.microsoft.com/office/drawing/2014/chart" uri="{C3380CC4-5D6E-409C-BE32-E72D297353CC}">
                <c16:uniqueId val="{00000012-F9C0-48E9-BA13-33B85C5AC9BE}"/>
              </c:ext>
            </c:extLst>
          </c:dPt>
          <c:dPt>
            <c:idx val="9"/>
            <c:bubble3D val="0"/>
            <c:spPr>
              <a:solidFill>
                <a:srgbClr val="679AC9"/>
              </a:solidFill>
              <a:ln w="19050">
                <a:solidFill>
                  <a:schemeClr val="lt1"/>
                </a:solidFill>
              </a:ln>
              <a:effectLst/>
            </c:spPr>
            <c:extLst>
              <c:ext xmlns:c16="http://schemas.microsoft.com/office/drawing/2014/chart" uri="{C3380CC4-5D6E-409C-BE32-E72D297353CC}">
                <c16:uniqueId val="{00000010-F9C0-48E9-BA13-33B85C5AC9BE}"/>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0234-498F-A9E2-68F9EE9FAA40}"/>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0234-498F-A9E2-68F9EE9FAA40}"/>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0B-F9C0-48E9-BA13-33B85C5AC9BE}"/>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0C-F9C0-48E9-BA13-33B85C5AC9BE}"/>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0D-F9C0-48E9-BA13-33B85C5AC9BE}"/>
              </c:ext>
            </c:extLst>
          </c:dPt>
          <c:dPt>
            <c:idx val="15"/>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0E-F9C0-48E9-BA13-33B85C5AC9BE}"/>
              </c:ext>
            </c:extLst>
          </c:dPt>
          <c:dPt>
            <c:idx val="16"/>
            <c:bubble3D val="0"/>
            <c:spPr>
              <a:solidFill>
                <a:schemeClr val="accent5">
                  <a:lumMod val="80000"/>
                  <a:lumOff val="20000"/>
                </a:schemeClr>
              </a:solidFill>
              <a:ln w="19050">
                <a:solidFill>
                  <a:schemeClr val="lt1"/>
                </a:solidFill>
              </a:ln>
              <a:effectLst/>
            </c:spPr>
            <c:extLst>
              <c:ext xmlns:c16="http://schemas.microsoft.com/office/drawing/2014/chart" uri="{C3380CC4-5D6E-409C-BE32-E72D297353CC}">
                <c16:uniqueId val="{00000021-0234-498F-A9E2-68F9EE9FAA40}"/>
              </c:ext>
            </c:extLst>
          </c:dPt>
          <c:dPt>
            <c:idx val="17"/>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23-0234-498F-A9E2-68F9EE9FAA40}"/>
              </c:ext>
            </c:extLst>
          </c:dPt>
          <c:dPt>
            <c:idx val="18"/>
            <c:bubble3D val="0"/>
            <c:spPr>
              <a:solidFill>
                <a:schemeClr val="accent1">
                  <a:lumMod val="80000"/>
                </a:schemeClr>
              </a:solidFill>
              <a:ln w="19050">
                <a:solidFill>
                  <a:schemeClr val="lt1"/>
                </a:solidFill>
              </a:ln>
              <a:effectLst/>
            </c:spPr>
            <c:extLst>
              <c:ext xmlns:c16="http://schemas.microsoft.com/office/drawing/2014/chart" uri="{C3380CC4-5D6E-409C-BE32-E72D297353CC}">
                <c16:uniqueId val="{00000025-0234-498F-A9E2-68F9EE9FAA40}"/>
              </c:ext>
            </c:extLst>
          </c:dPt>
          <c:dPt>
            <c:idx val="19"/>
            <c:bubble3D val="0"/>
            <c:spPr>
              <a:solidFill>
                <a:srgbClr val="85AED4"/>
              </a:solidFill>
              <a:ln w="19050">
                <a:solidFill>
                  <a:schemeClr val="lt1"/>
                </a:solidFill>
              </a:ln>
              <a:effectLst/>
            </c:spPr>
            <c:extLst>
              <c:ext xmlns:c16="http://schemas.microsoft.com/office/drawing/2014/chart" uri="{C3380CC4-5D6E-409C-BE32-E72D297353CC}">
                <c16:uniqueId val="{0000000A-F9C0-48E9-BA13-33B85C5AC9BE}"/>
              </c:ext>
            </c:extLst>
          </c:dPt>
          <c:dLbls>
            <c:dLbl>
              <c:idx val="0"/>
              <c:layout>
                <c:manualLayout>
                  <c:x val="0.15774586634716151"/>
                  <c:y val="-0.13208404828734099"/>
                </c:manualLayout>
              </c:layout>
              <c:tx>
                <c:rich>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600" b="0" i="0" u="none" strike="noStrike" kern="1200" baseline="0">
                        <a:solidFill>
                          <a:schemeClr val="bg1"/>
                        </a:solidFill>
                        <a:latin typeface="+mn-lt"/>
                        <a:ea typeface="+mn-ea"/>
                        <a:cs typeface="+mn-cs"/>
                      </a:defRPr>
                    </a:pPr>
                    <a:r>
                      <a:rPr lang="en-US" sz="1600" b="1" i="0" u="none" strike="noStrike" kern="1200" baseline="0" dirty="0">
                        <a:solidFill>
                          <a:schemeClr val="bg1"/>
                        </a:solidFill>
                      </a:rPr>
                      <a:t>State Highways</a:t>
                    </a:r>
                  </a:p>
                  <a:p>
                    <a:pPr marL="0" marR="0" lvl="0" indent="0" algn="ctr" defTabSz="914400" rtl="0" eaLnBrk="1" fontAlgn="auto" latinLnBrk="0" hangingPunct="1">
                      <a:lnSpc>
                        <a:spcPct val="100000"/>
                      </a:lnSpc>
                      <a:spcBef>
                        <a:spcPts val="0"/>
                      </a:spcBef>
                      <a:spcAft>
                        <a:spcPts val="0"/>
                      </a:spcAft>
                      <a:buClrTx/>
                      <a:buSzTx/>
                      <a:buFontTx/>
                      <a:buNone/>
                      <a:tabLst/>
                      <a:defRPr sz="1600">
                        <a:solidFill>
                          <a:schemeClr val="bg1"/>
                        </a:solidFill>
                      </a:defRPr>
                    </a:pPr>
                    <a:r>
                      <a:rPr lang="en-US" sz="1600" b="0" i="0" u="none" strike="noStrike" kern="1200" baseline="0" dirty="0">
                        <a:solidFill>
                          <a:schemeClr val="bg1"/>
                        </a:solidFill>
                      </a:rPr>
                      <a:t> </a:t>
                    </a:r>
                    <a:fld id="{943A4BEB-FD69-40F0-AF22-F9367B685B87}" type="VALUE">
                      <a:rPr lang="en-US" sz="1600" b="0" i="0" u="none" strike="noStrike" kern="1200" baseline="0" smtClean="0">
                        <a:solidFill>
                          <a:schemeClr val="bg1"/>
                        </a:solidFill>
                      </a:rPr>
                      <a:pPr marL="0" marR="0" lvl="0" indent="0" algn="ctr" defTabSz="914400" rtl="0" eaLnBrk="1" fontAlgn="auto" latinLnBrk="0" hangingPunct="1">
                        <a:lnSpc>
                          <a:spcPct val="100000"/>
                        </a:lnSpc>
                        <a:spcBef>
                          <a:spcPts val="0"/>
                        </a:spcBef>
                        <a:spcAft>
                          <a:spcPts val="0"/>
                        </a:spcAft>
                        <a:buClrTx/>
                        <a:buSzTx/>
                        <a:buFontTx/>
                        <a:buNone/>
                        <a:tabLst/>
                        <a:defRPr sz="1600">
                          <a:solidFill>
                            <a:schemeClr val="bg1"/>
                          </a:solidFill>
                        </a:defRPr>
                      </a:pPr>
                      <a:t>[VALUE]</a:t>
                    </a:fld>
                    <a:endParaRPr lang="en-US" sz="1600" b="0" i="0" u="none" strike="noStrike" kern="1200" baseline="0" dirty="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sz="1600">
                        <a:solidFill>
                          <a:schemeClr val="bg1"/>
                        </a:solidFill>
                      </a:defRPr>
                    </a:pPr>
                    <a:r>
                      <a:rPr lang="en-US" sz="1600" b="1" i="0" u="none" strike="noStrike" kern="1200" baseline="0" dirty="0">
                        <a:solidFill>
                          <a:schemeClr val="bg1"/>
                        </a:solidFill>
                      </a:rPr>
                      <a:t> </a:t>
                    </a:r>
                    <a:r>
                      <a:rPr lang="en-US" sz="3200" b="1" i="0" u="none" strike="noStrike" kern="1200" baseline="0" dirty="0">
                        <a:solidFill>
                          <a:schemeClr val="bg1"/>
                        </a:solidFill>
                      </a:rPr>
                      <a:t>51%</a:t>
                    </a:r>
                  </a:p>
                </c:rich>
              </c:tx>
              <c:spPr>
                <a:noFill/>
                <a:ln>
                  <a:noFill/>
                </a:ln>
                <a:effectLst/>
              </c:spPr>
              <c:txPr>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6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39F-4076-8E8C-6BD38B95C335}"/>
                </c:ext>
              </c:extLst>
            </c:dLbl>
            <c:dLbl>
              <c:idx val="1"/>
              <c:layout>
                <c:manualLayout>
                  <c:x val="-3.2294580025647064E-2"/>
                  <c:y val="1.4073992331766864E-2"/>
                </c:manualLayout>
              </c:layout>
              <c:tx>
                <c:rich>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600" b="0" i="0" u="none" strike="noStrike" kern="1200" baseline="0">
                        <a:solidFill>
                          <a:prstClr val="black">
                            <a:lumMod val="75000"/>
                            <a:lumOff val="25000"/>
                          </a:prstClr>
                        </a:solidFill>
                        <a:latin typeface="+mn-lt"/>
                        <a:ea typeface="+mn-ea"/>
                        <a:cs typeface="+mn-cs"/>
                      </a:defRPr>
                    </a:pPr>
                    <a:r>
                      <a:rPr lang="en-US" sz="1600" b="1" i="0" u="none" strike="noStrike" kern="1200" baseline="0" dirty="0">
                        <a:solidFill>
                          <a:sysClr val="windowText" lastClr="000000"/>
                        </a:solidFill>
                      </a:rPr>
                      <a:t>WisDOT Operations</a:t>
                    </a:r>
                  </a:p>
                  <a:p>
                    <a:pPr marL="0" marR="0" lvl="0" indent="0" algn="ctr" defTabSz="914400" rtl="0" eaLnBrk="1" fontAlgn="auto" latinLnBrk="0" hangingPunct="1">
                      <a:lnSpc>
                        <a:spcPct val="100000"/>
                      </a:lnSpc>
                      <a:spcBef>
                        <a:spcPts val="0"/>
                      </a:spcBef>
                      <a:spcAft>
                        <a:spcPts val="0"/>
                      </a:spcAft>
                      <a:buClrTx/>
                      <a:buSzTx/>
                      <a:buFontTx/>
                      <a:buNone/>
                      <a:tabLst/>
                      <a:defRPr sz="1600">
                        <a:solidFill>
                          <a:prstClr val="black">
                            <a:lumMod val="75000"/>
                            <a:lumOff val="25000"/>
                          </a:prstClr>
                        </a:solidFill>
                      </a:defRPr>
                    </a:pPr>
                    <a:r>
                      <a:rPr lang="en-US" sz="1600" b="0" i="0" u="none" strike="noStrike" kern="1200" baseline="0" dirty="0">
                        <a:solidFill>
                          <a:sysClr val="windowText" lastClr="000000"/>
                        </a:solidFill>
                      </a:rPr>
                      <a:t> $718.4 Million</a:t>
                    </a:r>
                  </a:p>
                  <a:p>
                    <a:pPr marL="0" marR="0" lvl="0" indent="0" algn="ctr" defTabSz="914400" rtl="0" eaLnBrk="1" fontAlgn="auto" latinLnBrk="0" hangingPunct="1">
                      <a:lnSpc>
                        <a:spcPct val="100000"/>
                      </a:lnSpc>
                      <a:spcBef>
                        <a:spcPts val="0"/>
                      </a:spcBef>
                      <a:spcAft>
                        <a:spcPts val="0"/>
                      </a:spcAft>
                      <a:buClrTx/>
                      <a:buSzTx/>
                      <a:buFontTx/>
                      <a:buNone/>
                      <a:tabLst/>
                      <a:defRPr sz="1600">
                        <a:solidFill>
                          <a:prstClr val="black">
                            <a:lumMod val="75000"/>
                            <a:lumOff val="25000"/>
                          </a:prstClr>
                        </a:solidFill>
                      </a:defRPr>
                    </a:pPr>
                    <a:r>
                      <a:rPr lang="en-US" sz="3200" b="1" i="0" u="none" strike="noStrike" kern="1200" baseline="0" dirty="0">
                        <a:solidFill>
                          <a:sysClr val="windowText" lastClr="000000"/>
                        </a:solidFill>
                      </a:rPr>
                      <a:t>8%</a:t>
                    </a:r>
                  </a:p>
                  <a:p>
                    <a:pPr marL="0" marR="0" lvl="0" indent="0" algn="ctr" defTabSz="914400" rtl="0" eaLnBrk="1" fontAlgn="auto" latinLnBrk="0" hangingPunct="1">
                      <a:lnSpc>
                        <a:spcPct val="100000"/>
                      </a:lnSpc>
                      <a:spcBef>
                        <a:spcPts val="0"/>
                      </a:spcBef>
                      <a:spcAft>
                        <a:spcPts val="0"/>
                      </a:spcAft>
                      <a:buClrTx/>
                      <a:buSzTx/>
                      <a:buFontTx/>
                      <a:buNone/>
                      <a:tabLst/>
                      <a:defRPr sz="1600">
                        <a:solidFill>
                          <a:prstClr val="black">
                            <a:lumMod val="75000"/>
                            <a:lumOff val="25000"/>
                          </a:prstClr>
                        </a:solidFill>
                      </a:defRPr>
                    </a:pPr>
                    <a:endParaRPr lang="en-US" sz="1600" dirty="0"/>
                  </a:p>
                </c:rich>
              </c:tx>
              <c:spPr>
                <a:noFill/>
                <a:ln>
                  <a:noFill/>
                </a:ln>
                <a:effectLst/>
              </c:spPr>
              <c:txPr>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600" b="0" i="0" u="none" strike="noStrike" kern="1200" baseline="0">
                      <a:solidFill>
                        <a:prstClr val="black">
                          <a:lumMod val="75000"/>
                          <a:lumOff val="25000"/>
                        </a:prst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139F-4076-8E8C-6BD38B95C335}"/>
                </c:ext>
              </c:extLst>
            </c:dLbl>
            <c:dLbl>
              <c:idx val="2"/>
              <c:layout>
                <c:manualLayout>
                  <c:x val="-2.3297690798792611E-2"/>
                  <c:y val="6.4453121035118049E-3"/>
                </c:manualLayout>
              </c:layout>
              <c:tx>
                <c:rich>
                  <a:bodyPr rot="0" spcFirstLastPara="1" vertOverflow="ellipsis" vert="horz" wrap="square" lIns="38100" tIns="19050" rIns="38100" bIns="19050" anchor="ctr" anchorCtr="1">
                    <a:noAutofit/>
                  </a:bodyPr>
                  <a:lstStyle/>
                  <a:p>
                    <a:pPr>
                      <a:defRPr sz="1600" b="0" i="0" u="none" strike="noStrike" kern="1200" baseline="0">
                        <a:solidFill>
                          <a:schemeClr val="tx1">
                            <a:lumMod val="75000"/>
                            <a:lumOff val="25000"/>
                          </a:schemeClr>
                        </a:solidFill>
                        <a:latin typeface="+mn-lt"/>
                        <a:ea typeface="+mn-ea"/>
                        <a:cs typeface="+mn-cs"/>
                      </a:defRPr>
                    </a:pPr>
                    <a:r>
                      <a:rPr lang="en-US" sz="1600" b="1" i="0" u="none" strike="noStrike" kern="1200" baseline="0" dirty="0">
                        <a:solidFill>
                          <a:sysClr val="windowText" lastClr="000000"/>
                        </a:solidFill>
                      </a:rPr>
                      <a:t>Debt Service/Reserves</a:t>
                    </a:r>
                  </a:p>
                  <a:p>
                    <a:pPr>
                      <a:defRPr sz="1600"/>
                    </a:pPr>
                    <a:r>
                      <a:rPr lang="en-US" sz="1600" b="1" i="0" u="none" strike="noStrike" kern="1200" baseline="0" dirty="0">
                        <a:solidFill>
                          <a:sysClr val="windowText" lastClr="000000"/>
                        </a:solidFill>
                      </a:rPr>
                      <a:t> </a:t>
                    </a:r>
                    <a:fld id="{D36B0839-D514-4E4F-8732-29736D58A0BB}" type="VALUE">
                      <a:rPr lang="en-US" sz="1600" b="0" i="0" u="none" strike="noStrike" kern="1200" baseline="0" smtClean="0">
                        <a:solidFill>
                          <a:sysClr val="windowText" lastClr="000000"/>
                        </a:solidFill>
                      </a:rPr>
                      <a:pPr>
                        <a:defRPr sz="1600"/>
                      </a:pPr>
                      <a:t>[VALUE]</a:t>
                    </a:fld>
                    <a:endParaRPr lang="en-US" sz="1600" b="0" i="0" u="none" strike="noStrike" kern="1200" baseline="0" dirty="0">
                      <a:solidFill>
                        <a:sysClr val="windowText" lastClr="000000"/>
                      </a:solidFill>
                    </a:endParaRPr>
                  </a:p>
                  <a:p>
                    <a:pPr>
                      <a:defRPr sz="1600"/>
                    </a:pPr>
                    <a:fld id="{E2655B7D-A061-44D9-9586-BFFA344B4D11}" type="PERCENTAGE">
                      <a:rPr lang="en-US" sz="3200" b="1" i="0" u="none" strike="noStrike" kern="1200" baseline="0" smtClean="0">
                        <a:solidFill>
                          <a:sysClr val="windowText" lastClr="000000"/>
                        </a:solidFill>
                      </a:rPr>
                      <a:pPr>
                        <a:defRPr sz="1600"/>
                      </a:pPr>
                      <a:t>[PERCENTAGE]</a:t>
                    </a:fld>
                    <a:endParaRPr lang="en-US" sz="3200" b="1" i="0" u="none" strike="noStrike" kern="1200" baseline="0" dirty="0">
                      <a:solidFill>
                        <a:sysClr val="windowText" lastClr="000000"/>
                      </a:solidFill>
                    </a:endParaRPr>
                  </a:p>
                  <a:p>
                    <a:pPr>
                      <a:defRPr sz="1600"/>
                    </a:pPr>
                    <a:endParaRPr lang="en-US"/>
                  </a:p>
                </c:rich>
              </c:tx>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19397828475607024"/>
                      <c:h val="0.22437898472078097"/>
                    </c:manualLayout>
                  </c15:layout>
                  <c15:dlblFieldTable/>
                  <c15:showDataLabelsRange val="0"/>
                </c:ext>
                <c:ext xmlns:c16="http://schemas.microsoft.com/office/drawing/2014/chart" uri="{C3380CC4-5D6E-409C-BE32-E72D297353CC}">
                  <c16:uniqueId val="{00000004-139F-4076-8E8C-6BD38B95C335}"/>
                </c:ext>
              </c:extLst>
            </c:dLbl>
            <c:dLbl>
              <c:idx val="3"/>
              <c:layout>
                <c:manualLayout>
                  <c:x val="1.220361887981313E-2"/>
                  <c:y val="5.8593746395561863E-3"/>
                </c:manualLayout>
              </c:layout>
              <c:tx>
                <c:rich>
                  <a:bodyPr rot="0" spcFirstLastPara="1" vertOverflow="ellipsis" vert="horz" wrap="square" lIns="38100" tIns="19050" rIns="38100" bIns="19050" anchor="ctr" anchorCtr="0">
                    <a:noAutofit/>
                  </a:bodyPr>
                  <a:lstStyle/>
                  <a:p>
                    <a:pPr algn="l">
                      <a:defRPr sz="1600" b="0" i="0" u="none" strike="noStrike" kern="1200" baseline="0">
                        <a:solidFill>
                          <a:schemeClr val="tx1">
                            <a:lumMod val="75000"/>
                            <a:lumOff val="25000"/>
                          </a:schemeClr>
                        </a:solidFill>
                        <a:latin typeface="+mn-lt"/>
                        <a:ea typeface="+mn-ea"/>
                        <a:cs typeface="+mn-cs"/>
                      </a:defRPr>
                    </a:pPr>
                    <a:r>
                      <a:rPr lang="en-US" b="1" dirty="0"/>
                      <a:t>General Transportation Aids/Special Hwy</a:t>
                    </a:r>
                    <a:r>
                      <a:rPr lang="en-US" b="1" baseline="0" dirty="0"/>
                      <a:t> Aids</a:t>
                    </a:r>
                    <a:endParaRPr lang="en-US" b="1" dirty="0"/>
                  </a:p>
                  <a:p>
                    <a:pPr algn="l">
                      <a:defRPr sz="1600"/>
                    </a:pPr>
                    <a:fld id="{9A71A137-220E-4AAC-87B9-DACC46B88194}" type="VALUE">
                      <a:rPr lang="en-US" sz="1600" smtClean="0"/>
                      <a:pPr algn="l">
                        <a:defRPr sz="1600"/>
                      </a:pPr>
                      <a:t>[VALUE]</a:t>
                    </a:fld>
                    <a:r>
                      <a:rPr lang="en-US" sz="1600" dirty="0"/>
                      <a:t>, </a:t>
                    </a:r>
                    <a:r>
                      <a:rPr lang="en-US" sz="1800" b="1" dirty="0"/>
                      <a:t>44%</a:t>
                    </a:r>
                  </a:p>
                  <a:p>
                    <a:pPr algn="l">
                      <a:defRPr sz="1600"/>
                    </a:pPr>
                    <a:endParaRPr lang="en-US"/>
                  </a:p>
                </c:rich>
              </c:tx>
              <c:spPr>
                <a:noFill/>
                <a:ln>
                  <a:noFill/>
                </a:ln>
                <a:effectLst/>
              </c:spPr>
              <c:txPr>
                <a:bodyPr rot="0" spcFirstLastPara="1" vertOverflow="ellipsis" vert="horz" wrap="square" lIns="38100" tIns="19050" rIns="38100" bIns="19050" anchor="ctr" anchorCtr="0">
                  <a:noAutofit/>
                </a:bodyPr>
                <a:lstStyle/>
                <a:p>
                  <a:pPr algn="l">
                    <a:defRPr sz="16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22510337441520892"/>
                      <c:h val="0.20983592459178613"/>
                    </c:manualLayout>
                  </c15:layout>
                  <c15:dlblFieldTable/>
                  <c15:showDataLabelsRange val="0"/>
                </c:ext>
                <c:ext xmlns:c16="http://schemas.microsoft.com/office/drawing/2014/chart" uri="{C3380CC4-5D6E-409C-BE32-E72D297353CC}">
                  <c16:uniqueId val="{00000001-139F-4076-8E8C-6BD38B95C335}"/>
                </c:ext>
              </c:extLst>
            </c:dLbl>
            <c:dLbl>
              <c:idx val="4"/>
              <c:layout>
                <c:manualLayout>
                  <c:x val="4.6405653396975914E-3"/>
                  <c:y val="-3.5770094805617408E-2"/>
                </c:manualLayout>
              </c:layout>
              <c:tx>
                <c:rich>
                  <a:bodyPr rot="0" spcFirstLastPara="1" vertOverflow="ellipsis" vert="horz" wrap="square" lIns="38100" tIns="19050" rIns="38100" bIns="19050" anchor="ctr" anchorCtr="0">
                    <a:noAutofit/>
                  </a:bodyPr>
                  <a:lstStyle/>
                  <a:p>
                    <a:pPr algn="l">
                      <a:defRPr sz="1600" b="0" i="0" u="none" strike="noStrike" kern="1200" baseline="0">
                        <a:solidFill>
                          <a:schemeClr val="tx1">
                            <a:lumMod val="75000"/>
                            <a:lumOff val="25000"/>
                          </a:schemeClr>
                        </a:solidFill>
                        <a:latin typeface="+mn-lt"/>
                        <a:ea typeface="+mn-ea"/>
                        <a:cs typeface="+mn-cs"/>
                      </a:defRPr>
                    </a:pPr>
                    <a:r>
                      <a:rPr lang="en-US" sz="1600" b="1" i="0" u="none" strike="noStrike" baseline="0" dirty="0">
                        <a:effectLst/>
                      </a:rPr>
                      <a:t>Transit/Elderly &amp; Disabled Aids</a:t>
                    </a:r>
                    <a:endParaRPr lang="en-US" sz="1600" b="1" i="0" u="none" strike="noStrike" baseline="0" dirty="0"/>
                  </a:p>
                  <a:p>
                    <a:pPr algn="l">
                      <a:defRPr sz="1600"/>
                    </a:pPr>
                    <a:fld id="{6EB098A7-413A-43BB-92F3-8C998640C067}" type="VALUE">
                      <a:rPr lang="en-US" smtClean="0"/>
                      <a:pPr algn="l">
                        <a:defRPr sz="1600"/>
                      </a:pPr>
                      <a:t>[VALUE]</a:t>
                    </a:fld>
                    <a:r>
                      <a:rPr lang="en-US" dirty="0"/>
                      <a:t>, </a:t>
                    </a:r>
                    <a:r>
                      <a:rPr lang="en-US" sz="1800" b="1" dirty="0"/>
                      <a:t>11%</a:t>
                    </a:r>
                  </a:p>
                </c:rich>
              </c:tx>
              <c:spPr>
                <a:noFill/>
                <a:ln>
                  <a:noFill/>
                </a:ln>
                <a:effectLst/>
              </c:spPr>
              <c:txPr>
                <a:bodyPr rot="0" spcFirstLastPara="1" vertOverflow="ellipsis" vert="horz" wrap="square" lIns="38100" tIns="19050" rIns="38100" bIns="19050" anchor="ctr" anchorCtr="0">
                  <a:noAutofit/>
                </a:bodyPr>
                <a:lstStyle/>
                <a:p>
                  <a:pPr algn="l">
                    <a:defRPr sz="16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2398144284216947"/>
                      <c:h val="0.18881018121189494"/>
                    </c:manualLayout>
                  </c15:layout>
                  <c15:dlblFieldTable/>
                  <c15:showDataLabelsRange val="0"/>
                </c:ext>
                <c:ext xmlns:c16="http://schemas.microsoft.com/office/drawing/2014/chart" uri="{C3380CC4-5D6E-409C-BE32-E72D297353CC}">
                  <c16:uniqueId val="{00000011-F9C0-48E9-BA13-33B85C5AC9BE}"/>
                </c:ext>
              </c:extLst>
            </c:dLbl>
            <c:dLbl>
              <c:idx val="5"/>
              <c:layout>
                <c:manualLayout>
                  <c:x val="1.2289183675163016E-2"/>
                  <c:y val="-3.0468748125692252E-2"/>
                </c:manualLayout>
              </c:layout>
              <c:tx>
                <c:rich>
                  <a:bodyPr rot="0" spcFirstLastPara="1" vertOverflow="ellipsis" vert="horz" wrap="square" lIns="38100" tIns="19050" rIns="38100" bIns="19050" anchor="ctr" anchorCtr="0">
                    <a:spAutoFit/>
                  </a:bodyPr>
                  <a:lstStyle/>
                  <a:p>
                    <a:pPr algn="l">
                      <a:defRPr sz="1600" b="0" i="0" u="none" strike="noStrike" kern="1200" baseline="0">
                        <a:solidFill>
                          <a:schemeClr val="tx1">
                            <a:lumMod val="75000"/>
                            <a:lumOff val="25000"/>
                          </a:schemeClr>
                        </a:solidFill>
                        <a:latin typeface="+mn-lt"/>
                        <a:ea typeface="+mn-ea"/>
                        <a:cs typeface="+mn-cs"/>
                      </a:defRPr>
                    </a:pPr>
                    <a:r>
                      <a:rPr lang="en-US" b="1" dirty="0"/>
                      <a:t>Local Road &amp; Bridge Assistance</a:t>
                    </a:r>
                  </a:p>
                  <a:p>
                    <a:pPr algn="l">
                      <a:defRPr sz="1600"/>
                    </a:pPr>
                    <a:fld id="{885B9A45-26D7-447C-AB90-7945199359B1}" type="VALUE">
                      <a:rPr lang="en-US" smtClean="0"/>
                      <a:pPr algn="l">
                        <a:defRPr sz="1600"/>
                      </a:pPr>
                      <a:t>[VALUE]</a:t>
                    </a:fld>
                    <a:r>
                      <a:rPr lang="en-US" dirty="0"/>
                      <a:t>, </a:t>
                    </a:r>
                    <a:r>
                      <a:rPr lang="en-US" sz="1800" b="1" dirty="0"/>
                      <a:t>28%</a:t>
                    </a:r>
                  </a:p>
                </c:rich>
              </c:tx>
              <c:spPr>
                <a:noFill/>
                <a:ln>
                  <a:noFill/>
                </a:ln>
                <a:effectLst/>
              </c:spPr>
              <c:txPr>
                <a:bodyPr rot="0" spcFirstLastPara="1" vertOverflow="ellipsis" vert="horz" wrap="square" lIns="38100" tIns="19050" rIns="38100" bIns="19050" anchor="ctr" anchorCtr="0">
                  <a:spAutoFit/>
                </a:bodyPr>
                <a:lstStyle/>
                <a:p>
                  <a:pPr algn="l">
                    <a:defRPr sz="16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24570793621120485"/>
                      <c:h val="0.14435155362010621"/>
                    </c:manualLayout>
                  </c15:layout>
                  <c15:dlblFieldTable/>
                  <c15:showDataLabelsRange val="0"/>
                </c:ext>
                <c:ext xmlns:c16="http://schemas.microsoft.com/office/drawing/2014/chart" uri="{C3380CC4-5D6E-409C-BE32-E72D297353CC}">
                  <c16:uniqueId val="{0000000F-F9C0-48E9-BA13-33B85C5AC9BE}"/>
                </c:ext>
              </c:extLst>
            </c:dLbl>
            <c:dLbl>
              <c:idx val="6"/>
              <c:layout>
                <c:manualLayout>
                  <c:x val="9.8887239456908037E-3"/>
                  <c:y val="-8.6488422271610674E-2"/>
                </c:manualLayout>
              </c:layout>
              <c:tx>
                <c:rich>
                  <a:bodyPr rot="0" spcFirstLastPara="1" vertOverflow="ellipsis" vert="horz" wrap="square" lIns="38100" tIns="19050" rIns="38100" bIns="19050" anchor="ctr" anchorCtr="0">
                    <a:spAutoFit/>
                  </a:bodyPr>
                  <a:lstStyle/>
                  <a:p>
                    <a:pPr algn="l">
                      <a:defRPr sz="1600" b="0" i="0" u="none" strike="noStrike" kern="1200" baseline="0">
                        <a:solidFill>
                          <a:schemeClr val="tx1">
                            <a:lumMod val="75000"/>
                            <a:lumOff val="25000"/>
                          </a:schemeClr>
                        </a:solidFill>
                        <a:latin typeface="+mn-lt"/>
                        <a:ea typeface="+mn-ea"/>
                        <a:cs typeface="+mn-cs"/>
                      </a:defRPr>
                    </a:pPr>
                    <a:r>
                      <a:rPr lang="fr-FR" sz="1600" b="1" i="0" u="none" strike="noStrike" baseline="0" dirty="0">
                        <a:effectLst/>
                      </a:rPr>
                      <a:t>Aeronautics/Ports/Rail</a:t>
                    </a:r>
                    <a:r>
                      <a:rPr lang="fr-FR" sz="1600" b="1" i="0" u="none" strike="noStrike" baseline="0" dirty="0"/>
                      <a:t> </a:t>
                    </a:r>
                    <a:fld id="{960CE4B4-8068-4954-8CF8-3564ACAEC2AC}" type="VALUE">
                      <a:rPr lang="fr-FR" smtClean="0"/>
                      <a:pPr algn="l">
                        <a:defRPr sz="1600"/>
                      </a:pPr>
                      <a:t>[VALUE]</a:t>
                    </a:fld>
                    <a:r>
                      <a:rPr lang="fr-FR" dirty="0"/>
                      <a:t>, </a:t>
                    </a:r>
                    <a:r>
                      <a:rPr lang="fr-FR" sz="1800" b="1" dirty="0"/>
                      <a:t>15%</a:t>
                    </a:r>
                  </a:p>
                </c:rich>
              </c:tx>
              <c:spPr>
                <a:noFill/>
                <a:ln>
                  <a:noFill/>
                </a:ln>
                <a:effectLst/>
              </c:spPr>
              <c:txPr>
                <a:bodyPr rot="0" spcFirstLastPara="1" vertOverflow="ellipsis" vert="horz" wrap="square" lIns="38100" tIns="19050" rIns="38100" bIns="19050" anchor="ctr" anchorCtr="0">
                  <a:spAutoFit/>
                </a:bodyPr>
                <a:lstStyle/>
                <a:p>
                  <a:pPr algn="l">
                    <a:defRPr sz="16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F9C0-48E9-BA13-33B85C5AC9BE}"/>
                </c:ext>
              </c:extLst>
            </c:dLbl>
            <c:dLbl>
              <c:idx val="7"/>
              <c:layout>
                <c:manualLayout>
                  <c:x val="1.2311371993712145E-2"/>
                  <c:y val="-1.6406248990757336E-2"/>
                </c:manualLayout>
              </c:layout>
              <c:tx>
                <c:rich>
                  <a:bodyPr rot="0" spcFirstLastPara="1" vertOverflow="ellipsis" vert="horz" wrap="square" lIns="38100" tIns="19050" rIns="38100" bIns="19050" anchor="ctr" anchorCtr="0">
                    <a:noAutofit/>
                  </a:bodyPr>
                  <a:lstStyle/>
                  <a:p>
                    <a:pPr algn="l">
                      <a:defRPr sz="1600" b="0" i="0" u="none" strike="noStrike" kern="1200" baseline="0">
                        <a:solidFill>
                          <a:schemeClr val="tx1">
                            <a:lumMod val="75000"/>
                            <a:lumOff val="25000"/>
                          </a:schemeClr>
                        </a:solidFill>
                        <a:latin typeface="+mn-lt"/>
                        <a:ea typeface="+mn-ea"/>
                        <a:cs typeface="+mn-cs"/>
                      </a:defRPr>
                    </a:pPr>
                    <a:r>
                      <a:rPr lang="en-US" b="1" dirty="0"/>
                      <a:t>Other</a:t>
                    </a:r>
                  </a:p>
                  <a:p>
                    <a:pPr algn="l">
                      <a:defRPr sz="1600"/>
                    </a:pPr>
                    <a:fld id="{A02F9740-BD42-4425-8E6C-B4CE2567C329}" type="VALUE">
                      <a:rPr lang="en-US" smtClean="0"/>
                      <a:pPr algn="l">
                        <a:defRPr sz="1600"/>
                      </a:pPr>
                      <a:t>[VALUE]</a:t>
                    </a:fld>
                    <a:r>
                      <a:rPr lang="en-US" dirty="0"/>
                      <a:t>, </a:t>
                    </a:r>
                    <a:r>
                      <a:rPr lang="en-US" sz="1800" b="1" dirty="0"/>
                      <a:t>2%</a:t>
                    </a:r>
                  </a:p>
                </c:rich>
              </c:tx>
              <c:spPr>
                <a:noFill/>
                <a:ln>
                  <a:noFill/>
                </a:ln>
                <a:effectLst/>
              </c:spPr>
              <c:txPr>
                <a:bodyPr rot="0" spcFirstLastPara="1" vertOverflow="ellipsis" vert="horz" wrap="square" lIns="38100" tIns="19050" rIns="38100" bIns="19050" anchor="ctr" anchorCtr="0">
                  <a:noAutofit/>
                </a:bodyPr>
                <a:lstStyle/>
                <a:p>
                  <a:pPr algn="l">
                    <a:defRPr sz="16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25123282752993786"/>
                      <c:h val="0.13139061691740789"/>
                    </c:manualLayout>
                  </c15:layout>
                  <c15:dlblFieldTable/>
                  <c15:showDataLabelsRange val="0"/>
                </c:ext>
                <c:ext xmlns:c16="http://schemas.microsoft.com/office/drawing/2014/chart" uri="{C3380CC4-5D6E-409C-BE32-E72D297353CC}">
                  <c16:uniqueId val="{00000014-F9C0-48E9-BA13-33B85C5AC9BE}"/>
                </c:ext>
              </c:extLst>
            </c:dLbl>
            <c:dLbl>
              <c:idx val="8"/>
              <c:delete val="1"/>
              <c:extLst>
                <c:ext xmlns:c15="http://schemas.microsoft.com/office/drawing/2012/chart" uri="{CE6537A1-D6FC-4f65-9D91-7224C49458BB}"/>
                <c:ext xmlns:c16="http://schemas.microsoft.com/office/drawing/2014/chart" uri="{C3380CC4-5D6E-409C-BE32-E72D297353CC}">
                  <c16:uniqueId val="{00000012-F9C0-48E9-BA13-33B85C5AC9BE}"/>
                </c:ext>
              </c:extLst>
            </c:dLbl>
            <c:dLbl>
              <c:idx val="9"/>
              <c:delete val="1"/>
              <c:extLst>
                <c:ext xmlns:c15="http://schemas.microsoft.com/office/drawing/2012/chart" uri="{CE6537A1-D6FC-4f65-9D91-7224C49458BB}"/>
                <c:ext xmlns:c16="http://schemas.microsoft.com/office/drawing/2014/chart" uri="{C3380CC4-5D6E-409C-BE32-E72D297353CC}">
                  <c16:uniqueId val="{00000010-F9C0-48E9-BA13-33B85C5AC9BE}"/>
                </c:ext>
              </c:extLst>
            </c:dLbl>
            <c:dLbl>
              <c:idx val="19"/>
              <c:delete val="1"/>
              <c:extLst>
                <c:ext xmlns:c15="http://schemas.microsoft.com/office/drawing/2012/chart" uri="{CE6537A1-D6FC-4f65-9D91-7224C49458BB}"/>
                <c:ext xmlns:c16="http://schemas.microsoft.com/office/drawing/2014/chart" uri="{C3380CC4-5D6E-409C-BE32-E72D297353CC}">
                  <c16:uniqueId val="{0000000A-F9C0-48E9-BA13-33B85C5AC9BE}"/>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Sheet1!$A$2:$A$9</c:f>
              <c:strCache>
                <c:ptCount val="8"/>
                <c:pt idx="0">
                  <c:v>STATE HIGHWAYS</c:v>
                </c:pt>
                <c:pt idx="1">
                  <c:v>DOT STATE OPERATIONS (State Funds)</c:v>
                </c:pt>
                <c:pt idx="2">
                  <c:v>DEBT SERVICE/RESERVES</c:v>
                </c:pt>
                <c:pt idx="3">
                  <c:v>General Transportation Aids</c:v>
                </c:pt>
                <c:pt idx="4">
                  <c:v>Transit Aids/Elderly and Disabled Aids</c:v>
                </c:pt>
                <c:pt idx="5">
                  <c:v>Local Road &amp; Bridge Assistance</c:v>
                </c:pt>
                <c:pt idx="6">
                  <c:v>Aeornautics/Ports/Rail</c:v>
                </c:pt>
                <c:pt idx="7">
                  <c:v>Other</c:v>
                </c:pt>
              </c:strCache>
            </c:strRef>
          </c:cat>
          <c:val>
            <c:numRef>
              <c:f>Sheet1!$B$2:$B$9</c:f>
              <c:numCache>
                <c:formatCode>"$"#,##0.0,,\ "Million"</c:formatCode>
                <c:ptCount val="8"/>
                <c:pt idx="0" formatCode="&quot;$&quot;.00,,,\ &quot;Billion&quot;">
                  <c:v>4524464500</c:v>
                </c:pt>
                <c:pt idx="1">
                  <c:v>718405600</c:v>
                </c:pt>
                <c:pt idx="2">
                  <c:v>834883500</c:v>
                </c:pt>
                <c:pt idx="3" formatCode="&quot;$&quot;.00,,,\ &quot;Billion&quot;">
                  <c:v>1236694000</c:v>
                </c:pt>
                <c:pt idx="4">
                  <c:v>323670800</c:v>
                </c:pt>
                <c:pt idx="5">
                  <c:v>776684200</c:v>
                </c:pt>
                <c:pt idx="6">
                  <c:v>426918800</c:v>
                </c:pt>
                <c:pt idx="7">
                  <c:v>59898000</c:v>
                </c:pt>
              </c:numCache>
            </c:numRef>
          </c:val>
          <c:extLst>
            <c:ext xmlns:c16="http://schemas.microsoft.com/office/drawing/2014/chart" uri="{C3380CC4-5D6E-409C-BE32-E72D297353CC}">
              <c16:uniqueId val="{00000000-139F-4076-8E8C-6BD38B95C335}"/>
            </c:ext>
          </c:extLst>
        </c:ser>
        <c:dLbls>
          <c:showLegendKey val="0"/>
          <c:showVal val="0"/>
          <c:showCatName val="0"/>
          <c:showSerName val="0"/>
          <c:showPercent val="0"/>
          <c:showBubbleSize val="0"/>
          <c:showLeaderLines val="1"/>
        </c:dLbls>
        <c:gapWidth val="34"/>
        <c:splitType val="pos"/>
        <c:splitPos val="5"/>
        <c:secondPieSize val="94"/>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State Highways</c:v>
                </c:pt>
              </c:strCache>
            </c:strRef>
          </c:tx>
          <c:spPr>
            <a:ln w="41275" cap="rnd">
              <a:solidFill>
                <a:srgbClr val="008000"/>
              </a:solidFill>
              <a:round/>
            </a:ln>
            <a:effectLst/>
          </c:spPr>
          <c:marker>
            <c:symbol val="none"/>
          </c:marker>
          <c:cat>
            <c:numRef>
              <c:f>Sheet1!$A$2:$A$35</c:f>
              <c:numCache>
                <c:formatCode>General</c:formatCode>
                <c:ptCount val="34"/>
                <c:pt idx="0">
                  <c:v>1994</c:v>
                </c:pt>
                <c:pt idx="2">
                  <c:v>1996</c:v>
                </c:pt>
                <c:pt idx="4">
                  <c:v>1998</c:v>
                </c:pt>
                <c:pt idx="6">
                  <c:v>2000</c:v>
                </c:pt>
                <c:pt idx="8">
                  <c:v>2002</c:v>
                </c:pt>
                <c:pt idx="10">
                  <c:v>2004</c:v>
                </c:pt>
                <c:pt idx="12">
                  <c:v>2006</c:v>
                </c:pt>
                <c:pt idx="14">
                  <c:v>2008</c:v>
                </c:pt>
                <c:pt idx="16">
                  <c:v>2010</c:v>
                </c:pt>
                <c:pt idx="18">
                  <c:v>2012</c:v>
                </c:pt>
                <c:pt idx="20">
                  <c:v>2014</c:v>
                </c:pt>
                <c:pt idx="22">
                  <c:v>2016</c:v>
                </c:pt>
                <c:pt idx="24">
                  <c:v>2018</c:v>
                </c:pt>
                <c:pt idx="26">
                  <c:v>2020</c:v>
                </c:pt>
                <c:pt idx="28">
                  <c:v>2022</c:v>
                </c:pt>
                <c:pt idx="30">
                  <c:v>2024</c:v>
                </c:pt>
                <c:pt idx="32">
                  <c:v>2026</c:v>
                </c:pt>
              </c:numCache>
            </c:numRef>
          </c:cat>
          <c:val>
            <c:numRef>
              <c:f>Sheet1!$B$2:$B$35</c:f>
              <c:numCache>
                <c:formatCode>General</c:formatCode>
                <c:ptCount val="34"/>
                <c:pt idx="0">
                  <c:v>1.9675560458839407</c:v>
                </c:pt>
                <c:pt idx="1">
                  <c:v>1.9209895472440943</c:v>
                </c:pt>
                <c:pt idx="2">
                  <c:v>1.8657777246653919</c:v>
                </c:pt>
                <c:pt idx="3">
                  <c:v>1.8187647414330219</c:v>
                </c:pt>
                <c:pt idx="4">
                  <c:v>1.8486379550102248</c:v>
                </c:pt>
                <c:pt idx="5">
                  <c:v>1.9098678911564624</c:v>
                </c:pt>
                <c:pt idx="6">
                  <c:v>1.8472334281842819</c:v>
                </c:pt>
                <c:pt idx="7">
                  <c:v>1.7608540165631468</c:v>
                </c:pt>
                <c:pt idx="8">
                  <c:v>1.7108083546414672</c:v>
                </c:pt>
                <c:pt idx="9">
                  <c:v>1.7909404891304348</c:v>
                </c:pt>
                <c:pt idx="10">
                  <c:v>1.7842021157578962</c:v>
                </c:pt>
                <c:pt idx="11">
                  <c:v>1.7700942976617169</c:v>
                </c:pt>
                <c:pt idx="12">
                  <c:v>1.8420344279100531</c:v>
                </c:pt>
                <c:pt idx="13">
                  <c:v>1.8979052082328345</c:v>
                </c:pt>
                <c:pt idx="14">
                  <c:v>1.910448714971358</c:v>
                </c:pt>
                <c:pt idx="15">
                  <c:v>2.1398510427350428</c:v>
                </c:pt>
                <c:pt idx="16">
                  <c:v>2.3388507488919457</c:v>
                </c:pt>
                <c:pt idx="17">
                  <c:v>2.5034986571809692</c:v>
                </c:pt>
                <c:pt idx="18">
                  <c:v>2.3509454079558649</c:v>
                </c:pt>
                <c:pt idx="19">
                  <c:v>2.241428124463519</c:v>
                </c:pt>
                <c:pt idx="20">
                  <c:v>2.2280474130404171</c:v>
                </c:pt>
                <c:pt idx="21">
                  <c:v>2.2732848466947959</c:v>
                </c:pt>
                <c:pt idx="22">
                  <c:v>2.3928725791666658</c:v>
                </c:pt>
                <c:pt idx="23">
                  <c:v>2.1332978131374953</c:v>
                </c:pt>
                <c:pt idx="24">
                  <c:v>2.0649017031727066</c:v>
                </c:pt>
                <c:pt idx="25">
                  <c:v>1.8335504223699648</c:v>
                </c:pt>
                <c:pt idx="26">
                  <c:v>1.9435849137042758</c:v>
                </c:pt>
                <c:pt idx="27">
                  <c:v>1.8306585879458794</c:v>
                </c:pt>
                <c:pt idx="28">
                  <c:v>1.8225404430019363</c:v>
                </c:pt>
                <c:pt idx="29">
                  <c:v>1.7270666666666665</c:v>
                </c:pt>
                <c:pt idx="30">
                  <c:v>1.9290912688264366</c:v>
                </c:pt>
                <c:pt idx="31">
                  <c:v>1.8488036187239452</c:v>
                </c:pt>
                <c:pt idx="32">
                  <c:v>2.0365661130070616</c:v>
                </c:pt>
                <c:pt idx="33">
                  <c:v>1.9691771137713263</c:v>
                </c:pt>
              </c:numCache>
            </c:numRef>
          </c:val>
          <c:smooth val="0"/>
          <c:extLst>
            <c:ext xmlns:c16="http://schemas.microsoft.com/office/drawing/2014/chart" uri="{C3380CC4-5D6E-409C-BE32-E72D297353CC}">
              <c16:uniqueId val="{00000000-793B-4C3D-9987-C6987BBAB695}"/>
            </c:ext>
          </c:extLst>
        </c:ser>
        <c:ser>
          <c:idx val="1"/>
          <c:order val="1"/>
          <c:tx>
            <c:strRef>
              <c:f>Sheet1!$C$1</c:f>
              <c:strCache>
                <c:ptCount val="1"/>
                <c:pt idx="0">
                  <c:v>Local Aids &amp; Assistance</c:v>
                </c:pt>
              </c:strCache>
            </c:strRef>
          </c:tx>
          <c:spPr>
            <a:ln w="41275" cap="rnd">
              <a:solidFill>
                <a:schemeClr val="accent2"/>
              </a:solidFill>
              <a:round/>
            </a:ln>
            <a:effectLst/>
          </c:spPr>
          <c:marker>
            <c:symbol val="none"/>
          </c:marker>
          <c:cat>
            <c:numRef>
              <c:f>Sheet1!$A$2:$A$35</c:f>
              <c:numCache>
                <c:formatCode>General</c:formatCode>
                <c:ptCount val="34"/>
                <c:pt idx="0">
                  <c:v>1994</c:v>
                </c:pt>
                <c:pt idx="2">
                  <c:v>1996</c:v>
                </c:pt>
                <c:pt idx="4">
                  <c:v>1998</c:v>
                </c:pt>
                <c:pt idx="6">
                  <c:v>2000</c:v>
                </c:pt>
                <c:pt idx="8">
                  <c:v>2002</c:v>
                </c:pt>
                <c:pt idx="10">
                  <c:v>2004</c:v>
                </c:pt>
                <c:pt idx="12">
                  <c:v>2006</c:v>
                </c:pt>
                <c:pt idx="14">
                  <c:v>2008</c:v>
                </c:pt>
                <c:pt idx="16">
                  <c:v>2010</c:v>
                </c:pt>
                <c:pt idx="18">
                  <c:v>2012</c:v>
                </c:pt>
                <c:pt idx="20">
                  <c:v>2014</c:v>
                </c:pt>
                <c:pt idx="22">
                  <c:v>2016</c:v>
                </c:pt>
                <c:pt idx="24">
                  <c:v>2018</c:v>
                </c:pt>
                <c:pt idx="26">
                  <c:v>2020</c:v>
                </c:pt>
                <c:pt idx="28">
                  <c:v>2022</c:v>
                </c:pt>
                <c:pt idx="30">
                  <c:v>2024</c:v>
                </c:pt>
                <c:pt idx="32">
                  <c:v>2026</c:v>
                </c:pt>
              </c:numCache>
            </c:numRef>
          </c:cat>
          <c:val>
            <c:numRef>
              <c:f>Sheet1!$C$2:$C$35</c:f>
              <c:numCache>
                <c:formatCode>General</c:formatCode>
                <c:ptCount val="34"/>
                <c:pt idx="0">
                  <c:v>1.8113613157894735</c:v>
                </c:pt>
                <c:pt idx="1">
                  <c:v>1.5741233858267716</c:v>
                </c:pt>
                <c:pt idx="2">
                  <c:v>1.6245229063097513</c:v>
                </c:pt>
                <c:pt idx="3">
                  <c:v>1.4837909138110073</c:v>
                </c:pt>
                <c:pt idx="4">
                  <c:v>1.549153372188139</c:v>
                </c:pt>
                <c:pt idx="5">
                  <c:v>1.6231036134453782</c:v>
                </c:pt>
                <c:pt idx="6">
                  <c:v>1.4320074254742545</c:v>
                </c:pt>
                <c:pt idx="7">
                  <c:v>1.4354621739130435</c:v>
                </c:pt>
                <c:pt idx="8">
                  <c:v>1.4150003779877711</c:v>
                </c:pt>
                <c:pt idx="9">
                  <c:v>1.3749090706521738</c:v>
                </c:pt>
                <c:pt idx="10">
                  <c:v>1.3927913887418384</c:v>
                </c:pt>
                <c:pt idx="11">
                  <c:v>1.3331340075098139</c:v>
                </c:pt>
                <c:pt idx="12">
                  <c:v>1.3456777248677252</c:v>
                </c:pt>
                <c:pt idx="13">
                  <c:v>1.3474952066248591</c:v>
                </c:pt>
                <c:pt idx="14">
                  <c:v>1.3524170119213501</c:v>
                </c:pt>
                <c:pt idx="15">
                  <c:v>1.4260386153846154</c:v>
                </c:pt>
                <c:pt idx="16">
                  <c:v>1.5402368454837232</c:v>
                </c:pt>
                <c:pt idx="17">
                  <c:v>1.5181213472654509</c:v>
                </c:pt>
                <c:pt idx="18">
                  <c:v>1.43853081300813</c:v>
                </c:pt>
                <c:pt idx="19">
                  <c:v>1.2935190658082971</c:v>
                </c:pt>
                <c:pt idx="20">
                  <c:v>1.2617781044923251</c:v>
                </c:pt>
                <c:pt idx="21">
                  <c:v>1.2755916230661042</c:v>
                </c:pt>
                <c:pt idx="22">
                  <c:v>1.2578396874999997</c:v>
                </c:pt>
                <c:pt idx="23">
                  <c:v>1.2234991676866587</c:v>
                </c:pt>
                <c:pt idx="24">
                  <c:v>1.2114464277180406</c:v>
                </c:pt>
                <c:pt idx="25">
                  <c:v>1.2155706804849433</c:v>
                </c:pt>
                <c:pt idx="26">
                  <c:v>1.2893943276661513</c:v>
                </c:pt>
                <c:pt idx="27">
                  <c:v>1.2674920344403446</c:v>
                </c:pt>
                <c:pt idx="28">
                  <c:v>1.3036586550506777</c:v>
                </c:pt>
                <c:pt idx="29">
                  <c:v>1.1910366666666667</c:v>
                </c:pt>
                <c:pt idx="30">
                  <c:v>1.3767394881762234</c:v>
                </c:pt>
                <c:pt idx="31">
                  <c:v>1.2593084231420579</c:v>
                </c:pt>
                <c:pt idx="32">
                  <c:v>1.4199776582436041</c:v>
                </c:pt>
                <c:pt idx="33">
                  <c:v>1.2629735130549533</c:v>
                </c:pt>
              </c:numCache>
            </c:numRef>
          </c:val>
          <c:smooth val="0"/>
          <c:extLst>
            <c:ext xmlns:c16="http://schemas.microsoft.com/office/drawing/2014/chart" uri="{C3380CC4-5D6E-409C-BE32-E72D297353CC}">
              <c16:uniqueId val="{00000001-793B-4C3D-9987-C6987BBAB695}"/>
            </c:ext>
          </c:extLst>
        </c:ser>
        <c:ser>
          <c:idx val="2"/>
          <c:order val="2"/>
          <c:tx>
            <c:strRef>
              <c:f>Sheet1!$D$1</c:f>
              <c:strCache>
                <c:ptCount val="1"/>
                <c:pt idx="0">
                  <c:v>State Patrol &amp; DMV</c:v>
                </c:pt>
              </c:strCache>
            </c:strRef>
          </c:tx>
          <c:spPr>
            <a:ln w="41275" cap="rnd">
              <a:solidFill>
                <a:srgbClr val="294179"/>
              </a:solidFill>
              <a:round/>
            </a:ln>
            <a:effectLst/>
          </c:spPr>
          <c:marker>
            <c:symbol val="none"/>
          </c:marker>
          <c:cat>
            <c:numRef>
              <c:f>Sheet1!$A$2:$A$35</c:f>
              <c:numCache>
                <c:formatCode>General</c:formatCode>
                <c:ptCount val="34"/>
                <c:pt idx="0">
                  <c:v>1994</c:v>
                </c:pt>
                <c:pt idx="2">
                  <c:v>1996</c:v>
                </c:pt>
                <c:pt idx="4">
                  <c:v>1998</c:v>
                </c:pt>
                <c:pt idx="6">
                  <c:v>2000</c:v>
                </c:pt>
                <c:pt idx="8">
                  <c:v>2002</c:v>
                </c:pt>
                <c:pt idx="10">
                  <c:v>2004</c:v>
                </c:pt>
                <c:pt idx="12">
                  <c:v>2006</c:v>
                </c:pt>
                <c:pt idx="14">
                  <c:v>2008</c:v>
                </c:pt>
                <c:pt idx="16">
                  <c:v>2010</c:v>
                </c:pt>
                <c:pt idx="18">
                  <c:v>2012</c:v>
                </c:pt>
                <c:pt idx="20">
                  <c:v>2014</c:v>
                </c:pt>
                <c:pt idx="22">
                  <c:v>2016</c:v>
                </c:pt>
                <c:pt idx="24">
                  <c:v>2018</c:v>
                </c:pt>
                <c:pt idx="26">
                  <c:v>2020</c:v>
                </c:pt>
                <c:pt idx="28">
                  <c:v>2022</c:v>
                </c:pt>
                <c:pt idx="30">
                  <c:v>2024</c:v>
                </c:pt>
                <c:pt idx="32">
                  <c:v>2026</c:v>
                </c:pt>
              </c:numCache>
            </c:numRef>
          </c:cat>
          <c:val>
            <c:numRef>
              <c:f>Sheet1!$D$2:$D$35</c:f>
              <c:numCache>
                <c:formatCode>General</c:formatCode>
                <c:ptCount val="34"/>
                <c:pt idx="0">
                  <c:v>0.53402684210526319</c:v>
                </c:pt>
                <c:pt idx="1">
                  <c:v>0.52934627296587922</c:v>
                </c:pt>
                <c:pt idx="2">
                  <c:v>0.50343793711493523</c:v>
                </c:pt>
                <c:pt idx="3">
                  <c:v>0.4845457736240914</c:v>
                </c:pt>
                <c:pt idx="4">
                  <c:v>0.46192893865030671</c:v>
                </c:pt>
                <c:pt idx="5">
                  <c:v>0.44804556022408965</c:v>
                </c:pt>
                <c:pt idx="6">
                  <c:v>0.41173427990708478</c:v>
                </c:pt>
                <c:pt idx="7">
                  <c:v>0.39570855072463768</c:v>
                </c:pt>
                <c:pt idx="8">
                  <c:v>0.38636547155827305</c:v>
                </c:pt>
                <c:pt idx="9">
                  <c:v>0.39732990398550727</c:v>
                </c:pt>
                <c:pt idx="10">
                  <c:v>0.54422312687488961</c:v>
                </c:pt>
                <c:pt idx="11">
                  <c:v>0.65414549923195076</c:v>
                </c:pt>
                <c:pt idx="12">
                  <c:v>0.63332560019841266</c:v>
                </c:pt>
                <c:pt idx="13">
                  <c:v>0.4853936163370316</c:v>
                </c:pt>
                <c:pt idx="14">
                  <c:v>0.36653631521907415</c:v>
                </c:pt>
                <c:pt idx="15">
                  <c:v>0.38697136752136752</c:v>
                </c:pt>
                <c:pt idx="16">
                  <c:v>0.3779993733761271</c:v>
                </c:pt>
                <c:pt idx="17">
                  <c:v>0.35585365199347857</c:v>
                </c:pt>
                <c:pt idx="18">
                  <c:v>0.34029256968641108</c:v>
                </c:pt>
                <c:pt idx="19">
                  <c:v>0.34047064663805438</c:v>
                </c:pt>
                <c:pt idx="20">
                  <c:v>0.34277784537389094</c:v>
                </c:pt>
                <c:pt idx="21">
                  <c:v>0.34231395077355836</c:v>
                </c:pt>
                <c:pt idx="22">
                  <c:v>0.33897028611111102</c:v>
                </c:pt>
                <c:pt idx="23">
                  <c:v>0.33230657418740656</c:v>
                </c:pt>
                <c:pt idx="24">
                  <c:v>0.32669195406876411</c:v>
                </c:pt>
                <c:pt idx="25">
                  <c:v>0.32202233998174945</c:v>
                </c:pt>
                <c:pt idx="26">
                  <c:v>0.32119477202472951</c:v>
                </c:pt>
                <c:pt idx="27">
                  <c:v>0.30688124723247234</c:v>
                </c:pt>
                <c:pt idx="28">
                  <c:v>0.29120867099419206</c:v>
                </c:pt>
                <c:pt idx="29">
                  <c:v>0.2843033333333333</c:v>
                </c:pt>
                <c:pt idx="30">
                  <c:v>0.30280993527508088</c:v>
                </c:pt>
                <c:pt idx="31">
                  <c:v>0.30902061771451911</c:v>
                </c:pt>
                <c:pt idx="32">
                  <c:v>0.32225913286254909</c:v>
                </c:pt>
                <c:pt idx="33">
                  <c:v>0.33930709774719581</c:v>
                </c:pt>
              </c:numCache>
            </c:numRef>
          </c:val>
          <c:smooth val="0"/>
          <c:extLst>
            <c:ext xmlns:c16="http://schemas.microsoft.com/office/drawing/2014/chart" uri="{C3380CC4-5D6E-409C-BE32-E72D297353CC}">
              <c16:uniqueId val="{00000002-793B-4C3D-9987-C6987BBAB695}"/>
            </c:ext>
          </c:extLst>
        </c:ser>
        <c:ser>
          <c:idx val="3"/>
          <c:order val="3"/>
          <c:tx>
            <c:strRef>
              <c:f>Sheet1!$E$1</c:f>
              <c:strCache>
                <c:ptCount val="1"/>
                <c:pt idx="0">
                  <c:v>Debt Payments</c:v>
                </c:pt>
              </c:strCache>
            </c:strRef>
          </c:tx>
          <c:spPr>
            <a:ln w="41275" cap="rnd">
              <a:solidFill>
                <a:srgbClr val="95121E"/>
              </a:solidFill>
              <a:round/>
            </a:ln>
            <a:effectLst/>
          </c:spPr>
          <c:marker>
            <c:symbol val="none"/>
          </c:marker>
          <c:cat>
            <c:numRef>
              <c:f>Sheet1!$A$2:$A$35</c:f>
              <c:numCache>
                <c:formatCode>General</c:formatCode>
                <c:ptCount val="34"/>
                <c:pt idx="0">
                  <c:v>1994</c:v>
                </c:pt>
                <c:pt idx="2">
                  <c:v>1996</c:v>
                </c:pt>
                <c:pt idx="4">
                  <c:v>1998</c:v>
                </c:pt>
                <c:pt idx="6">
                  <c:v>2000</c:v>
                </c:pt>
                <c:pt idx="8">
                  <c:v>2002</c:v>
                </c:pt>
                <c:pt idx="10">
                  <c:v>2004</c:v>
                </c:pt>
                <c:pt idx="12">
                  <c:v>2006</c:v>
                </c:pt>
                <c:pt idx="14">
                  <c:v>2008</c:v>
                </c:pt>
                <c:pt idx="16">
                  <c:v>2010</c:v>
                </c:pt>
                <c:pt idx="18">
                  <c:v>2012</c:v>
                </c:pt>
                <c:pt idx="20">
                  <c:v>2014</c:v>
                </c:pt>
                <c:pt idx="22">
                  <c:v>2016</c:v>
                </c:pt>
                <c:pt idx="24">
                  <c:v>2018</c:v>
                </c:pt>
                <c:pt idx="26">
                  <c:v>2020</c:v>
                </c:pt>
                <c:pt idx="28">
                  <c:v>2022</c:v>
                </c:pt>
                <c:pt idx="30">
                  <c:v>2024</c:v>
                </c:pt>
                <c:pt idx="32">
                  <c:v>2026</c:v>
                </c:pt>
              </c:numCache>
            </c:numRef>
          </c:cat>
          <c:val>
            <c:numRef>
              <c:f>Sheet1!$E$2:$E$35</c:f>
              <c:numCache>
                <c:formatCode>General</c:formatCode>
                <c:ptCount val="34"/>
                <c:pt idx="0">
                  <c:v>0.14566798245614032</c:v>
                </c:pt>
                <c:pt idx="1">
                  <c:v>0.16690522309711286</c:v>
                </c:pt>
                <c:pt idx="2">
                  <c:v>0.15742509666454216</c:v>
                </c:pt>
                <c:pt idx="3">
                  <c:v>0.1704864527518172</c:v>
                </c:pt>
                <c:pt idx="4">
                  <c:v>0.1777478977505112</c:v>
                </c:pt>
                <c:pt idx="5">
                  <c:v>0.18581944777911164</c:v>
                </c:pt>
                <c:pt idx="6">
                  <c:v>0.17579526713124274</c:v>
                </c:pt>
                <c:pt idx="7">
                  <c:v>0.16816136645962734</c:v>
                </c:pt>
                <c:pt idx="8">
                  <c:v>0.15700208078562161</c:v>
                </c:pt>
                <c:pt idx="9">
                  <c:v>0.16205403260869566</c:v>
                </c:pt>
                <c:pt idx="10">
                  <c:v>0.17139979883536258</c:v>
                </c:pt>
                <c:pt idx="11">
                  <c:v>0.20374179723502303</c:v>
                </c:pt>
                <c:pt idx="12">
                  <c:v>0.2391602794312169</c:v>
                </c:pt>
                <c:pt idx="13">
                  <c:v>0.28895790159189583</c:v>
                </c:pt>
                <c:pt idx="14">
                  <c:v>0.31484251432110233</c:v>
                </c:pt>
                <c:pt idx="15">
                  <c:v>0.34477266666666662</c:v>
                </c:pt>
                <c:pt idx="16">
                  <c:v>0.35023968057465998</c:v>
                </c:pt>
                <c:pt idx="17">
                  <c:v>0.35525301319104791</c:v>
                </c:pt>
                <c:pt idx="18">
                  <c:v>0.3631671878629501</c:v>
                </c:pt>
                <c:pt idx="19">
                  <c:v>0.42893390557939909</c:v>
                </c:pt>
                <c:pt idx="20">
                  <c:v>0.50479963526263893</c:v>
                </c:pt>
                <c:pt idx="21">
                  <c:v>0.57678724331926867</c:v>
                </c:pt>
                <c:pt idx="22">
                  <c:v>0.59404227361111117</c:v>
                </c:pt>
                <c:pt idx="23">
                  <c:v>0.58604919760641916</c:v>
                </c:pt>
                <c:pt idx="24">
                  <c:v>0.59368972786406471</c:v>
                </c:pt>
                <c:pt idx="25">
                  <c:v>0.59708648155390442</c:v>
                </c:pt>
                <c:pt idx="26">
                  <c:v>0.59853691911385865</c:v>
                </c:pt>
                <c:pt idx="27">
                  <c:v>0.57583427798277975</c:v>
                </c:pt>
                <c:pt idx="28">
                  <c:v>0.51278154196560766</c:v>
                </c:pt>
                <c:pt idx="29">
                  <c:v>0.47703333333333336</c:v>
                </c:pt>
                <c:pt idx="30">
                  <c:v>0.43918684807256242</c:v>
                </c:pt>
                <c:pt idx="31">
                  <c:v>0.42063558302256315</c:v>
                </c:pt>
                <c:pt idx="32">
                  <c:v>0.40658984127584352</c:v>
                </c:pt>
                <c:pt idx="33">
                  <c:v>0.39871492757721427</c:v>
                </c:pt>
              </c:numCache>
            </c:numRef>
          </c:val>
          <c:smooth val="0"/>
          <c:extLst>
            <c:ext xmlns:c16="http://schemas.microsoft.com/office/drawing/2014/chart" uri="{C3380CC4-5D6E-409C-BE32-E72D297353CC}">
              <c16:uniqueId val="{00000003-793B-4C3D-9987-C6987BBAB695}"/>
            </c:ext>
          </c:extLst>
        </c:ser>
        <c:dLbls>
          <c:showLegendKey val="0"/>
          <c:showVal val="0"/>
          <c:showCatName val="0"/>
          <c:showSerName val="0"/>
          <c:showPercent val="0"/>
          <c:showBubbleSize val="0"/>
        </c:dLbls>
        <c:smooth val="0"/>
        <c:axId val="577204384"/>
        <c:axId val="577207264"/>
      </c:lineChart>
      <c:catAx>
        <c:axId val="577204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77207264"/>
        <c:crosses val="autoZero"/>
        <c:auto val="1"/>
        <c:lblAlgn val="ctr"/>
        <c:lblOffset val="100"/>
        <c:noMultiLvlLbl val="0"/>
      </c:catAx>
      <c:valAx>
        <c:axId val="577207264"/>
        <c:scaling>
          <c:orientation val="minMax"/>
          <c:max val="2.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57720438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Highway Construction Costs</c:v>
                </c:pt>
              </c:strCache>
            </c:strRef>
          </c:tx>
          <c:spPr>
            <a:solidFill>
              <a:schemeClr val="accent1"/>
            </a:solidFill>
            <a:ln>
              <a:noFill/>
            </a:ln>
            <a:effectLst/>
          </c:spPr>
          <c:invertIfNegative val="0"/>
          <c:dPt>
            <c:idx val="2"/>
            <c:invertIfNegative val="0"/>
            <c:bubble3D val="0"/>
            <c:spPr>
              <a:solidFill>
                <a:srgbClr val="FDBD2C"/>
              </a:solidFill>
              <a:ln>
                <a:noFill/>
              </a:ln>
              <a:effectLst/>
            </c:spPr>
            <c:extLst>
              <c:ext xmlns:c16="http://schemas.microsoft.com/office/drawing/2014/chart" uri="{C3380CC4-5D6E-409C-BE32-E72D297353CC}">
                <c16:uniqueId val="{00000001-D684-49C0-834A-57166471520E}"/>
              </c:ext>
            </c:extLst>
          </c:dPt>
          <c:dPt>
            <c:idx val="3"/>
            <c:invertIfNegative val="0"/>
            <c:bubble3D val="0"/>
            <c:spPr>
              <a:solidFill>
                <a:srgbClr val="FDBD2C"/>
              </a:solidFill>
              <a:ln>
                <a:noFill/>
              </a:ln>
              <a:effectLst/>
            </c:spPr>
            <c:extLst>
              <c:ext xmlns:c16="http://schemas.microsoft.com/office/drawing/2014/chart" uri="{C3380CC4-5D6E-409C-BE32-E72D297353CC}">
                <c16:uniqueId val="{00000003-D684-49C0-834A-57166471520E}"/>
              </c:ext>
            </c:extLst>
          </c:dPt>
          <c:cat>
            <c:strRef>
              <c:f>Sheet1!$A$2:$A$8</c:f>
              <c:strCache>
                <c:ptCount val="7"/>
                <c:pt idx="0">
                  <c:v>Minnesota</c:v>
                </c:pt>
                <c:pt idx="1">
                  <c:v>Iowa</c:v>
                </c:pt>
                <c:pt idx="2">
                  <c:v>Wisconsin</c:v>
                </c:pt>
                <c:pt idx="3">
                  <c:v>US Avg.</c:v>
                </c:pt>
                <c:pt idx="4">
                  <c:v>Indiana</c:v>
                </c:pt>
                <c:pt idx="5">
                  <c:v>Michigan</c:v>
                </c:pt>
                <c:pt idx="6">
                  <c:v>Illinois</c:v>
                </c:pt>
              </c:strCache>
            </c:strRef>
          </c:cat>
          <c:val>
            <c:numRef>
              <c:f>Sheet1!$B$2:$B$8</c:f>
              <c:numCache>
                <c:formatCode>"$"#,##0</c:formatCode>
                <c:ptCount val="7"/>
                <c:pt idx="0">
                  <c:v>24190</c:v>
                </c:pt>
                <c:pt idx="1">
                  <c:v>26436</c:v>
                </c:pt>
                <c:pt idx="2">
                  <c:v>30566</c:v>
                </c:pt>
                <c:pt idx="3">
                  <c:v>36473</c:v>
                </c:pt>
                <c:pt idx="4">
                  <c:v>39977</c:v>
                </c:pt>
                <c:pt idx="5">
                  <c:v>42887</c:v>
                </c:pt>
                <c:pt idx="6">
                  <c:v>51907</c:v>
                </c:pt>
              </c:numCache>
            </c:numRef>
          </c:val>
          <c:extLst>
            <c:ext xmlns:c16="http://schemas.microsoft.com/office/drawing/2014/chart" uri="{C3380CC4-5D6E-409C-BE32-E72D297353CC}">
              <c16:uniqueId val="{00000004-D684-49C0-834A-57166471520E}"/>
            </c:ext>
          </c:extLst>
        </c:ser>
        <c:dLbls>
          <c:showLegendKey val="0"/>
          <c:showVal val="0"/>
          <c:showCatName val="0"/>
          <c:showSerName val="0"/>
          <c:showPercent val="0"/>
          <c:showBubbleSize val="0"/>
        </c:dLbls>
        <c:gapWidth val="150"/>
        <c:overlap val="100"/>
        <c:axId val="741183064"/>
        <c:axId val="741177304"/>
      </c:barChart>
      <c:catAx>
        <c:axId val="7411830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41177304"/>
        <c:crosses val="autoZero"/>
        <c:auto val="1"/>
        <c:lblAlgn val="ctr"/>
        <c:lblOffset val="100"/>
        <c:noMultiLvlLbl val="0"/>
      </c:catAx>
      <c:valAx>
        <c:axId val="741177304"/>
        <c:scaling>
          <c:orientation val="minMax"/>
        </c:scaling>
        <c:delete val="0"/>
        <c:axPos val="b"/>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4118306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Very Good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2019</c:v>
                </c:pt>
                <c:pt idx="1">
                  <c:v>2020</c:v>
                </c:pt>
                <c:pt idx="2">
                  <c:v>2022</c:v>
                </c:pt>
                <c:pt idx="3">
                  <c:v>2023</c:v>
                </c:pt>
                <c:pt idx="4">
                  <c:v>2024</c:v>
                </c:pt>
                <c:pt idx="5">
                  <c:v>2025</c:v>
                </c:pt>
              </c:numCache>
            </c:numRef>
          </c:cat>
          <c:val>
            <c:numRef>
              <c:f>Sheet1!$B$2:$B$7</c:f>
              <c:numCache>
                <c:formatCode>0.0%</c:formatCode>
                <c:ptCount val="6"/>
                <c:pt idx="0">
                  <c:v>0.432</c:v>
                </c:pt>
                <c:pt idx="1">
                  <c:v>0.41699999999999998</c:v>
                </c:pt>
                <c:pt idx="2">
                  <c:v>0.44</c:v>
                </c:pt>
                <c:pt idx="3">
                  <c:v>0.47</c:v>
                </c:pt>
                <c:pt idx="4">
                  <c:v>0.48599999999999999</c:v>
                </c:pt>
                <c:pt idx="5">
                  <c:v>0.51800000000000002</c:v>
                </c:pt>
              </c:numCache>
            </c:numRef>
          </c:val>
          <c:extLst>
            <c:ext xmlns:c16="http://schemas.microsoft.com/office/drawing/2014/chart" uri="{C3380CC4-5D6E-409C-BE32-E72D297353CC}">
              <c16:uniqueId val="{00000000-0AA8-403E-8023-35D6CD471DA9}"/>
            </c:ext>
          </c:extLst>
        </c:ser>
        <c:ser>
          <c:idx val="1"/>
          <c:order val="1"/>
          <c:tx>
            <c:strRef>
              <c:f>Sheet1!$C$1</c:f>
              <c:strCache>
                <c:ptCount val="1"/>
                <c:pt idx="0">
                  <c:v>Good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2019</c:v>
                </c:pt>
                <c:pt idx="1">
                  <c:v>2020</c:v>
                </c:pt>
                <c:pt idx="2">
                  <c:v>2022</c:v>
                </c:pt>
                <c:pt idx="3">
                  <c:v>2023</c:v>
                </c:pt>
                <c:pt idx="4">
                  <c:v>2024</c:v>
                </c:pt>
                <c:pt idx="5">
                  <c:v>2025</c:v>
                </c:pt>
              </c:numCache>
            </c:numRef>
          </c:cat>
          <c:val>
            <c:numRef>
              <c:f>Sheet1!$C$2:$C$7</c:f>
              <c:numCache>
                <c:formatCode>0.0%</c:formatCode>
                <c:ptCount val="6"/>
                <c:pt idx="0">
                  <c:v>0.254</c:v>
                </c:pt>
                <c:pt idx="1">
                  <c:v>0.26500000000000001</c:v>
                </c:pt>
                <c:pt idx="2">
                  <c:v>0.251</c:v>
                </c:pt>
                <c:pt idx="3">
                  <c:v>0.24199999999999999</c:v>
                </c:pt>
                <c:pt idx="4">
                  <c:v>0.23499999999999999</c:v>
                </c:pt>
                <c:pt idx="5">
                  <c:v>0.22600000000000001</c:v>
                </c:pt>
              </c:numCache>
            </c:numRef>
          </c:val>
          <c:extLst>
            <c:ext xmlns:c16="http://schemas.microsoft.com/office/drawing/2014/chart" uri="{C3380CC4-5D6E-409C-BE32-E72D297353CC}">
              <c16:uniqueId val="{00000001-0AA8-403E-8023-35D6CD471DA9}"/>
            </c:ext>
          </c:extLst>
        </c:ser>
        <c:ser>
          <c:idx val="2"/>
          <c:order val="2"/>
          <c:tx>
            <c:strRef>
              <c:f>Sheet1!$D$1</c:f>
              <c:strCache>
                <c:ptCount val="1"/>
                <c:pt idx="0">
                  <c:v>Fair</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2019</c:v>
                </c:pt>
                <c:pt idx="1">
                  <c:v>2020</c:v>
                </c:pt>
                <c:pt idx="2">
                  <c:v>2022</c:v>
                </c:pt>
                <c:pt idx="3">
                  <c:v>2023</c:v>
                </c:pt>
                <c:pt idx="4">
                  <c:v>2024</c:v>
                </c:pt>
                <c:pt idx="5">
                  <c:v>2025</c:v>
                </c:pt>
              </c:numCache>
            </c:numRef>
          </c:cat>
          <c:val>
            <c:numRef>
              <c:f>Sheet1!$D$2:$D$7</c:f>
              <c:numCache>
                <c:formatCode>0.0%</c:formatCode>
                <c:ptCount val="6"/>
                <c:pt idx="0">
                  <c:v>0.13900000000000001</c:v>
                </c:pt>
                <c:pt idx="1">
                  <c:v>0.14099999999999999</c:v>
                </c:pt>
                <c:pt idx="2">
                  <c:v>0.15</c:v>
                </c:pt>
                <c:pt idx="3">
                  <c:v>0.14000000000000001</c:v>
                </c:pt>
                <c:pt idx="4">
                  <c:v>0.14000000000000001</c:v>
                </c:pt>
                <c:pt idx="5">
                  <c:v>0.127</c:v>
                </c:pt>
              </c:numCache>
            </c:numRef>
          </c:val>
          <c:extLst>
            <c:ext xmlns:c16="http://schemas.microsoft.com/office/drawing/2014/chart" uri="{C3380CC4-5D6E-409C-BE32-E72D297353CC}">
              <c16:uniqueId val="{00000002-0AA8-403E-8023-35D6CD471DA9}"/>
            </c:ext>
          </c:extLst>
        </c:ser>
        <c:ser>
          <c:idx val="3"/>
          <c:order val="3"/>
          <c:tx>
            <c:strRef>
              <c:f>Sheet1!$E$1</c:f>
              <c:strCache>
                <c:ptCount val="1"/>
                <c:pt idx="0">
                  <c:v>Poor</c:v>
                </c:pt>
              </c:strCache>
            </c:strRef>
          </c:tx>
          <c:spPr>
            <a:solidFill>
              <a:srgbClr val="95121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2019</c:v>
                </c:pt>
                <c:pt idx="1">
                  <c:v>2020</c:v>
                </c:pt>
                <c:pt idx="2">
                  <c:v>2022</c:v>
                </c:pt>
                <c:pt idx="3">
                  <c:v>2023</c:v>
                </c:pt>
                <c:pt idx="4">
                  <c:v>2024</c:v>
                </c:pt>
                <c:pt idx="5">
                  <c:v>2025</c:v>
                </c:pt>
              </c:numCache>
            </c:numRef>
          </c:cat>
          <c:val>
            <c:numRef>
              <c:f>Sheet1!$E$2:$E$7</c:f>
              <c:numCache>
                <c:formatCode>0.0%</c:formatCode>
                <c:ptCount val="6"/>
                <c:pt idx="0">
                  <c:v>0.17499999999999999</c:v>
                </c:pt>
                <c:pt idx="1">
                  <c:v>0.17599999999999999</c:v>
                </c:pt>
                <c:pt idx="2">
                  <c:v>0.159</c:v>
                </c:pt>
                <c:pt idx="3">
                  <c:v>0.14799999999999999</c:v>
                </c:pt>
                <c:pt idx="4">
                  <c:v>0.13900000000000001</c:v>
                </c:pt>
                <c:pt idx="5">
                  <c:v>0.129</c:v>
                </c:pt>
              </c:numCache>
            </c:numRef>
          </c:val>
          <c:extLst>
            <c:ext xmlns:c16="http://schemas.microsoft.com/office/drawing/2014/chart" uri="{C3380CC4-5D6E-409C-BE32-E72D297353CC}">
              <c16:uniqueId val="{00000003-0AA8-403E-8023-35D6CD471DA9}"/>
            </c:ext>
          </c:extLst>
        </c:ser>
        <c:dLbls>
          <c:dLblPos val="ctr"/>
          <c:showLegendKey val="0"/>
          <c:showVal val="1"/>
          <c:showCatName val="0"/>
          <c:showSerName val="0"/>
          <c:showPercent val="0"/>
          <c:showBubbleSize val="0"/>
        </c:dLbls>
        <c:gapWidth val="100"/>
        <c:overlap val="100"/>
        <c:axId val="195445504"/>
        <c:axId val="195447040"/>
      </c:barChart>
      <c:catAx>
        <c:axId val="195445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95447040"/>
        <c:crosses val="autoZero"/>
        <c:auto val="1"/>
        <c:lblAlgn val="ctr"/>
        <c:lblOffset val="100"/>
        <c:noMultiLvlLbl val="0"/>
      </c:catAx>
      <c:valAx>
        <c:axId val="19544704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95445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FDBD2C"/>
              </a:solidFill>
              <a:ln>
                <a:noFill/>
              </a:ln>
              <a:effectLst/>
            </c:spPr>
            <c:extLst>
              <c:ext xmlns:c16="http://schemas.microsoft.com/office/drawing/2014/chart" uri="{C3380CC4-5D6E-409C-BE32-E72D297353CC}">
                <c16:uniqueId val="{00000001-215B-4EB8-9005-7011CCD74171}"/>
              </c:ext>
            </c:extLst>
          </c:dPt>
          <c:dPt>
            <c:idx val="1"/>
            <c:invertIfNegative val="0"/>
            <c:bubble3D val="0"/>
            <c:spPr>
              <a:solidFill>
                <a:srgbClr val="679AC9"/>
              </a:solidFill>
              <a:ln>
                <a:noFill/>
              </a:ln>
              <a:effectLst/>
            </c:spPr>
            <c:extLst>
              <c:ext xmlns:c16="http://schemas.microsoft.com/office/drawing/2014/chart" uri="{C3380CC4-5D6E-409C-BE32-E72D297353CC}">
                <c16:uniqueId val="{00000003-215B-4EB8-9005-7011CCD74171}"/>
              </c:ext>
            </c:extLst>
          </c:dPt>
          <c:dPt>
            <c:idx val="2"/>
            <c:invertIfNegative val="0"/>
            <c:bubble3D val="0"/>
            <c:spPr>
              <a:solidFill>
                <a:srgbClr val="679AC9"/>
              </a:solidFill>
              <a:ln>
                <a:noFill/>
              </a:ln>
              <a:effectLst/>
            </c:spPr>
            <c:extLst>
              <c:ext xmlns:c16="http://schemas.microsoft.com/office/drawing/2014/chart" uri="{C3380CC4-5D6E-409C-BE32-E72D297353CC}">
                <c16:uniqueId val="{00000005-215B-4EB8-9005-7011CCD74171}"/>
              </c:ext>
            </c:extLst>
          </c:dPt>
          <c:dPt>
            <c:idx val="3"/>
            <c:invertIfNegative val="0"/>
            <c:bubble3D val="0"/>
            <c:spPr>
              <a:solidFill>
                <a:srgbClr val="679AC9"/>
              </a:solidFill>
              <a:ln>
                <a:noFill/>
              </a:ln>
              <a:effectLst/>
            </c:spPr>
            <c:extLst>
              <c:ext xmlns:c16="http://schemas.microsoft.com/office/drawing/2014/chart" uri="{C3380CC4-5D6E-409C-BE32-E72D297353CC}">
                <c16:uniqueId val="{00000009-215B-4EB8-9005-7011CCD74171}"/>
              </c:ext>
            </c:extLst>
          </c:dPt>
          <c:dPt>
            <c:idx val="4"/>
            <c:invertIfNegative val="0"/>
            <c:bubble3D val="0"/>
            <c:spPr>
              <a:solidFill>
                <a:srgbClr val="679AC9"/>
              </a:solidFill>
              <a:ln>
                <a:noFill/>
              </a:ln>
              <a:effectLst/>
            </c:spPr>
            <c:extLst>
              <c:ext xmlns:c16="http://schemas.microsoft.com/office/drawing/2014/chart" uri="{C3380CC4-5D6E-409C-BE32-E72D297353CC}">
                <c16:uniqueId val="{0000000B-215B-4EB8-9005-7011CCD74171}"/>
              </c:ext>
            </c:extLst>
          </c:dPt>
          <c:dPt>
            <c:idx val="5"/>
            <c:invertIfNegative val="0"/>
            <c:bubble3D val="0"/>
            <c:spPr>
              <a:solidFill>
                <a:srgbClr val="FDBD2C"/>
              </a:solidFill>
              <a:ln>
                <a:noFill/>
              </a:ln>
              <a:effectLst/>
            </c:spPr>
            <c:extLst>
              <c:ext xmlns:c16="http://schemas.microsoft.com/office/drawing/2014/chart" uri="{C3380CC4-5D6E-409C-BE32-E72D297353CC}">
                <c16:uniqueId val="{0000000D-215B-4EB8-9005-7011CCD74171}"/>
              </c:ext>
            </c:extLst>
          </c:dPt>
          <c:dPt>
            <c:idx val="6"/>
            <c:invertIfNegative val="0"/>
            <c:bubble3D val="0"/>
            <c:spPr>
              <a:solidFill>
                <a:srgbClr val="679AC9"/>
              </a:solidFill>
              <a:ln>
                <a:noFill/>
              </a:ln>
              <a:effectLst/>
            </c:spPr>
            <c:extLst>
              <c:ext xmlns:c16="http://schemas.microsoft.com/office/drawing/2014/chart" uri="{C3380CC4-5D6E-409C-BE32-E72D297353CC}">
                <c16:uniqueId val="{0000000F-215B-4EB8-9005-7011CCD74171}"/>
              </c:ext>
            </c:extLst>
          </c:dPt>
          <c:dLbls>
            <c:delete val="1"/>
          </c:dLbls>
          <c:cat>
            <c:strRef>
              <c:f>(Summary!$G$92,Summary!$G$95,Summary!$G$103,Summary!$G$107,Summary!$G$116,Summary!$G$121:$G$123)</c:f>
              <c:strCache>
                <c:ptCount val="7"/>
                <c:pt idx="0">
                  <c:v>U.S. TOTAL</c:v>
                </c:pt>
                <c:pt idx="1">
                  <c:v>Illinois</c:v>
                </c:pt>
                <c:pt idx="2">
                  <c:v>Minnesota</c:v>
                </c:pt>
                <c:pt idx="3">
                  <c:v>Michigan</c:v>
                </c:pt>
                <c:pt idx="4">
                  <c:v>Iowa</c:v>
                </c:pt>
                <c:pt idx="5">
                  <c:v>Wisconsin</c:v>
                </c:pt>
                <c:pt idx="6">
                  <c:v>Indiana</c:v>
                </c:pt>
              </c:strCache>
              <c:extLst/>
            </c:strRef>
          </c:cat>
          <c:val>
            <c:numRef>
              <c:f>(Summary!$H$92,Summary!$H$95,Summary!$H$103,Summary!$H$107,Summary!$H$116,Summary!$H$121:$H$123)</c:f>
              <c:numCache>
                <c:formatCode>0.0%</c:formatCode>
                <c:ptCount val="7"/>
                <c:pt idx="0">
                  <c:v>0.13653725002195718</c:v>
                </c:pt>
                <c:pt idx="1">
                  <c:v>0.13882890356722546</c:v>
                </c:pt>
                <c:pt idx="2">
                  <c:v>0.16086753738729964</c:v>
                </c:pt>
                <c:pt idx="3">
                  <c:v>0.1935873671951388</c:v>
                </c:pt>
                <c:pt idx="4">
                  <c:v>0.22416615814521848</c:v>
                </c:pt>
                <c:pt idx="5">
                  <c:v>0.22657513179551922</c:v>
                </c:pt>
                <c:pt idx="6">
                  <c:v>0.22858071846487607</c:v>
                </c:pt>
              </c:numCache>
              <c:extLst/>
            </c:numRef>
          </c:val>
          <c:extLst>
            <c:ext xmlns:c16="http://schemas.microsoft.com/office/drawing/2014/chart" uri="{C3380CC4-5D6E-409C-BE32-E72D297353CC}">
              <c16:uniqueId val="{00000010-215B-4EB8-9005-7011CCD74171}"/>
            </c:ext>
          </c:extLst>
        </c:ser>
        <c:dLbls>
          <c:dLblPos val="outEnd"/>
          <c:showLegendKey val="0"/>
          <c:showVal val="1"/>
          <c:showCatName val="0"/>
          <c:showSerName val="0"/>
          <c:showPercent val="0"/>
          <c:showBubbleSize val="0"/>
        </c:dLbls>
        <c:gapWidth val="50"/>
        <c:axId val="180211712"/>
        <c:axId val="180213248"/>
      </c:barChart>
      <c:catAx>
        <c:axId val="1802117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80213248"/>
        <c:crosses val="autoZero"/>
        <c:auto val="1"/>
        <c:lblAlgn val="ctr"/>
        <c:lblOffset val="100"/>
        <c:noMultiLvlLbl val="0"/>
      </c:catAx>
      <c:valAx>
        <c:axId val="18021324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802117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200">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783490512496891E-2"/>
          <c:y val="0.10086333155799081"/>
          <c:w val="0.92687733759842517"/>
          <c:h val="0.79933496559209116"/>
        </c:manualLayout>
      </c:layout>
      <c:barChart>
        <c:barDir val="col"/>
        <c:grouping val="clustered"/>
        <c:varyColors val="0"/>
        <c:ser>
          <c:idx val="0"/>
          <c:order val="0"/>
          <c:tx>
            <c:strRef>
              <c:f>Sheet1!$B$1</c:f>
              <c:strCache>
                <c:ptCount val="1"/>
                <c:pt idx="0">
                  <c:v>Major Highway Funding</c:v>
                </c:pt>
              </c:strCache>
            </c:strRef>
          </c:tx>
          <c:spPr>
            <a:solidFill>
              <a:schemeClr val="accent1"/>
            </a:solidFill>
            <a:ln>
              <a:noFill/>
            </a:ln>
            <a:effectLst/>
          </c:spPr>
          <c:invertIfNegative val="0"/>
          <c:cat>
            <c:strRef>
              <c:f>Sheet1!$A$2:$A$15</c:f>
              <c:strCache>
                <c:ptCount val="14"/>
                <c:pt idx="0">
                  <c:v>1999-01</c:v>
                </c:pt>
                <c:pt idx="1">
                  <c:v>2001-03</c:v>
                </c:pt>
                <c:pt idx="2">
                  <c:v>2003-05</c:v>
                </c:pt>
                <c:pt idx="3">
                  <c:v>2005-07</c:v>
                </c:pt>
                <c:pt idx="4">
                  <c:v>2007-09</c:v>
                </c:pt>
                <c:pt idx="5">
                  <c:v>2009-11</c:v>
                </c:pt>
                <c:pt idx="6">
                  <c:v>2011-13</c:v>
                </c:pt>
                <c:pt idx="7">
                  <c:v>2013-15</c:v>
                </c:pt>
                <c:pt idx="8">
                  <c:v>2015-17</c:v>
                </c:pt>
                <c:pt idx="9">
                  <c:v>2017-19</c:v>
                </c:pt>
                <c:pt idx="10">
                  <c:v>2019-21</c:v>
                </c:pt>
                <c:pt idx="11">
                  <c:v>2021-23</c:v>
                </c:pt>
                <c:pt idx="12">
                  <c:v>2023-25</c:v>
                </c:pt>
                <c:pt idx="13">
                  <c:v>2025-27</c:v>
                </c:pt>
              </c:strCache>
            </c:strRef>
          </c:cat>
          <c:val>
            <c:numRef>
              <c:f>Sheet1!$B$2:$B$15</c:f>
              <c:numCache>
                <c:formatCode>"$"#,##0.0</c:formatCode>
                <c:ptCount val="14"/>
                <c:pt idx="0">
                  <c:v>430.07601510859303</c:v>
                </c:pt>
                <c:pt idx="1">
                  <c:v>481.99625204447523</c:v>
                </c:pt>
                <c:pt idx="2">
                  <c:v>442.11116132083987</c:v>
                </c:pt>
                <c:pt idx="3">
                  <c:v>419.40714884495088</c:v>
                </c:pt>
                <c:pt idx="4">
                  <c:v>405.18999685728028</c:v>
                </c:pt>
                <c:pt idx="5">
                  <c:v>453.27358197652438</c:v>
                </c:pt>
                <c:pt idx="6">
                  <c:v>429.8775637595063</c:v>
                </c:pt>
                <c:pt idx="7">
                  <c:v>387.41401371792546</c:v>
                </c:pt>
                <c:pt idx="8">
                  <c:v>329.99481943267057</c:v>
                </c:pt>
                <c:pt idx="9">
                  <c:v>273.96098440401965</c:v>
                </c:pt>
                <c:pt idx="10">
                  <c:v>248.94032051257994</c:v>
                </c:pt>
                <c:pt idx="11">
                  <c:v>203.54600026111592</c:v>
                </c:pt>
                <c:pt idx="12">
                  <c:v>212.545263971396</c:v>
                </c:pt>
                <c:pt idx="13">
                  <c:v>261.39999999999998</c:v>
                </c:pt>
              </c:numCache>
            </c:numRef>
          </c:val>
          <c:extLst>
            <c:ext xmlns:c16="http://schemas.microsoft.com/office/drawing/2014/chart" uri="{C3380CC4-5D6E-409C-BE32-E72D297353CC}">
              <c16:uniqueId val="{00000000-E4F2-489D-89E4-B3281AE605F1}"/>
            </c:ext>
          </c:extLst>
        </c:ser>
        <c:dLbls>
          <c:showLegendKey val="0"/>
          <c:showVal val="0"/>
          <c:showCatName val="0"/>
          <c:showSerName val="0"/>
          <c:showPercent val="0"/>
          <c:showBubbleSize val="0"/>
        </c:dLbls>
        <c:gapWidth val="150"/>
        <c:axId val="985581392"/>
        <c:axId val="985583552"/>
      </c:barChart>
      <c:catAx>
        <c:axId val="985581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85583552"/>
        <c:crosses val="autoZero"/>
        <c:auto val="1"/>
        <c:lblAlgn val="ctr"/>
        <c:lblOffset val="100"/>
        <c:noMultiLvlLbl val="0"/>
      </c:catAx>
      <c:valAx>
        <c:axId val="985583552"/>
        <c:scaling>
          <c:orientation val="minMax"/>
          <c:max val="60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98558139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017086443659094E-2"/>
          <c:y val="2.7402920553494099E-2"/>
          <c:w val="0.9335180927583987"/>
          <c:h val="0.82572905399043417"/>
        </c:manualLayout>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State</c:v>
                </c:pt>
                <c:pt idx="1">
                  <c:v>County</c:v>
                </c:pt>
                <c:pt idx="2">
                  <c:v>Town</c:v>
                </c:pt>
                <c:pt idx="3">
                  <c:v>Municipal</c:v>
                </c:pt>
              </c:strCache>
            </c:strRef>
          </c:cat>
          <c:val>
            <c:numRef>
              <c:f>Sheet1!$B$2:$B$5</c:f>
              <c:numCache>
                <c:formatCode>#,##0</c:formatCode>
                <c:ptCount val="4"/>
                <c:pt idx="0">
                  <c:v>3473</c:v>
                </c:pt>
                <c:pt idx="1">
                  <c:v>2000</c:v>
                </c:pt>
                <c:pt idx="2">
                  <c:v>3022</c:v>
                </c:pt>
                <c:pt idx="3">
                  <c:v>822</c:v>
                </c:pt>
              </c:numCache>
            </c:numRef>
          </c:val>
          <c:extLst>
            <c:ext xmlns:c16="http://schemas.microsoft.com/office/drawing/2014/chart" uri="{C3380CC4-5D6E-409C-BE32-E72D297353CC}">
              <c16:uniqueId val="{00000000-2EA0-4A88-8F82-11334DB808F2}"/>
            </c:ext>
          </c:extLst>
        </c:ser>
        <c:ser>
          <c:idx val="1"/>
          <c:order val="1"/>
          <c:tx>
            <c:strRef>
              <c:f>Sheet1!$C$1</c:f>
              <c:strCache>
                <c:ptCount val="1"/>
                <c:pt idx="0">
                  <c:v>&gt; 50 Yrs*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State</c:v>
                </c:pt>
                <c:pt idx="1">
                  <c:v>County</c:v>
                </c:pt>
                <c:pt idx="2">
                  <c:v>Town</c:v>
                </c:pt>
                <c:pt idx="3">
                  <c:v>Municipal</c:v>
                </c:pt>
              </c:strCache>
            </c:strRef>
          </c:cat>
          <c:val>
            <c:numRef>
              <c:f>Sheet1!$C$2:$C$5</c:f>
              <c:numCache>
                <c:formatCode>#,##0</c:formatCode>
                <c:ptCount val="4"/>
                <c:pt idx="0">
                  <c:v>1386</c:v>
                </c:pt>
                <c:pt idx="1">
                  <c:v>714</c:v>
                </c:pt>
                <c:pt idx="2">
                  <c:v>942</c:v>
                </c:pt>
                <c:pt idx="3">
                  <c:v>285</c:v>
                </c:pt>
              </c:numCache>
            </c:numRef>
          </c:val>
          <c:extLst>
            <c:ext xmlns:c16="http://schemas.microsoft.com/office/drawing/2014/chart" uri="{C3380CC4-5D6E-409C-BE32-E72D297353CC}">
              <c16:uniqueId val="{00000001-2EA0-4A88-8F82-11334DB808F2}"/>
            </c:ext>
          </c:extLst>
        </c:ser>
        <c:ser>
          <c:idx val="2"/>
          <c:order val="2"/>
          <c:tx>
            <c:strRef>
              <c:f>Sheet1!$D$1</c:f>
              <c:strCache>
                <c:ptCount val="1"/>
                <c:pt idx="0">
                  <c:v>Rated Poor/Marked for Replacement/Repair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State</c:v>
                </c:pt>
                <c:pt idx="1">
                  <c:v>County</c:v>
                </c:pt>
                <c:pt idx="2">
                  <c:v>Town</c:v>
                </c:pt>
                <c:pt idx="3">
                  <c:v>Municipal</c:v>
                </c:pt>
              </c:strCache>
            </c:strRef>
          </c:cat>
          <c:val>
            <c:numRef>
              <c:f>Sheet1!$D$2:$D$5</c:f>
              <c:numCache>
                <c:formatCode>#,##0</c:formatCode>
                <c:ptCount val="4"/>
                <c:pt idx="0">
                  <c:v>499</c:v>
                </c:pt>
                <c:pt idx="1">
                  <c:v>416</c:v>
                </c:pt>
                <c:pt idx="2">
                  <c:v>533</c:v>
                </c:pt>
                <c:pt idx="3">
                  <c:v>246</c:v>
                </c:pt>
              </c:numCache>
            </c:numRef>
          </c:val>
          <c:extLst>
            <c:ext xmlns:c16="http://schemas.microsoft.com/office/drawing/2014/chart" uri="{C3380CC4-5D6E-409C-BE32-E72D297353CC}">
              <c16:uniqueId val="{00000002-2EA0-4A88-8F82-11334DB808F2}"/>
            </c:ext>
          </c:extLst>
        </c:ser>
        <c:dLbls>
          <c:dLblPos val="ctr"/>
          <c:showLegendKey val="0"/>
          <c:showVal val="1"/>
          <c:showCatName val="0"/>
          <c:showSerName val="0"/>
          <c:showPercent val="0"/>
          <c:showBubbleSize val="0"/>
        </c:dLbls>
        <c:gapWidth val="150"/>
        <c:overlap val="100"/>
        <c:axId val="195950464"/>
        <c:axId val="195952000"/>
      </c:barChart>
      <c:catAx>
        <c:axId val="195950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5952000"/>
        <c:crosses val="autoZero"/>
        <c:auto val="1"/>
        <c:lblAlgn val="ctr"/>
        <c:lblOffset val="100"/>
        <c:noMultiLvlLbl val="0"/>
      </c:catAx>
      <c:valAx>
        <c:axId val="1959520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95950464"/>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dirty="0"/>
              <a:t>Estimated </a:t>
            </a:r>
            <a:r>
              <a:rPr lang="en-US" sz="1800"/>
              <a:t>Funding Gap</a:t>
            </a:r>
            <a:endParaRPr lang="en-US" sz="1800" dirty="0"/>
          </a:p>
          <a:p>
            <a:pPr>
              <a:defRPr/>
            </a:pPr>
            <a:r>
              <a:rPr lang="en-US" sz="1800" dirty="0"/>
              <a:t>In Millions $ </a:t>
            </a:r>
          </a:p>
        </c:rich>
      </c:tx>
      <c:layout>
        <c:manualLayout>
          <c:xMode val="edge"/>
          <c:yMode val="edge"/>
          <c:x val="0.38134327473358737"/>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492968784456348"/>
          <c:y val="0.1736904915465268"/>
          <c:w val="0.89524506605877152"/>
          <c:h val="0.7479698234442006"/>
        </c:manualLayout>
      </c:layout>
      <c:barChart>
        <c:barDir val="col"/>
        <c:grouping val="clustered"/>
        <c:varyColors val="0"/>
        <c:ser>
          <c:idx val="0"/>
          <c:order val="0"/>
          <c:tx>
            <c:strRef>
              <c:f>Sheet1!$B$1</c:f>
              <c:strCache>
                <c:ptCount val="1"/>
                <c:pt idx="0">
                  <c:v>Series 1</c:v>
                </c:pt>
              </c:strCache>
            </c:strRef>
          </c:tx>
          <c:spPr>
            <a:solidFill>
              <a:srgbClr val="85AED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2017-19</c:v>
                </c:pt>
                <c:pt idx="1">
                  <c:v>2019-21</c:v>
                </c:pt>
                <c:pt idx="2">
                  <c:v>2021-23</c:v>
                </c:pt>
                <c:pt idx="3">
                  <c:v>2023-25</c:v>
                </c:pt>
                <c:pt idx="4">
                  <c:v>2025-27</c:v>
                </c:pt>
                <c:pt idx="5">
                  <c:v>2027-29</c:v>
                </c:pt>
                <c:pt idx="6">
                  <c:v>2029-31</c:v>
                </c:pt>
                <c:pt idx="7">
                  <c:v>2031-33</c:v>
                </c:pt>
                <c:pt idx="8">
                  <c:v>2033-35</c:v>
                </c:pt>
              </c:strCache>
            </c:strRef>
          </c:cat>
          <c:val>
            <c:numRef>
              <c:f>Sheet1!$B$2:$B$10</c:f>
              <c:numCache>
                <c:formatCode>"$"#,##0</c:formatCode>
                <c:ptCount val="9"/>
                <c:pt idx="0">
                  <c:v>2123</c:v>
                </c:pt>
                <c:pt idx="1">
                  <c:v>1864.8230384615383</c:v>
                </c:pt>
                <c:pt idx="2">
                  <c:v>1703.7281636442303</c:v>
                </c:pt>
                <c:pt idx="3">
                  <c:v>835.1215536325999</c:v>
                </c:pt>
                <c:pt idx="4">
                  <c:v>701</c:v>
                </c:pt>
                <c:pt idx="5">
                  <c:v>1361</c:v>
                </c:pt>
                <c:pt idx="6">
                  <c:v>1481</c:v>
                </c:pt>
                <c:pt idx="7">
                  <c:v>1613</c:v>
                </c:pt>
                <c:pt idx="8">
                  <c:v>1756</c:v>
                </c:pt>
              </c:numCache>
            </c:numRef>
          </c:val>
          <c:extLst>
            <c:ext xmlns:c16="http://schemas.microsoft.com/office/drawing/2014/chart" uri="{C3380CC4-5D6E-409C-BE32-E72D297353CC}">
              <c16:uniqueId val="{00000000-4DEE-4C56-A151-3834D01C93DF}"/>
            </c:ext>
          </c:extLst>
        </c:ser>
        <c:dLbls>
          <c:dLblPos val="outEnd"/>
          <c:showLegendKey val="0"/>
          <c:showVal val="1"/>
          <c:showCatName val="0"/>
          <c:showSerName val="0"/>
          <c:showPercent val="0"/>
          <c:showBubbleSize val="0"/>
        </c:dLbls>
        <c:gapWidth val="140"/>
        <c:overlap val="-27"/>
        <c:axId val="196175360"/>
        <c:axId val="196186496"/>
      </c:barChart>
      <c:catAx>
        <c:axId val="196175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96186496"/>
        <c:crosses val="autoZero"/>
        <c:auto val="1"/>
        <c:lblAlgn val="ctr"/>
        <c:lblOffset val="100"/>
        <c:noMultiLvlLbl val="0"/>
      </c:catAx>
      <c:valAx>
        <c:axId val="19618649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9617536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692833850314171"/>
          <c:y val="4.0510578277630563E-2"/>
          <c:w val="0.70289489382009063"/>
          <c:h val="0.82622150847822318"/>
        </c:manualLayout>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FDBD2C"/>
              </a:solidFill>
              <a:ln>
                <a:noFill/>
              </a:ln>
              <a:effectLst/>
            </c:spPr>
            <c:extLst>
              <c:ext xmlns:c16="http://schemas.microsoft.com/office/drawing/2014/chart" uri="{C3380CC4-5D6E-409C-BE32-E72D297353CC}">
                <c16:uniqueId val="{00000001-503C-4EF1-A714-1196CE58A57D}"/>
              </c:ext>
            </c:extLst>
          </c:dPt>
          <c:dPt>
            <c:idx val="1"/>
            <c:invertIfNegative val="0"/>
            <c:bubble3D val="0"/>
            <c:spPr>
              <a:solidFill>
                <a:srgbClr val="679AC9"/>
              </a:solidFill>
              <a:ln>
                <a:noFill/>
              </a:ln>
              <a:effectLst/>
            </c:spPr>
            <c:extLst>
              <c:ext xmlns:c16="http://schemas.microsoft.com/office/drawing/2014/chart" uri="{C3380CC4-5D6E-409C-BE32-E72D297353CC}">
                <c16:uniqueId val="{00000003-503C-4EF1-A714-1196CE58A57D}"/>
              </c:ext>
            </c:extLst>
          </c:dPt>
          <c:dPt>
            <c:idx val="2"/>
            <c:invertIfNegative val="0"/>
            <c:bubble3D val="0"/>
            <c:spPr>
              <a:solidFill>
                <a:srgbClr val="679AC9"/>
              </a:solidFill>
              <a:ln>
                <a:noFill/>
              </a:ln>
              <a:effectLst/>
            </c:spPr>
            <c:extLst>
              <c:ext xmlns:c16="http://schemas.microsoft.com/office/drawing/2014/chart" uri="{C3380CC4-5D6E-409C-BE32-E72D297353CC}">
                <c16:uniqueId val="{00000005-503C-4EF1-A714-1196CE58A57D}"/>
              </c:ext>
            </c:extLst>
          </c:dPt>
          <c:dPt>
            <c:idx val="3"/>
            <c:invertIfNegative val="0"/>
            <c:bubble3D val="0"/>
            <c:spPr>
              <a:solidFill>
                <a:srgbClr val="679AC9"/>
              </a:solidFill>
              <a:ln>
                <a:noFill/>
              </a:ln>
              <a:effectLst/>
            </c:spPr>
            <c:extLst>
              <c:ext xmlns:c16="http://schemas.microsoft.com/office/drawing/2014/chart" uri="{C3380CC4-5D6E-409C-BE32-E72D297353CC}">
                <c16:uniqueId val="{00000009-503C-4EF1-A714-1196CE58A57D}"/>
              </c:ext>
            </c:extLst>
          </c:dPt>
          <c:dPt>
            <c:idx val="4"/>
            <c:invertIfNegative val="0"/>
            <c:bubble3D val="0"/>
            <c:spPr>
              <a:solidFill>
                <a:srgbClr val="FDBD2C"/>
              </a:solidFill>
              <a:ln>
                <a:noFill/>
              </a:ln>
              <a:effectLst/>
            </c:spPr>
            <c:extLst>
              <c:ext xmlns:c16="http://schemas.microsoft.com/office/drawing/2014/chart" uri="{C3380CC4-5D6E-409C-BE32-E72D297353CC}">
                <c16:uniqueId val="{0000000B-503C-4EF1-A714-1196CE58A57D}"/>
              </c:ext>
            </c:extLst>
          </c:dPt>
          <c:dPt>
            <c:idx val="5"/>
            <c:invertIfNegative val="0"/>
            <c:bubble3D val="0"/>
            <c:spPr>
              <a:solidFill>
                <a:srgbClr val="679AC9"/>
              </a:solidFill>
              <a:ln>
                <a:noFill/>
              </a:ln>
              <a:effectLst/>
            </c:spPr>
            <c:extLst>
              <c:ext xmlns:c16="http://schemas.microsoft.com/office/drawing/2014/chart" uri="{C3380CC4-5D6E-409C-BE32-E72D297353CC}">
                <c16:uniqueId val="{0000000D-503C-4EF1-A714-1196CE58A57D}"/>
              </c:ext>
            </c:extLst>
          </c:dPt>
          <c:dPt>
            <c:idx val="6"/>
            <c:invertIfNegative val="0"/>
            <c:bubble3D val="0"/>
            <c:spPr>
              <a:solidFill>
                <a:srgbClr val="679AC9"/>
              </a:solidFill>
              <a:ln>
                <a:noFill/>
              </a:ln>
              <a:effectLst/>
            </c:spPr>
            <c:extLst>
              <c:ext xmlns:c16="http://schemas.microsoft.com/office/drawing/2014/chart" uri="{C3380CC4-5D6E-409C-BE32-E72D297353CC}">
                <c16:uniqueId val="{0000000F-503C-4EF1-A714-1196CE58A57D}"/>
              </c:ext>
            </c:extLst>
          </c:dPt>
          <c:cat>
            <c:strRef>
              <c:f>(Summary!$J$90,Summary!$J$95,Summary!$J$100,Summary!$J$110,Summary!$J$115,Summary!$J$120,Summary!$J$122:$J$123)</c:f>
              <c:strCache>
                <c:ptCount val="7"/>
                <c:pt idx="0">
                  <c:v>U.S. TOTAL</c:v>
                </c:pt>
                <c:pt idx="1">
                  <c:v>Illinois</c:v>
                </c:pt>
                <c:pt idx="2">
                  <c:v>Minnesota</c:v>
                </c:pt>
                <c:pt idx="3">
                  <c:v>Michigan</c:v>
                </c:pt>
                <c:pt idx="4">
                  <c:v>Wisconsin</c:v>
                </c:pt>
                <c:pt idx="5">
                  <c:v>Iowa</c:v>
                </c:pt>
                <c:pt idx="6">
                  <c:v>Indiana</c:v>
                </c:pt>
              </c:strCache>
              <c:extLst/>
            </c:strRef>
          </c:cat>
          <c:val>
            <c:numRef>
              <c:f>(Summary!$K$90,Summary!$K$95,Summary!$K$100,Summary!$K$110,Summary!$K$115,Summary!$K$120,Summary!$K$122:$K$123)</c:f>
              <c:numCache>
                <c:formatCode>0.0%</c:formatCode>
                <c:ptCount val="7"/>
                <c:pt idx="0">
                  <c:v>0.1410489572404488</c:v>
                </c:pt>
                <c:pt idx="1">
                  <c:v>0.14749764302014909</c:v>
                </c:pt>
                <c:pt idx="2">
                  <c:v>0.16519084772280945</c:v>
                </c:pt>
                <c:pt idx="3">
                  <c:v>0.21717027018382504</c:v>
                </c:pt>
                <c:pt idx="4">
                  <c:v>0.24160066213024589</c:v>
                </c:pt>
                <c:pt idx="5">
                  <c:v>0.25449915586033234</c:v>
                </c:pt>
                <c:pt idx="6">
                  <c:v>0.27234802984475021</c:v>
                </c:pt>
              </c:numCache>
              <c:extLst/>
            </c:numRef>
          </c:val>
          <c:extLst>
            <c:ext xmlns:c16="http://schemas.microsoft.com/office/drawing/2014/chart" uri="{C3380CC4-5D6E-409C-BE32-E72D297353CC}">
              <c16:uniqueId val="{00000010-503C-4EF1-A714-1196CE58A57D}"/>
            </c:ext>
          </c:extLst>
        </c:ser>
        <c:dLbls>
          <c:showLegendKey val="0"/>
          <c:showVal val="0"/>
          <c:showCatName val="0"/>
          <c:showSerName val="0"/>
          <c:showPercent val="0"/>
          <c:showBubbleSize val="0"/>
        </c:dLbls>
        <c:gapWidth val="50"/>
        <c:axId val="180288896"/>
        <c:axId val="180294784"/>
      </c:barChart>
      <c:catAx>
        <c:axId val="1802888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180294784"/>
        <c:crosses val="autoZero"/>
        <c:auto val="1"/>
        <c:lblAlgn val="ctr"/>
        <c:lblOffset val="100"/>
        <c:noMultiLvlLbl val="0"/>
      </c:catAx>
      <c:valAx>
        <c:axId val="18029478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18028889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1"/>
          <c:spPr>
            <a:ln w="38100" cap="rnd">
              <a:solidFill>
                <a:srgbClr val="C00000"/>
              </a:solidFill>
              <a:round/>
            </a:ln>
            <a:effectLst/>
          </c:spPr>
          <c:marker>
            <c:symbol val="none"/>
          </c:marker>
          <c:cat>
            <c:numRef>
              <c:f>Data!$A$2:$A$26</c:f>
              <c:numCache>
                <c:formatCode>General</c:formatCod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numCache>
            </c:numRef>
          </c:cat>
          <c:val>
            <c:numRef>
              <c:f>Data!$C$2:$C$26</c:f>
              <c:numCache>
                <c:formatCode>_("$"* #,##0_);_("$"* \(#,##0\);_("$"* "-"??_);_(@_)</c:formatCode>
                <c:ptCount val="25"/>
                <c:pt idx="0">
                  <c:v>180883.1</c:v>
                </c:pt>
                <c:pt idx="1">
                  <c:v>188662.8</c:v>
                </c:pt>
                <c:pt idx="2">
                  <c:v>195541.5</c:v>
                </c:pt>
                <c:pt idx="3">
                  <c:v>203814</c:v>
                </c:pt>
                <c:pt idx="4">
                  <c:v>216370.4</c:v>
                </c:pt>
                <c:pt idx="5">
                  <c:v>226937.5</c:v>
                </c:pt>
                <c:pt idx="6">
                  <c:v>237571.9</c:v>
                </c:pt>
                <c:pt idx="7">
                  <c:v>245837.7</c:v>
                </c:pt>
                <c:pt idx="8">
                  <c:v>246493</c:v>
                </c:pt>
                <c:pt idx="9">
                  <c:v>246323.8</c:v>
                </c:pt>
                <c:pt idx="10">
                  <c:v>256159.5</c:v>
                </c:pt>
                <c:pt idx="11">
                  <c:v>265444</c:v>
                </c:pt>
                <c:pt idx="12">
                  <c:v>276253.40000000002</c:v>
                </c:pt>
                <c:pt idx="13">
                  <c:v>283791.40000000002</c:v>
                </c:pt>
                <c:pt idx="14">
                  <c:v>296169.90000000002</c:v>
                </c:pt>
                <c:pt idx="15">
                  <c:v>308304.5</c:v>
                </c:pt>
                <c:pt idx="16">
                  <c:v>315420</c:v>
                </c:pt>
                <c:pt idx="17">
                  <c:v>321886.8</c:v>
                </c:pt>
                <c:pt idx="18">
                  <c:v>335144.3</c:v>
                </c:pt>
                <c:pt idx="19">
                  <c:v>346906.6</c:v>
                </c:pt>
                <c:pt idx="20">
                  <c:v>344691</c:v>
                </c:pt>
                <c:pt idx="21">
                  <c:v>368997.3</c:v>
                </c:pt>
                <c:pt idx="22">
                  <c:v>403570.3</c:v>
                </c:pt>
                <c:pt idx="23">
                  <c:v>431913.9</c:v>
                </c:pt>
                <c:pt idx="24">
                  <c:v>453298.6</c:v>
                </c:pt>
              </c:numCache>
            </c:numRef>
          </c:val>
          <c:smooth val="0"/>
          <c:extLst>
            <c:ext xmlns:c16="http://schemas.microsoft.com/office/drawing/2014/chart" uri="{C3380CC4-5D6E-409C-BE32-E72D297353CC}">
              <c16:uniqueId val="{00000000-D21C-4BEF-A1AD-1031AD9479C7}"/>
            </c:ext>
          </c:extLst>
        </c:ser>
        <c:dLbls>
          <c:showLegendKey val="0"/>
          <c:showVal val="0"/>
          <c:showCatName val="0"/>
          <c:showSerName val="0"/>
          <c:showPercent val="0"/>
          <c:showBubbleSize val="0"/>
        </c:dLbls>
        <c:marker val="1"/>
        <c:smooth val="0"/>
        <c:axId val="492711536"/>
        <c:axId val="492760864"/>
      </c:lineChart>
      <c:lineChart>
        <c:grouping val="standard"/>
        <c:varyColors val="0"/>
        <c:ser>
          <c:idx val="0"/>
          <c:order val="0"/>
          <c:spPr>
            <a:ln w="38100" cap="rnd">
              <a:solidFill>
                <a:schemeClr val="accent1"/>
              </a:solidFill>
              <a:round/>
            </a:ln>
            <a:effectLst/>
          </c:spPr>
          <c:marker>
            <c:symbol val="none"/>
          </c:marker>
          <c:cat>
            <c:numRef>
              <c:f>Data!$A$2:$A$26</c:f>
              <c:numCache>
                <c:formatCode>General</c:formatCod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numCache>
            </c:numRef>
          </c:cat>
          <c:val>
            <c:numRef>
              <c:f>Data!$B$2:$B$26</c:f>
              <c:numCache>
                <c:formatCode>_("$"* #,##0_);_("$"* \(#,##0\);_("$"* "-"??_);_(@_)</c:formatCode>
                <c:ptCount val="25"/>
                <c:pt idx="0">
                  <c:v>1763.2</c:v>
                </c:pt>
                <c:pt idx="1">
                  <c:v>1814.5</c:v>
                </c:pt>
                <c:pt idx="2">
                  <c:v>1897.4</c:v>
                </c:pt>
                <c:pt idx="3">
                  <c:v>1999.5</c:v>
                </c:pt>
                <c:pt idx="4">
                  <c:v>1989.8</c:v>
                </c:pt>
                <c:pt idx="5">
                  <c:v>2092.6999999999998</c:v>
                </c:pt>
                <c:pt idx="6">
                  <c:v>2383.6999999999998</c:v>
                </c:pt>
                <c:pt idx="7">
                  <c:v>2313.3000000000002</c:v>
                </c:pt>
                <c:pt idx="8">
                  <c:v>2407.9</c:v>
                </c:pt>
                <c:pt idx="9">
                  <c:v>3040.5</c:v>
                </c:pt>
                <c:pt idx="10">
                  <c:v>3058.5</c:v>
                </c:pt>
                <c:pt idx="11">
                  <c:v>3012.7</c:v>
                </c:pt>
                <c:pt idx="12">
                  <c:v>2800.7</c:v>
                </c:pt>
                <c:pt idx="13">
                  <c:v>2754.5</c:v>
                </c:pt>
                <c:pt idx="14">
                  <c:v>3112</c:v>
                </c:pt>
                <c:pt idx="15">
                  <c:v>2980.5</c:v>
                </c:pt>
                <c:pt idx="16">
                  <c:v>2903.6</c:v>
                </c:pt>
                <c:pt idx="17">
                  <c:v>2670.4</c:v>
                </c:pt>
                <c:pt idx="18">
                  <c:v>3074.6</c:v>
                </c:pt>
                <c:pt idx="19">
                  <c:v>2788.3</c:v>
                </c:pt>
                <c:pt idx="20">
                  <c:v>3318.8</c:v>
                </c:pt>
                <c:pt idx="21">
                  <c:v>3057.4</c:v>
                </c:pt>
                <c:pt idx="22">
                  <c:v>3547.6</c:v>
                </c:pt>
                <c:pt idx="23">
                  <c:v>3009.7</c:v>
                </c:pt>
                <c:pt idx="24">
                  <c:v>4064.5</c:v>
                </c:pt>
              </c:numCache>
            </c:numRef>
          </c:val>
          <c:smooth val="0"/>
          <c:extLst>
            <c:ext xmlns:c16="http://schemas.microsoft.com/office/drawing/2014/chart" uri="{C3380CC4-5D6E-409C-BE32-E72D297353CC}">
              <c16:uniqueId val="{00000001-D21C-4BEF-A1AD-1031AD9479C7}"/>
            </c:ext>
          </c:extLst>
        </c:ser>
        <c:dLbls>
          <c:showLegendKey val="0"/>
          <c:showVal val="0"/>
          <c:showCatName val="0"/>
          <c:showSerName val="0"/>
          <c:showPercent val="0"/>
          <c:showBubbleSize val="0"/>
        </c:dLbls>
        <c:marker val="1"/>
        <c:smooth val="0"/>
        <c:axId val="431641407"/>
        <c:axId val="1271555679"/>
      </c:lineChart>
      <c:catAx>
        <c:axId val="492711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600" b="0" i="0" u="none" strike="noStrike" kern="1200" baseline="0">
                <a:solidFill>
                  <a:schemeClr val="tx1"/>
                </a:solidFill>
                <a:latin typeface="+mn-lt"/>
                <a:ea typeface="+mn-ea"/>
                <a:cs typeface="+mn-cs"/>
              </a:defRPr>
            </a:pPr>
            <a:endParaRPr lang="en-US"/>
          </a:p>
        </c:txPr>
        <c:crossAx val="492760864"/>
        <c:crosses val="autoZero"/>
        <c:auto val="1"/>
        <c:lblAlgn val="ctr"/>
        <c:lblOffset val="100"/>
        <c:noMultiLvlLbl val="0"/>
      </c:catAx>
      <c:valAx>
        <c:axId val="492760864"/>
        <c:scaling>
          <c:orientation val="minMax"/>
          <c:max val="500000"/>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492711536"/>
        <c:crosses val="autoZero"/>
        <c:crossBetween val="between"/>
      </c:valAx>
      <c:valAx>
        <c:axId val="1271555679"/>
        <c:scaling>
          <c:orientation val="minMax"/>
          <c:max val="5000"/>
        </c:scaling>
        <c:delete val="0"/>
        <c:axPos val="r"/>
        <c:numFmt formatCode="_(&quot;$&quot;* #,##0_);_(&quot;$&quot;* \(#,##0\);_(&quot;$&quot;* &quot;-&quot;??_);_(@_)"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1641407"/>
        <c:crosses val="max"/>
        <c:crossBetween val="between"/>
      </c:valAx>
      <c:catAx>
        <c:axId val="431641407"/>
        <c:scaling>
          <c:orientation val="minMax"/>
        </c:scaling>
        <c:delete val="1"/>
        <c:axPos val="b"/>
        <c:numFmt formatCode="General" sourceLinked="1"/>
        <c:majorTickMark val="out"/>
        <c:minorTickMark val="none"/>
        <c:tickLblPos val="nextTo"/>
        <c:crossAx val="1271555679"/>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337234370674749"/>
          <c:y val="9.8728143038006852E-2"/>
          <c:w val="0.4892396597453133"/>
          <c:h val="0.80254371392398627"/>
        </c:manualLayout>
      </c:layout>
      <c:pieChart>
        <c:varyColors val="1"/>
        <c:ser>
          <c:idx val="0"/>
          <c:order val="0"/>
          <c:tx>
            <c:strRef>
              <c:f>Sheet1!$B$1</c:f>
              <c:strCache>
                <c:ptCount val="1"/>
                <c:pt idx="0">
                  <c:v>Column1</c:v>
                </c:pt>
              </c:strCache>
            </c:strRef>
          </c:tx>
          <c:dPt>
            <c:idx val="0"/>
            <c:bubble3D val="0"/>
            <c:explosion val="15"/>
            <c:spPr>
              <a:solidFill>
                <a:schemeClr val="accent1"/>
              </a:solidFill>
              <a:ln w="19050">
                <a:solidFill>
                  <a:schemeClr val="lt1"/>
                </a:solidFill>
              </a:ln>
              <a:effectLst/>
            </c:spPr>
            <c:extLst>
              <c:ext xmlns:c16="http://schemas.microsoft.com/office/drawing/2014/chart" uri="{C3380CC4-5D6E-409C-BE32-E72D297353CC}">
                <c16:uniqueId val="{00000001-B505-4354-B3A7-21FF944C1421}"/>
              </c:ext>
            </c:extLst>
          </c:dPt>
          <c:dPt>
            <c:idx val="1"/>
            <c:bubble3D val="0"/>
            <c:spPr>
              <a:solidFill>
                <a:srgbClr val="A5A5A5"/>
              </a:solidFill>
              <a:ln w="19050">
                <a:solidFill>
                  <a:schemeClr val="lt1"/>
                </a:solidFill>
              </a:ln>
              <a:effectLst/>
            </c:spPr>
            <c:extLst>
              <c:ext xmlns:c16="http://schemas.microsoft.com/office/drawing/2014/chart" uri="{C3380CC4-5D6E-409C-BE32-E72D297353CC}">
                <c16:uniqueId val="{00000003-B505-4354-B3A7-21FF944C142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505-4354-B3A7-21FF944C1421}"/>
              </c:ext>
            </c:extLst>
          </c:dPt>
          <c:dPt>
            <c:idx val="3"/>
            <c:bubble3D val="0"/>
            <c:spPr>
              <a:solidFill>
                <a:schemeClr val="accent5"/>
              </a:solidFill>
              <a:ln w="19050">
                <a:solidFill>
                  <a:schemeClr val="lt1"/>
                </a:solidFill>
              </a:ln>
              <a:effectLst/>
            </c:spPr>
            <c:extLst>
              <c:ext xmlns:c16="http://schemas.microsoft.com/office/drawing/2014/chart" uri="{C3380CC4-5D6E-409C-BE32-E72D297353CC}">
                <c16:uniqueId val="{00000007-B505-4354-B3A7-21FF944C1421}"/>
              </c:ext>
            </c:extLst>
          </c:dPt>
          <c:dPt>
            <c:idx val="4"/>
            <c:bubble3D val="0"/>
            <c:spPr>
              <a:solidFill>
                <a:schemeClr val="tx2"/>
              </a:solidFill>
              <a:ln w="19050">
                <a:solidFill>
                  <a:schemeClr val="lt1"/>
                </a:solidFill>
              </a:ln>
              <a:effectLst/>
            </c:spPr>
            <c:extLst>
              <c:ext xmlns:c16="http://schemas.microsoft.com/office/drawing/2014/chart" uri="{C3380CC4-5D6E-409C-BE32-E72D297353CC}">
                <c16:uniqueId val="{00000009-B505-4354-B3A7-21FF944C1421}"/>
              </c:ext>
            </c:extLst>
          </c:dPt>
          <c:dLbls>
            <c:dLbl>
              <c:idx val="0"/>
              <c:layout>
                <c:manualLayout>
                  <c:x val="1.5153591883768185E-2"/>
                  <c:y val="-0.22439157344193372"/>
                </c:manualLayout>
              </c:layout>
              <c:tx>
                <c:rich>
                  <a:bodyPr/>
                  <a:lstStyle/>
                  <a:p>
                    <a:r>
                      <a:rPr lang="en-US" b="1" dirty="0"/>
                      <a:t>State Funds</a:t>
                    </a:r>
                  </a:p>
                  <a:p>
                    <a:r>
                      <a:rPr lang="en-US" dirty="0"/>
                      <a:t>$5.48</a:t>
                    </a:r>
                    <a:r>
                      <a:rPr lang="en-US" baseline="0" dirty="0"/>
                      <a:t> Billion</a:t>
                    </a:r>
                  </a:p>
                  <a:p>
                    <a:r>
                      <a:rPr lang="en-US" sz="3200" b="1" baseline="0" dirty="0"/>
                      <a:t>61% </a:t>
                    </a:r>
                    <a:endParaRPr lang="en-US" sz="3200" b="1" dirty="0"/>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B505-4354-B3A7-21FF944C1421}"/>
                </c:ext>
              </c:extLst>
            </c:dLbl>
            <c:dLbl>
              <c:idx val="1"/>
              <c:layout>
                <c:manualLayout>
                  <c:x val="3.0117396308938253E-3"/>
                  <c:y val="2.4392395232559472E-2"/>
                </c:manualLayout>
              </c:layout>
              <c:tx>
                <c:rich>
                  <a:bodyPr/>
                  <a:lstStyle/>
                  <a:p>
                    <a:r>
                      <a:rPr lang="en-US" b="1" dirty="0"/>
                      <a:t>P</a:t>
                    </a:r>
                    <a:r>
                      <a:rPr lang="en-US" b="1" baseline="0" dirty="0"/>
                      <a:t>aid from </a:t>
                    </a:r>
                    <a:r>
                      <a:rPr lang="en-US" b="1" dirty="0"/>
                      <a:t>General Fund</a:t>
                    </a:r>
                  </a:p>
                  <a:p>
                    <a:fld id="{53134997-802D-4605-8BFC-25EBA8D4CD45}" type="VALUE">
                      <a:rPr lang="en-US" smtClean="0"/>
                      <a:pPr/>
                      <a:t>[VALUE]</a:t>
                    </a:fld>
                    <a:br>
                      <a:rPr lang="en-US" baseline="0" dirty="0"/>
                    </a:br>
                    <a:r>
                      <a:rPr lang="en-US" sz="3200" b="1" baseline="0" dirty="0"/>
                      <a:t> </a:t>
                    </a:r>
                    <a:r>
                      <a:rPr lang="en-US" sz="3200" b="1" dirty="0"/>
                      <a:t>4%</a:t>
                    </a:r>
                  </a:p>
                </c:rich>
              </c:tx>
              <c:dLblPos val="bestFit"/>
              <c:showLegendKey val="0"/>
              <c:showVal val="1"/>
              <c:showCatName val="0"/>
              <c:showSerName val="0"/>
              <c:showPercent val="0"/>
              <c:showBubbleSize val="0"/>
              <c:extLst>
                <c:ext xmlns:c15="http://schemas.microsoft.com/office/drawing/2012/chart" uri="{CE6537A1-D6FC-4f65-9D91-7224C49458BB}">
                  <c15:layout>
                    <c:manualLayout>
                      <c:w val="0.39727301269765836"/>
                      <c:h val="0.23502336593562251"/>
                    </c:manualLayout>
                  </c15:layout>
                  <c15:dlblFieldTable/>
                  <c15:showDataLabelsRange val="0"/>
                </c:ext>
                <c:ext xmlns:c16="http://schemas.microsoft.com/office/drawing/2014/chart" uri="{C3380CC4-5D6E-409C-BE32-E72D297353CC}">
                  <c16:uniqueId val="{00000003-B505-4354-B3A7-21FF944C1421}"/>
                </c:ext>
              </c:extLst>
            </c:dLbl>
            <c:dLbl>
              <c:idx val="2"/>
              <c:layout>
                <c:manualLayout>
                  <c:x val="-0.10418058849763109"/>
                  <c:y val="-3.4908900042374486E-2"/>
                </c:manualLayout>
              </c:layout>
              <c:tx>
                <c:rich>
                  <a:bodyPr/>
                  <a:lstStyle/>
                  <a:p>
                    <a:r>
                      <a:rPr lang="en-US" b="1" dirty="0"/>
                      <a:t>Bonds</a:t>
                    </a:r>
                  </a:p>
                  <a:p>
                    <a:fld id="{8E71CD38-E2A3-42AE-A1C4-69C13237C6E5}" type="VALUE">
                      <a:rPr lang="en-US" smtClean="0"/>
                      <a:pPr/>
                      <a:t>[VALUE]</a:t>
                    </a:fld>
                    <a:endParaRPr lang="en-US" baseline="0" dirty="0"/>
                  </a:p>
                  <a:p>
                    <a:r>
                      <a:rPr lang="en-US" dirty="0"/>
                      <a:t> </a:t>
                    </a:r>
                    <a:r>
                      <a:rPr lang="en-US" sz="3200" b="1" dirty="0"/>
                      <a:t>6% </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B505-4354-B3A7-21FF944C1421}"/>
                </c:ext>
              </c:extLst>
            </c:dLbl>
            <c:dLbl>
              <c:idx val="3"/>
              <c:layout>
                <c:manualLayout>
                  <c:x val="-4.7091438032458161E-2"/>
                  <c:y val="-0.19564777235411193"/>
                </c:manualLayout>
              </c:layout>
              <c:tx>
                <c:rich>
                  <a:bodyPr/>
                  <a:lstStyle/>
                  <a:p>
                    <a:r>
                      <a:rPr lang="en-US" b="1" dirty="0"/>
                      <a:t>Miscellaneous</a:t>
                    </a:r>
                  </a:p>
                  <a:p>
                    <a:r>
                      <a:rPr lang="en-US" dirty="0"/>
                      <a:t>$292 Million</a:t>
                    </a:r>
                    <a:r>
                      <a:rPr lang="en-US" baseline="0" dirty="0"/>
                      <a:t> </a:t>
                    </a:r>
                  </a:p>
                  <a:p>
                    <a:r>
                      <a:rPr lang="en-US" sz="3200" b="1" baseline="0" dirty="0"/>
                      <a:t>3%</a:t>
                    </a:r>
                    <a:endParaRPr lang="en-US" sz="3200" b="1" dirty="0"/>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B505-4354-B3A7-21FF944C1421}"/>
                </c:ext>
              </c:extLst>
            </c:dLbl>
            <c:dLbl>
              <c:idx val="4"/>
              <c:layout>
                <c:manualLayout>
                  <c:x val="-5.0235617849474924E-2"/>
                  <c:y val="3.9367424694041128E-2"/>
                </c:manualLayout>
              </c:layout>
              <c:tx>
                <c:rich>
                  <a:bodyPr/>
                  <a:lstStyle/>
                  <a:p>
                    <a:r>
                      <a:rPr lang="en-US" b="1" dirty="0"/>
                      <a:t>Federal</a:t>
                    </a:r>
                    <a:r>
                      <a:rPr lang="en-US" b="1" baseline="0" dirty="0"/>
                      <a:t> Funds</a:t>
                    </a:r>
                  </a:p>
                  <a:p>
                    <a:r>
                      <a:rPr lang="en-US" baseline="0" dirty="0"/>
                      <a:t>$2.32 Billion</a:t>
                    </a:r>
                    <a:br>
                      <a:rPr lang="en-US" baseline="0" dirty="0"/>
                    </a:br>
                    <a:r>
                      <a:rPr lang="en-US" sz="3200" b="1" baseline="0" dirty="0"/>
                      <a:t> 26%</a:t>
                    </a:r>
                    <a:endParaRPr lang="en-US" sz="3200" b="1" dirty="0"/>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B505-4354-B3A7-21FF944C1421}"/>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bg1">
                      <a:lumMod val="50000"/>
                    </a:schemeClr>
                  </a:solidFill>
                  <a:round/>
                </a:ln>
                <a:effectLst/>
              </c:spPr>
            </c:leaderLines>
            <c:extLst>
              <c:ext xmlns:c15="http://schemas.microsoft.com/office/drawing/2012/chart" uri="{CE6537A1-D6FC-4f65-9D91-7224C49458BB}"/>
            </c:extLst>
          </c:dLbls>
          <c:cat>
            <c:strRef>
              <c:f>Sheet1!$A$2:$A$6</c:f>
              <c:strCache>
                <c:ptCount val="5"/>
                <c:pt idx="0">
                  <c:v>State Funds</c:v>
                </c:pt>
                <c:pt idx="1">
                  <c:v>General Funds</c:v>
                </c:pt>
                <c:pt idx="2">
                  <c:v>Bonding</c:v>
                </c:pt>
                <c:pt idx="3">
                  <c:v>Other</c:v>
                </c:pt>
                <c:pt idx="4">
                  <c:v>Federal Funds</c:v>
                </c:pt>
              </c:strCache>
            </c:strRef>
          </c:cat>
          <c:val>
            <c:numRef>
              <c:f>Sheet1!$B$2:$B$6</c:f>
              <c:numCache>
                <c:formatCode>"$"#,##0.0,,\ "Million"</c:formatCode>
                <c:ptCount val="5"/>
                <c:pt idx="0" formatCode="&quot;$&quot;.00,,,\ &quot;Billion&quot;">
                  <c:v>5483362700</c:v>
                </c:pt>
                <c:pt idx="1">
                  <c:v>373970900</c:v>
                </c:pt>
                <c:pt idx="2">
                  <c:v>491706500</c:v>
                </c:pt>
                <c:pt idx="3">
                  <c:v>291953500</c:v>
                </c:pt>
                <c:pt idx="4" formatCode="&quot;$&quot;.00,,,\ &quot;Billion&quot;">
                  <c:v>2316232900</c:v>
                </c:pt>
              </c:numCache>
            </c:numRef>
          </c:val>
          <c:extLst>
            <c:ext xmlns:c16="http://schemas.microsoft.com/office/drawing/2014/chart" uri="{C3380CC4-5D6E-409C-BE32-E72D297353CC}">
              <c16:uniqueId val="{0000000A-B505-4354-B3A7-21FF944C1421}"/>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737968895192448"/>
          <c:y val="5.3178953637340647E-2"/>
          <c:w val="0.83182070209973757"/>
          <c:h val="0.76592101377952759"/>
        </c:manualLayout>
      </c:layout>
      <c:barChart>
        <c:barDir val="col"/>
        <c:grouping val="clustered"/>
        <c:varyColors val="0"/>
        <c:ser>
          <c:idx val="0"/>
          <c:order val="0"/>
          <c:tx>
            <c:strRef>
              <c:f>Sheet1!$B$1</c:f>
              <c:strCache>
                <c:ptCount val="1"/>
                <c:pt idx="0">
                  <c:v>General Fund Taxes</c:v>
                </c:pt>
              </c:strCache>
            </c:strRef>
          </c:tx>
          <c:spPr>
            <a:solidFill>
              <a:schemeClr val="accent1"/>
            </a:solidFill>
            <a:ln>
              <a:noFill/>
            </a:ln>
            <a:effectLst/>
          </c:spPr>
          <c:invertIfNegative val="0"/>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2006</c:v>
                </c:pt>
                <c:pt idx="1">
                  <c:v>2019</c:v>
                </c:pt>
                <c:pt idx="2">
                  <c:v>2024</c:v>
                </c:pt>
              </c:numCache>
            </c:numRef>
          </c:cat>
          <c:val>
            <c:numRef>
              <c:f>Sheet1!$B$2:$B$4</c:f>
              <c:numCache>
                <c:formatCode>General</c:formatCode>
                <c:ptCount val="3"/>
                <c:pt idx="0">
                  <c:v>18537</c:v>
                </c:pt>
                <c:pt idx="1">
                  <c:v>21095</c:v>
                </c:pt>
                <c:pt idx="2">
                  <c:v>21178</c:v>
                </c:pt>
              </c:numCache>
            </c:numRef>
          </c:val>
          <c:extLst>
            <c:ext xmlns:c16="http://schemas.microsoft.com/office/drawing/2014/chart" uri="{C3380CC4-5D6E-409C-BE32-E72D297353CC}">
              <c16:uniqueId val="{00000000-5A3B-4C35-9015-44139C0534C3}"/>
            </c:ext>
          </c:extLst>
        </c:ser>
        <c:ser>
          <c:idx val="1"/>
          <c:order val="1"/>
          <c:tx>
            <c:strRef>
              <c:f>Sheet1!$C$1</c:f>
              <c:strCache>
                <c:ptCount val="1"/>
                <c:pt idx="0">
                  <c:v>State Transportation User Fees</c:v>
                </c:pt>
              </c:strCache>
            </c:strRef>
          </c:tx>
          <c:spPr>
            <a:solidFill>
              <a:srgbClr val="00548A"/>
            </a:solidFill>
            <a:ln>
              <a:noFill/>
            </a:ln>
            <a:effectLst/>
          </c:spPr>
          <c:invertIfNegative val="0"/>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2006</c:v>
                </c:pt>
                <c:pt idx="1">
                  <c:v>2019</c:v>
                </c:pt>
                <c:pt idx="2">
                  <c:v>2024</c:v>
                </c:pt>
              </c:numCache>
            </c:numRef>
          </c:cat>
          <c:val>
            <c:numRef>
              <c:f>Sheet1!$C$2:$C$4</c:f>
              <c:numCache>
                <c:formatCode>General</c:formatCode>
                <c:ptCount val="3"/>
                <c:pt idx="0">
                  <c:v>3043</c:v>
                </c:pt>
                <c:pt idx="1">
                  <c:v>2380</c:v>
                </c:pt>
                <c:pt idx="2">
                  <c:v>2081</c:v>
                </c:pt>
              </c:numCache>
            </c:numRef>
          </c:val>
          <c:extLst>
            <c:ext xmlns:c16="http://schemas.microsoft.com/office/drawing/2014/chart" uri="{C3380CC4-5D6E-409C-BE32-E72D297353CC}">
              <c16:uniqueId val="{00000001-5A3B-4C35-9015-44139C0534C3}"/>
            </c:ext>
          </c:extLst>
        </c:ser>
        <c:dLbls>
          <c:dLblPos val="outEnd"/>
          <c:showLegendKey val="0"/>
          <c:showVal val="1"/>
          <c:showCatName val="0"/>
          <c:showSerName val="0"/>
          <c:showPercent val="0"/>
          <c:showBubbleSize val="0"/>
        </c:dLbls>
        <c:gapWidth val="219"/>
        <c:overlap val="-27"/>
        <c:axId val="194394752"/>
        <c:axId val="194408832"/>
      </c:barChart>
      <c:catAx>
        <c:axId val="194394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j-lt"/>
                <a:ea typeface="Tahoma" panose="020B0604030504040204" pitchFamily="34" charset="0"/>
                <a:cs typeface="Tahoma" panose="020B0604030504040204" pitchFamily="34" charset="0"/>
              </a:defRPr>
            </a:pPr>
            <a:endParaRPr lang="en-US"/>
          </a:p>
        </c:txPr>
        <c:crossAx val="194408832"/>
        <c:crosses val="autoZero"/>
        <c:auto val="1"/>
        <c:lblAlgn val="ctr"/>
        <c:lblOffset val="100"/>
        <c:noMultiLvlLbl val="0"/>
      </c:catAx>
      <c:valAx>
        <c:axId val="19440883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j-lt"/>
                <a:ea typeface="Tahoma" panose="020B0604030504040204" pitchFamily="34" charset="0"/>
                <a:cs typeface="Tahoma" panose="020B0604030504040204" pitchFamily="34" charset="0"/>
              </a:defRPr>
            </a:pPr>
            <a:endParaRPr lang="en-US"/>
          </a:p>
        </c:txPr>
        <c:crossAx val="1943947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j-lt"/>
              <a:ea typeface="Tahoma" panose="020B0604030504040204" pitchFamily="34" charset="0"/>
              <a:cs typeface="Tahoma" panose="020B060403050404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Transportation-Related Revenue</c:v>
                </c:pt>
              </c:strCache>
            </c:strRef>
          </c:tx>
          <c:spPr>
            <a:solidFill>
              <a:srgbClr val="294179"/>
            </a:solidFill>
            <a:ln>
              <a:noFill/>
            </a:ln>
            <a:effectLst/>
          </c:spPr>
          <c:invertIfNegative val="0"/>
          <c:cat>
            <c:numRef>
              <c:f>Sheet1!$A$2:$A$35</c:f>
              <c:numCache>
                <c:formatCode>General</c:formatCode>
                <c:ptCount val="34"/>
                <c:pt idx="1">
                  <c:v>1995</c:v>
                </c:pt>
                <c:pt idx="3">
                  <c:v>1997</c:v>
                </c:pt>
                <c:pt idx="5">
                  <c:v>1999</c:v>
                </c:pt>
                <c:pt idx="7">
                  <c:v>2001</c:v>
                </c:pt>
                <c:pt idx="9">
                  <c:v>2003</c:v>
                </c:pt>
                <c:pt idx="11">
                  <c:v>2005</c:v>
                </c:pt>
                <c:pt idx="13">
                  <c:v>2007</c:v>
                </c:pt>
                <c:pt idx="15">
                  <c:v>2009</c:v>
                </c:pt>
                <c:pt idx="17">
                  <c:v>2011</c:v>
                </c:pt>
                <c:pt idx="19">
                  <c:v>2013</c:v>
                </c:pt>
                <c:pt idx="21">
                  <c:v>2015</c:v>
                </c:pt>
                <c:pt idx="23">
                  <c:v>2017</c:v>
                </c:pt>
                <c:pt idx="25">
                  <c:v>2019</c:v>
                </c:pt>
                <c:pt idx="27">
                  <c:v>2021</c:v>
                </c:pt>
                <c:pt idx="29">
                  <c:v>2023</c:v>
                </c:pt>
                <c:pt idx="31">
                  <c:v>2025</c:v>
                </c:pt>
                <c:pt idx="33">
                  <c:v>2027</c:v>
                </c:pt>
              </c:numCache>
            </c:numRef>
          </c:cat>
          <c:val>
            <c:numRef>
              <c:f>Sheet1!$B$2:$B$35</c:f>
              <c:numCache>
                <c:formatCode>General</c:formatCode>
                <c:ptCount val="34"/>
                <c:pt idx="0">
                  <c:v>1.968789649122807</c:v>
                </c:pt>
                <c:pt idx="1">
                  <c:v>1.9864280708661417</c:v>
                </c:pt>
                <c:pt idx="2">
                  <c:v>2.0192540854047158</c:v>
                </c:pt>
                <c:pt idx="3">
                  <c:v>1.9884095514018691</c:v>
                </c:pt>
                <c:pt idx="4">
                  <c:v>2.1341898343558281</c:v>
                </c:pt>
                <c:pt idx="5">
                  <c:v>2.2589682533013207</c:v>
                </c:pt>
                <c:pt idx="6">
                  <c:v>2.2491354413472706</c:v>
                </c:pt>
                <c:pt idx="7">
                  <c:v>2.2080685093167705</c:v>
                </c:pt>
                <c:pt idx="8">
                  <c:v>2.2656028627015004</c:v>
                </c:pt>
                <c:pt idx="9">
                  <c:v>2.296179456521739</c:v>
                </c:pt>
                <c:pt idx="10">
                  <c:v>2.3233979883536264</c:v>
                </c:pt>
                <c:pt idx="11">
                  <c:v>2.3135669738863283</c:v>
                </c:pt>
                <c:pt idx="12">
                  <c:v>2.3023289186507934</c:v>
                </c:pt>
                <c:pt idx="13">
                  <c:v>2.3706630101302455</c:v>
                </c:pt>
                <c:pt idx="14">
                  <c:v>2.379448012076173</c:v>
                </c:pt>
                <c:pt idx="15">
                  <c:v>2.4057805128205128</c:v>
                </c:pt>
                <c:pt idx="16">
                  <c:v>2.394724057771664</c:v>
                </c:pt>
                <c:pt idx="17">
                  <c:v>2.3572860115606931</c:v>
                </c:pt>
                <c:pt idx="18">
                  <c:v>2.3485124085365854</c:v>
                </c:pt>
                <c:pt idx="19">
                  <c:v>2.2833446442060086</c:v>
                </c:pt>
                <c:pt idx="20">
                  <c:v>2.2928488343895235</c:v>
                </c:pt>
                <c:pt idx="21">
                  <c:v>2.3769208591983122</c:v>
                </c:pt>
                <c:pt idx="22">
                  <c:v>2.405403366666667</c:v>
                </c:pt>
                <c:pt idx="23">
                  <c:v>2.3621273888208894</c:v>
                </c:pt>
                <c:pt idx="24">
                  <c:v>2.3457167502986858</c:v>
                </c:pt>
                <c:pt idx="25">
                  <c:v>2.311144137661322</c:v>
                </c:pt>
                <c:pt idx="26">
                  <c:v>2.5541701197836169</c:v>
                </c:pt>
                <c:pt idx="27">
                  <c:v>2.5305840959409593</c:v>
                </c:pt>
                <c:pt idx="28">
                  <c:v>2.2363231124017768</c:v>
                </c:pt>
                <c:pt idx="29">
                  <c:v>2.1862300000000001</c:v>
                </c:pt>
                <c:pt idx="30">
                  <c:v>2.1466123420796892</c:v>
                </c:pt>
                <c:pt idx="31">
                  <c:v>2.102134496864541</c:v>
                </c:pt>
                <c:pt idx="32">
                  <c:v>2.1841349580737561</c:v>
                </c:pt>
                <c:pt idx="33">
                  <c:v>2.1827673673296255</c:v>
                </c:pt>
              </c:numCache>
            </c:numRef>
          </c:val>
          <c:extLst>
            <c:ext xmlns:c16="http://schemas.microsoft.com/office/drawing/2014/chart" uri="{C3380CC4-5D6E-409C-BE32-E72D297353CC}">
              <c16:uniqueId val="{00000000-982B-40F2-B698-FC4FED3B04E3}"/>
            </c:ext>
          </c:extLst>
        </c:ser>
        <c:ser>
          <c:idx val="1"/>
          <c:order val="1"/>
          <c:tx>
            <c:strRef>
              <c:f>Sheet1!$C$1</c:f>
              <c:strCache>
                <c:ptCount val="1"/>
                <c:pt idx="0">
                  <c:v>General Tax Revenue</c:v>
                </c:pt>
              </c:strCache>
            </c:strRef>
          </c:tx>
          <c:spPr>
            <a:solidFill>
              <a:schemeClr val="accent2"/>
            </a:solidFill>
            <a:ln>
              <a:noFill/>
            </a:ln>
            <a:effectLst/>
          </c:spPr>
          <c:invertIfNegative val="0"/>
          <c:cat>
            <c:numRef>
              <c:f>Sheet1!$A$2:$A$35</c:f>
              <c:numCache>
                <c:formatCode>General</c:formatCode>
                <c:ptCount val="34"/>
                <c:pt idx="1">
                  <c:v>1995</c:v>
                </c:pt>
                <c:pt idx="3">
                  <c:v>1997</c:v>
                </c:pt>
                <c:pt idx="5">
                  <c:v>1999</c:v>
                </c:pt>
                <c:pt idx="7">
                  <c:v>2001</c:v>
                </c:pt>
                <c:pt idx="9">
                  <c:v>2003</c:v>
                </c:pt>
                <c:pt idx="11">
                  <c:v>2005</c:v>
                </c:pt>
                <c:pt idx="13">
                  <c:v>2007</c:v>
                </c:pt>
                <c:pt idx="15">
                  <c:v>2009</c:v>
                </c:pt>
                <c:pt idx="17">
                  <c:v>2011</c:v>
                </c:pt>
                <c:pt idx="19">
                  <c:v>2013</c:v>
                </c:pt>
                <c:pt idx="21">
                  <c:v>2015</c:v>
                </c:pt>
                <c:pt idx="23">
                  <c:v>2017</c:v>
                </c:pt>
                <c:pt idx="25">
                  <c:v>2019</c:v>
                </c:pt>
                <c:pt idx="27">
                  <c:v>2021</c:v>
                </c:pt>
                <c:pt idx="29">
                  <c:v>2023</c:v>
                </c:pt>
                <c:pt idx="31">
                  <c:v>2025</c:v>
                </c:pt>
                <c:pt idx="33">
                  <c:v>2027</c:v>
                </c:pt>
              </c:numCache>
            </c:numRef>
          </c:cat>
          <c:val>
            <c:numRef>
              <c:f>Sheet1!$C$2:$C$35</c:f>
              <c:numCache>
                <c:formatCode>General</c:formatCode>
                <c:ptCount val="3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2.9859538327526129E-2</c:v>
                </c:pt>
                <c:pt idx="19">
                  <c:v>0.17997831287553651</c:v>
                </c:pt>
                <c:pt idx="20">
                  <c:v>7.8365956485002122E-2</c:v>
                </c:pt>
                <c:pt idx="21">
                  <c:v>0.19649563025316455</c:v>
                </c:pt>
                <c:pt idx="22">
                  <c:v>4.8256354666666668E-2</c:v>
                </c:pt>
                <c:pt idx="23">
                  <c:v>5.7133798490412079E-2</c:v>
                </c:pt>
                <c:pt idx="24">
                  <c:v>4.8774691716447632E-2</c:v>
                </c:pt>
                <c:pt idx="25">
                  <c:v>4.9568386272976148E-2</c:v>
                </c:pt>
                <c:pt idx="26">
                  <c:v>0.26290512044049458</c:v>
                </c:pt>
                <c:pt idx="27">
                  <c:v>4.957840036900369E-2</c:v>
                </c:pt>
                <c:pt idx="28">
                  <c:v>0.18620282582849332</c:v>
                </c:pt>
                <c:pt idx="29">
                  <c:v>9.7289299999999995E-2</c:v>
                </c:pt>
                <c:pt idx="30">
                  <c:v>0.73458522837706519</c:v>
                </c:pt>
                <c:pt idx="31">
                  <c:v>0.20794458275729266</c:v>
                </c:pt>
                <c:pt idx="32">
                  <c:v>0.73597905105831862</c:v>
                </c:pt>
                <c:pt idx="33">
                  <c:v>0.1901213120935055</c:v>
                </c:pt>
              </c:numCache>
            </c:numRef>
          </c:val>
          <c:extLst>
            <c:ext xmlns:c16="http://schemas.microsoft.com/office/drawing/2014/chart" uri="{C3380CC4-5D6E-409C-BE32-E72D297353CC}">
              <c16:uniqueId val="{00000001-982B-40F2-B698-FC4FED3B04E3}"/>
            </c:ext>
          </c:extLst>
        </c:ser>
        <c:dLbls>
          <c:showLegendKey val="0"/>
          <c:showVal val="0"/>
          <c:showCatName val="0"/>
          <c:showSerName val="0"/>
          <c:showPercent val="0"/>
          <c:showBubbleSize val="0"/>
        </c:dLbls>
        <c:gapWidth val="140"/>
        <c:overlap val="100"/>
        <c:axId val="1122081272"/>
        <c:axId val="1122085232"/>
      </c:barChart>
      <c:catAx>
        <c:axId val="1122081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1122085232"/>
        <c:crosses val="autoZero"/>
        <c:auto val="1"/>
        <c:lblAlgn val="ctr"/>
        <c:lblOffset val="100"/>
        <c:noMultiLvlLbl val="0"/>
      </c:catAx>
      <c:valAx>
        <c:axId val="1122085232"/>
        <c:scaling>
          <c:orientation val="minMax"/>
          <c:max val="3"/>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1122081272"/>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Gas Tax</c:v>
                </c:pt>
              </c:strCache>
            </c:strRef>
          </c:tx>
          <c:spPr>
            <a:ln w="41275" cap="rnd">
              <a:solidFill>
                <a:srgbClr val="294179"/>
              </a:solidFill>
              <a:round/>
            </a:ln>
            <a:effectLst/>
          </c:spPr>
          <c:marker>
            <c:symbol val="none"/>
          </c:marker>
          <c:cat>
            <c:numRef>
              <c:f>Sheet1!$A$2:$A$35</c:f>
              <c:numCache>
                <c:formatCode>General</c:formatCode>
                <c:ptCount val="34"/>
                <c:pt idx="0">
                  <c:v>1994</c:v>
                </c:pt>
                <c:pt idx="2">
                  <c:v>1996</c:v>
                </c:pt>
                <c:pt idx="4">
                  <c:v>1998</c:v>
                </c:pt>
                <c:pt idx="6">
                  <c:v>2000</c:v>
                </c:pt>
                <c:pt idx="8">
                  <c:v>2002</c:v>
                </c:pt>
                <c:pt idx="10">
                  <c:v>2004</c:v>
                </c:pt>
                <c:pt idx="12">
                  <c:v>2006</c:v>
                </c:pt>
                <c:pt idx="14">
                  <c:v>2008</c:v>
                </c:pt>
                <c:pt idx="16">
                  <c:v>2010</c:v>
                </c:pt>
                <c:pt idx="18">
                  <c:v>2012</c:v>
                </c:pt>
                <c:pt idx="20">
                  <c:v>2014</c:v>
                </c:pt>
                <c:pt idx="22">
                  <c:v>2016</c:v>
                </c:pt>
                <c:pt idx="24">
                  <c:v>2018</c:v>
                </c:pt>
                <c:pt idx="26">
                  <c:v>2020</c:v>
                </c:pt>
                <c:pt idx="28">
                  <c:v>2022</c:v>
                </c:pt>
                <c:pt idx="30">
                  <c:v>2024</c:v>
                </c:pt>
                <c:pt idx="32">
                  <c:v>2026</c:v>
                </c:pt>
              </c:numCache>
            </c:numRef>
          </c:cat>
          <c:val>
            <c:numRef>
              <c:f>Sheet1!$B$2:$B$35</c:f>
              <c:numCache>
                <c:formatCode>0.00</c:formatCode>
                <c:ptCount val="34"/>
                <c:pt idx="0">
                  <c:v>1.3048027058029688</c:v>
                </c:pt>
                <c:pt idx="1">
                  <c:v>1.3019527099737533</c:v>
                </c:pt>
                <c:pt idx="2">
                  <c:v>1.3060346972594006</c:v>
                </c:pt>
                <c:pt idx="3">
                  <c:v>1.3154117320872274</c:v>
                </c:pt>
                <c:pt idx="4">
                  <c:v>1.383693171779141</c:v>
                </c:pt>
                <c:pt idx="5">
                  <c:v>1.4576950420168067</c:v>
                </c:pt>
                <c:pt idx="6">
                  <c:v>1.4323023344947734</c:v>
                </c:pt>
                <c:pt idx="7">
                  <c:v>1.4236595652173913</c:v>
                </c:pt>
                <c:pt idx="8">
                  <c:v>1.4658288771539745</c:v>
                </c:pt>
                <c:pt idx="9">
                  <c:v>1.4944872608695652</c:v>
                </c:pt>
                <c:pt idx="10">
                  <c:v>1.5075310746426678</c:v>
                </c:pt>
                <c:pt idx="11">
                  <c:v>1.490814567332309</c:v>
                </c:pt>
                <c:pt idx="12">
                  <c:v>1.4551389831349206</c:v>
                </c:pt>
                <c:pt idx="13">
                  <c:v>1.4786842595272549</c:v>
                </c:pt>
                <c:pt idx="14">
                  <c:v>1.4151637947050626</c:v>
                </c:pt>
                <c:pt idx="15">
                  <c:v>1.3762070256410255</c:v>
                </c:pt>
                <c:pt idx="16">
                  <c:v>1.3576543466299862</c:v>
                </c:pt>
                <c:pt idx="17">
                  <c:v>1.3389187283236992</c:v>
                </c:pt>
                <c:pt idx="18">
                  <c:v>1.3056713501742159</c:v>
                </c:pt>
                <c:pt idx="19">
                  <c:v>1.2645573090128754</c:v>
                </c:pt>
                <c:pt idx="20">
                  <c:v>1.2865368567807351</c:v>
                </c:pt>
                <c:pt idx="21">
                  <c:v>1.302920341772152</c:v>
                </c:pt>
                <c:pt idx="22">
                  <c:v>1.3174720166666667</c:v>
                </c:pt>
                <c:pt idx="23">
                  <c:v>1.2985366707466339</c:v>
                </c:pt>
                <c:pt idx="24">
                  <c:v>1.2693406411788131</c:v>
                </c:pt>
                <c:pt idx="25">
                  <c:v>1.2471131482205711</c:v>
                </c:pt>
                <c:pt idx="26">
                  <c:v>1.2723108771251932</c:v>
                </c:pt>
                <c:pt idx="27">
                  <c:v>1.2218582435424354</c:v>
                </c:pt>
                <c:pt idx="28">
                  <c:v>1.0674701776563036</c:v>
                </c:pt>
                <c:pt idx="29">
                  <c:v>1.04647</c:v>
                </c:pt>
                <c:pt idx="30">
                  <c:v>1.0456462585033963</c:v>
                </c:pt>
                <c:pt idx="31">
                  <c:v>1.0192962982939735</c:v>
                </c:pt>
                <c:pt idx="32">
                  <c:v>1.0032465187510045</c:v>
                </c:pt>
                <c:pt idx="33">
                  <c:v>0.99514506551041559</c:v>
                </c:pt>
              </c:numCache>
            </c:numRef>
          </c:val>
          <c:smooth val="0"/>
          <c:extLst>
            <c:ext xmlns:c16="http://schemas.microsoft.com/office/drawing/2014/chart" uri="{C3380CC4-5D6E-409C-BE32-E72D297353CC}">
              <c16:uniqueId val="{00000000-31C4-4481-9578-0E083BADB853}"/>
            </c:ext>
          </c:extLst>
        </c:ser>
        <c:ser>
          <c:idx val="1"/>
          <c:order val="1"/>
          <c:tx>
            <c:strRef>
              <c:f>Sheet1!$C$1</c:f>
              <c:strCache>
                <c:ptCount val="1"/>
                <c:pt idx="0">
                  <c:v>Registration &amp; Title Fee</c:v>
                </c:pt>
              </c:strCache>
            </c:strRef>
          </c:tx>
          <c:spPr>
            <a:ln w="41275" cap="rnd">
              <a:solidFill>
                <a:srgbClr val="679AC9"/>
              </a:solidFill>
              <a:round/>
            </a:ln>
            <a:effectLst/>
          </c:spPr>
          <c:marker>
            <c:symbol val="none"/>
          </c:marker>
          <c:cat>
            <c:numRef>
              <c:f>Sheet1!$A$2:$A$35</c:f>
              <c:numCache>
                <c:formatCode>General</c:formatCode>
                <c:ptCount val="34"/>
                <c:pt idx="0">
                  <c:v>1994</c:v>
                </c:pt>
                <c:pt idx="2">
                  <c:v>1996</c:v>
                </c:pt>
                <c:pt idx="4">
                  <c:v>1998</c:v>
                </c:pt>
                <c:pt idx="6">
                  <c:v>2000</c:v>
                </c:pt>
                <c:pt idx="8">
                  <c:v>2002</c:v>
                </c:pt>
                <c:pt idx="10">
                  <c:v>2004</c:v>
                </c:pt>
                <c:pt idx="12">
                  <c:v>2006</c:v>
                </c:pt>
                <c:pt idx="14">
                  <c:v>2008</c:v>
                </c:pt>
                <c:pt idx="16">
                  <c:v>2010</c:v>
                </c:pt>
                <c:pt idx="18">
                  <c:v>2012</c:v>
                </c:pt>
                <c:pt idx="20">
                  <c:v>2014</c:v>
                </c:pt>
                <c:pt idx="22">
                  <c:v>2016</c:v>
                </c:pt>
                <c:pt idx="24">
                  <c:v>2018</c:v>
                </c:pt>
                <c:pt idx="26">
                  <c:v>2020</c:v>
                </c:pt>
                <c:pt idx="28">
                  <c:v>2022</c:v>
                </c:pt>
                <c:pt idx="30">
                  <c:v>2024</c:v>
                </c:pt>
                <c:pt idx="32">
                  <c:v>2026</c:v>
                </c:pt>
              </c:numCache>
            </c:numRef>
          </c:cat>
          <c:val>
            <c:numRef>
              <c:f>Sheet1!$C$2:$C$35</c:f>
              <c:numCache>
                <c:formatCode>0.00</c:formatCode>
                <c:ptCount val="34"/>
                <c:pt idx="0">
                  <c:v>0.53647348852901489</c:v>
                </c:pt>
                <c:pt idx="1">
                  <c:v>0.54022270341207346</c:v>
                </c:pt>
                <c:pt idx="2">
                  <c:v>0.53845869343530894</c:v>
                </c:pt>
                <c:pt idx="3">
                  <c:v>0.53133604984423677</c:v>
                </c:pt>
                <c:pt idx="4">
                  <c:v>0.60704465030674837</c:v>
                </c:pt>
                <c:pt idx="5">
                  <c:v>0.6242326350540216</c:v>
                </c:pt>
                <c:pt idx="6">
                  <c:v>0.64022389082462261</c:v>
                </c:pt>
                <c:pt idx="7">
                  <c:v>0.62199403726708069</c:v>
                </c:pt>
                <c:pt idx="8">
                  <c:v>0.63695680377987762</c:v>
                </c:pt>
                <c:pt idx="9">
                  <c:v>0.61183428804347828</c:v>
                </c:pt>
                <c:pt idx="10">
                  <c:v>0.66813015881418736</c:v>
                </c:pt>
                <c:pt idx="11">
                  <c:v>0.65774947772657444</c:v>
                </c:pt>
                <c:pt idx="12">
                  <c:v>0.67907594246031744</c:v>
                </c:pt>
                <c:pt idx="13">
                  <c:v>0.7169195610226724</c:v>
                </c:pt>
                <c:pt idx="14">
                  <c:v>0.76266990246168131</c:v>
                </c:pt>
                <c:pt idx="15">
                  <c:v>0.85276225641025649</c:v>
                </c:pt>
                <c:pt idx="16">
                  <c:v>0.85255926180651076</c:v>
                </c:pt>
                <c:pt idx="17">
                  <c:v>0.81685070698088025</c:v>
                </c:pt>
                <c:pt idx="18">
                  <c:v>0.84148160278745643</c:v>
                </c:pt>
                <c:pt idx="19">
                  <c:v>0.82325232188841202</c:v>
                </c:pt>
                <c:pt idx="20">
                  <c:v>0.84664634558512897</c:v>
                </c:pt>
                <c:pt idx="21">
                  <c:v>0.85510133755274265</c:v>
                </c:pt>
                <c:pt idx="22">
                  <c:v>0.87716782083333333</c:v>
                </c:pt>
                <c:pt idx="23">
                  <c:v>0.86137732762137897</c:v>
                </c:pt>
                <c:pt idx="24">
                  <c:v>0.86605908801274389</c:v>
                </c:pt>
                <c:pt idx="25">
                  <c:v>0.85803377004301906</c:v>
                </c:pt>
                <c:pt idx="26">
                  <c:v>1.0517801313755795</c:v>
                </c:pt>
                <c:pt idx="27">
                  <c:v>1.0731623948339484</c:v>
                </c:pt>
                <c:pt idx="28">
                  <c:v>0.95048286641612567</c:v>
                </c:pt>
                <c:pt idx="29">
                  <c:v>0.92410999999999999</c:v>
                </c:pt>
                <c:pt idx="30">
                  <c:v>0.89699067961165047</c:v>
                </c:pt>
                <c:pt idx="31">
                  <c:v>0.8865502903195398</c:v>
                </c:pt>
                <c:pt idx="32">
                  <c:v>0.95559760259403859</c:v>
                </c:pt>
                <c:pt idx="33">
                  <c:v>0.97987765105099434</c:v>
                </c:pt>
              </c:numCache>
            </c:numRef>
          </c:val>
          <c:smooth val="0"/>
          <c:extLst>
            <c:ext xmlns:c16="http://schemas.microsoft.com/office/drawing/2014/chart" uri="{C3380CC4-5D6E-409C-BE32-E72D297353CC}">
              <c16:uniqueId val="{00000001-31C4-4481-9578-0E083BADB853}"/>
            </c:ext>
          </c:extLst>
        </c:ser>
        <c:ser>
          <c:idx val="2"/>
          <c:order val="2"/>
          <c:tx>
            <c:strRef>
              <c:f>Sheet1!$D$1</c:f>
              <c:strCache>
                <c:ptCount val="1"/>
                <c:pt idx="0">
                  <c:v>Driver's License &amp; Other Revenues</c:v>
                </c:pt>
              </c:strCache>
            </c:strRef>
          </c:tx>
          <c:spPr>
            <a:ln w="41275" cap="rnd">
              <a:solidFill>
                <a:schemeClr val="accent3"/>
              </a:solidFill>
              <a:round/>
            </a:ln>
            <a:effectLst/>
          </c:spPr>
          <c:marker>
            <c:symbol val="none"/>
          </c:marker>
          <c:cat>
            <c:numRef>
              <c:f>Sheet1!$A$2:$A$35</c:f>
              <c:numCache>
                <c:formatCode>General</c:formatCode>
                <c:ptCount val="34"/>
                <c:pt idx="0">
                  <c:v>1994</c:v>
                </c:pt>
                <c:pt idx="2">
                  <c:v>1996</c:v>
                </c:pt>
                <c:pt idx="4">
                  <c:v>1998</c:v>
                </c:pt>
                <c:pt idx="6">
                  <c:v>2000</c:v>
                </c:pt>
                <c:pt idx="8">
                  <c:v>2002</c:v>
                </c:pt>
                <c:pt idx="10">
                  <c:v>2004</c:v>
                </c:pt>
                <c:pt idx="12">
                  <c:v>2006</c:v>
                </c:pt>
                <c:pt idx="14">
                  <c:v>2008</c:v>
                </c:pt>
                <c:pt idx="16">
                  <c:v>2010</c:v>
                </c:pt>
                <c:pt idx="18">
                  <c:v>2012</c:v>
                </c:pt>
                <c:pt idx="20">
                  <c:v>2014</c:v>
                </c:pt>
                <c:pt idx="22">
                  <c:v>2016</c:v>
                </c:pt>
                <c:pt idx="24">
                  <c:v>2018</c:v>
                </c:pt>
                <c:pt idx="26">
                  <c:v>2020</c:v>
                </c:pt>
                <c:pt idx="28">
                  <c:v>2022</c:v>
                </c:pt>
                <c:pt idx="30">
                  <c:v>2024</c:v>
                </c:pt>
                <c:pt idx="32">
                  <c:v>2026</c:v>
                </c:pt>
              </c:numCache>
            </c:numRef>
          </c:cat>
          <c:val>
            <c:numRef>
              <c:f>Sheet1!$D$2:$D$35</c:f>
              <c:numCache>
                <c:formatCode>0.00</c:formatCode>
                <c:ptCount val="34"/>
                <c:pt idx="0">
                  <c:v>0.13359923076923078</c:v>
                </c:pt>
                <c:pt idx="1">
                  <c:v>0.15039064304461941</c:v>
                </c:pt>
                <c:pt idx="2">
                  <c:v>0.18056727852135115</c:v>
                </c:pt>
                <c:pt idx="3">
                  <c:v>0.14693943925233646</c:v>
                </c:pt>
                <c:pt idx="4">
                  <c:v>0.1490412944785276</c:v>
                </c:pt>
                <c:pt idx="5">
                  <c:v>0.18256394957983196</c:v>
                </c:pt>
                <c:pt idx="6">
                  <c:v>0.18197066202090589</c:v>
                </c:pt>
                <c:pt idx="7">
                  <c:v>0.16745596273291927</c:v>
                </c:pt>
                <c:pt idx="8">
                  <c:v>0.16745797109505281</c:v>
                </c:pt>
                <c:pt idx="9">
                  <c:v>0.19431248913043478</c:v>
                </c:pt>
                <c:pt idx="10">
                  <c:v>0.1511079724722075</c:v>
                </c:pt>
                <c:pt idx="11">
                  <c:v>0.16718715821812594</c:v>
                </c:pt>
                <c:pt idx="12">
                  <c:v>0.16936846230158731</c:v>
                </c:pt>
                <c:pt idx="13">
                  <c:v>0.17598519536903037</c:v>
                </c:pt>
                <c:pt idx="14">
                  <c:v>0.2069072921504877</c:v>
                </c:pt>
                <c:pt idx="15">
                  <c:v>0.18215235897435894</c:v>
                </c:pt>
                <c:pt idx="16">
                  <c:v>0.18578177900045847</c:v>
                </c:pt>
                <c:pt idx="17">
                  <c:v>0.20717974210760334</c:v>
                </c:pt>
                <c:pt idx="18">
                  <c:v>0.20461082752613244</c:v>
                </c:pt>
                <c:pt idx="19">
                  <c:v>0.19875201759656647</c:v>
                </c:pt>
                <c:pt idx="20">
                  <c:v>0.16270362103929023</c:v>
                </c:pt>
                <c:pt idx="21">
                  <c:v>0.22207474527426163</c:v>
                </c:pt>
                <c:pt idx="22">
                  <c:v>0.21370896250000002</c:v>
                </c:pt>
                <c:pt idx="23">
                  <c:v>0.20534616891064872</c:v>
                </c:pt>
                <c:pt idx="24">
                  <c:v>0.21335067303863003</c:v>
                </c:pt>
                <c:pt idx="25">
                  <c:v>0.20897629644114196</c:v>
                </c:pt>
                <c:pt idx="26">
                  <c:v>0.23306959814528591</c:v>
                </c:pt>
                <c:pt idx="27">
                  <c:v>0.23841931734317343</c:v>
                </c:pt>
                <c:pt idx="28">
                  <c:v>0.21837006832934747</c:v>
                </c:pt>
                <c:pt idx="29">
                  <c:v>0.21564999999999998</c:v>
                </c:pt>
                <c:pt idx="30">
                  <c:v>0.2030718100333061</c:v>
                </c:pt>
                <c:pt idx="31">
                  <c:v>0.2000333418920785</c:v>
                </c:pt>
                <c:pt idx="32">
                  <c:v>0.22496544748111663</c:v>
                </c:pt>
                <c:pt idx="33">
                  <c:v>0.20730719200678666</c:v>
                </c:pt>
              </c:numCache>
            </c:numRef>
          </c:val>
          <c:smooth val="0"/>
          <c:extLst>
            <c:ext xmlns:c16="http://schemas.microsoft.com/office/drawing/2014/chart" uri="{C3380CC4-5D6E-409C-BE32-E72D297353CC}">
              <c16:uniqueId val="{00000002-31C4-4481-9578-0E083BADB853}"/>
            </c:ext>
          </c:extLst>
        </c:ser>
        <c:ser>
          <c:idx val="3"/>
          <c:order val="3"/>
          <c:tx>
            <c:strRef>
              <c:f>Sheet1!$E$1</c:f>
              <c:strCache>
                <c:ptCount val="1"/>
                <c:pt idx="0">
                  <c:v>General Tax Revenue</c:v>
                </c:pt>
              </c:strCache>
            </c:strRef>
          </c:tx>
          <c:spPr>
            <a:ln w="60325" cap="rnd">
              <a:solidFill>
                <a:srgbClr val="FFC000"/>
              </a:solidFill>
              <a:round/>
            </a:ln>
            <a:effectLst/>
          </c:spPr>
          <c:marker>
            <c:symbol val="none"/>
          </c:marker>
          <c:dPt>
            <c:idx val="18"/>
            <c:marker>
              <c:symbol val="none"/>
            </c:marker>
            <c:bubble3D val="0"/>
            <c:spPr>
              <a:ln w="41275" cap="rnd">
                <a:solidFill>
                  <a:srgbClr val="FFC000"/>
                </a:solidFill>
                <a:round/>
              </a:ln>
              <a:effectLst/>
            </c:spPr>
            <c:extLst>
              <c:ext xmlns:c16="http://schemas.microsoft.com/office/drawing/2014/chart" uri="{C3380CC4-5D6E-409C-BE32-E72D297353CC}">
                <c16:uniqueId val="{00000006-31C4-4481-9578-0E083BADB853}"/>
              </c:ext>
            </c:extLst>
          </c:dPt>
          <c:dPt>
            <c:idx val="19"/>
            <c:marker>
              <c:symbol val="none"/>
            </c:marker>
            <c:bubble3D val="0"/>
            <c:spPr>
              <a:ln w="41275" cap="rnd">
                <a:solidFill>
                  <a:srgbClr val="FFC000"/>
                </a:solidFill>
                <a:round/>
              </a:ln>
              <a:effectLst/>
            </c:spPr>
            <c:extLst>
              <c:ext xmlns:c16="http://schemas.microsoft.com/office/drawing/2014/chart" uri="{C3380CC4-5D6E-409C-BE32-E72D297353CC}">
                <c16:uniqueId val="{00000005-31C4-4481-9578-0E083BADB853}"/>
              </c:ext>
            </c:extLst>
          </c:dPt>
          <c:dPt>
            <c:idx val="20"/>
            <c:marker>
              <c:symbol val="none"/>
            </c:marker>
            <c:bubble3D val="0"/>
            <c:spPr>
              <a:ln w="41275" cap="rnd">
                <a:solidFill>
                  <a:srgbClr val="FFC000"/>
                </a:solidFill>
                <a:round/>
              </a:ln>
              <a:effectLst/>
            </c:spPr>
            <c:extLst>
              <c:ext xmlns:c16="http://schemas.microsoft.com/office/drawing/2014/chart" uri="{C3380CC4-5D6E-409C-BE32-E72D297353CC}">
                <c16:uniqueId val="{00000007-31C4-4481-9578-0E083BADB853}"/>
              </c:ext>
            </c:extLst>
          </c:dPt>
          <c:dPt>
            <c:idx val="21"/>
            <c:marker>
              <c:symbol val="none"/>
            </c:marker>
            <c:bubble3D val="0"/>
            <c:spPr>
              <a:ln w="41275" cap="rnd">
                <a:solidFill>
                  <a:srgbClr val="FFC000"/>
                </a:solidFill>
                <a:round/>
              </a:ln>
              <a:effectLst/>
            </c:spPr>
            <c:extLst>
              <c:ext xmlns:c16="http://schemas.microsoft.com/office/drawing/2014/chart" uri="{C3380CC4-5D6E-409C-BE32-E72D297353CC}">
                <c16:uniqueId val="{00000008-31C4-4481-9578-0E083BADB853}"/>
              </c:ext>
            </c:extLst>
          </c:dPt>
          <c:dPt>
            <c:idx val="22"/>
            <c:marker>
              <c:symbol val="none"/>
            </c:marker>
            <c:bubble3D val="0"/>
            <c:spPr>
              <a:ln w="41275" cap="rnd">
                <a:solidFill>
                  <a:srgbClr val="FFC000"/>
                </a:solidFill>
                <a:round/>
              </a:ln>
              <a:effectLst/>
            </c:spPr>
            <c:extLst>
              <c:ext xmlns:c16="http://schemas.microsoft.com/office/drawing/2014/chart" uri="{C3380CC4-5D6E-409C-BE32-E72D297353CC}">
                <c16:uniqueId val="{00000009-31C4-4481-9578-0E083BADB853}"/>
              </c:ext>
            </c:extLst>
          </c:dPt>
          <c:dPt>
            <c:idx val="23"/>
            <c:marker>
              <c:symbol val="none"/>
            </c:marker>
            <c:bubble3D val="0"/>
            <c:spPr>
              <a:ln w="41275" cap="rnd">
                <a:solidFill>
                  <a:srgbClr val="FFC000"/>
                </a:solidFill>
                <a:round/>
              </a:ln>
              <a:effectLst/>
            </c:spPr>
            <c:extLst>
              <c:ext xmlns:c16="http://schemas.microsoft.com/office/drawing/2014/chart" uri="{C3380CC4-5D6E-409C-BE32-E72D297353CC}">
                <c16:uniqueId val="{0000000B-31C4-4481-9578-0E083BADB853}"/>
              </c:ext>
            </c:extLst>
          </c:dPt>
          <c:dPt>
            <c:idx val="24"/>
            <c:marker>
              <c:symbol val="none"/>
            </c:marker>
            <c:bubble3D val="0"/>
            <c:spPr>
              <a:ln w="41275" cap="rnd">
                <a:solidFill>
                  <a:srgbClr val="FFC000"/>
                </a:solidFill>
                <a:round/>
              </a:ln>
              <a:effectLst/>
            </c:spPr>
            <c:extLst>
              <c:ext xmlns:c16="http://schemas.microsoft.com/office/drawing/2014/chart" uri="{C3380CC4-5D6E-409C-BE32-E72D297353CC}">
                <c16:uniqueId val="{0000000C-31C4-4481-9578-0E083BADB853}"/>
              </c:ext>
            </c:extLst>
          </c:dPt>
          <c:dPt>
            <c:idx val="25"/>
            <c:marker>
              <c:symbol val="none"/>
            </c:marker>
            <c:bubble3D val="0"/>
            <c:spPr>
              <a:ln w="41275" cap="rnd">
                <a:solidFill>
                  <a:srgbClr val="FFC000"/>
                </a:solidFill>
                <a:round/>
              </a:ln>
              <a:effectLst/>
            </c:spPr>
            <c:extLst>
              <c:ext xmlns:c16="http://schemas.microsoft.com/office/drawing/2014/chart" uri="{C3380CC4-5D6E-409C-BE32-E72D297353CC}">
                <c16:uniqueId val="{0000000A-31C4-4481-9578-0E083BADB853}"/>
              </c:ext>
            </c:extLst>
          </c:dPt>
          <c:dPt>
            <c:idx val="26"/>
            <c:marker>
              <c:symbol val="none"/>
            </c:marker>
            <c:bubble3D val="0"/>
            <c:spPr>
              <a:ln w="41275" cap="rnd">
                <a:solidFill>
                  <a:srgbClr val="FFC000"/>
                </a:solidFill>
                <a:round/>
              </a:ln>
              <a:effectLst/>
            </c:spPr>
            <c:extLst>
              <c:ext xmlns:c16="http://schemas.microsoft.com/office/drawing/2014/chart" uri="{C3380CC4-5D6E-409C-BE32-E72D297353CC}">
                <c16:uniqueId val="{0000000D-31C4-4481-9578-0E083BADB853}"/>
              </c:ext>
            </c:extLst>
          </c:dPt>
          <c:dPt>
            <c:idx val="27"/>
            <c:marker>
              <c:symbol val="none"/>
            </c:marker>
            <c:bubble3D val="0"/>
            <c:spPr>
              <a:ln w="41275" cap="rnd">
                <a:solidFill>
                  <a:srgbClr val="FFC000"/>
                </a:solidFill>
                <a:round/>
              </a:ln>
              <a:effectLst/>
            </c:spPr>
            <c:extLst>
              <c:ext xmlns:c16="http://schemas.microsoft.com/office/drawing/2014/chart" uri="{C3380CC4-5D6E-409C-BE32-E72D297353CC}">
                <c16:uniqueId val="{00000014-31C4-4481-9578-0E083BADB853}"/>
              </c:ext>
            </c:extLst>
          </c:dPt>
          <c:dPt>
            <c:idx val="28"/>
            <c:marker>
              <c:symbol val="none"/>
            </c:marker>
            <c:bubble3D val="0"/>
            <c:spPr>
              <a:ln w="41275" cap="rnd">
                <a:solidFill>
                  <a:srgbClr val="FFC000"/>
                </a:solidFill>
                <a:round/>
              </a:ln>
              <a:effectLst/>
            </c:spPr>
            <c:extLst>
              <c:ext xmlns:c16="http://schemas.microsoft.com/office/drawing/2014/chart" uri="{C3380CC4-5D6E-409C-BE32-E72D297353CC}">
                <c16:uniqueId val="{00000013-31C4-4481-9578-0E083BADB853}"/>
              </c:ext>
            </c:extLst>
          </c:dPt>
          <c:dPt>
            <c:idx val="29"/>
            <c:marker>
              <c:symbol val="none"/>
            </c:marker>
            <c:bubble3D val="0"/>
            <c:spPr>
              <a:ln w="41275" cap="rnd">
                <a:solidFill>
                  <a:srgbClr val="FFC000"/>
                </a:solidFill>
                <a:round/>
              </a:ln>
              <a:effectLst/>
            </c:spPr>
            <c:extLst>
              <c:ext xmlns:c16="http://schemas.microsoft.com/office/drawing/2014/chart" uri="{C3380CC4-5D6E-409C-BE32-E72D297353CC}">
                <c16:uniqueId val="{00000012-31C4-4481-9578-0E083BADB853}"/>
              </c:ext>
            </c:extLst>
          </c:dPt>
          <c:dPt>
            <c:idx val="30"/>
            <c:marker>
              <c:symbol val="none"/>
            </c:marker>
            <c:bubble3D val="0"/>
            <c:spPr>
              <a:ln w="41275" cap="rnd">
                <a:solidFill>
                  <a:srgbClr val="FFC000"/>
                </a:solidFill>
                <a:round/>
              </a:ln>
              <a:effectLst/>
            </c:spPr>
            <c:extLst>
              <c:ext xmlns:c16="http://schemas.microsoft.com/office/drawing/2014/chart" uri="{C3380CC4-5D6E-409C-BE32-E72D297353CC}">
                <c16:uniqueId val="{00000011-31C4-4481-9578-0E083BADB853}"/>
              </c:ext>
            </c:extLst>
          </c:dPt>
          <c:dPt>
            <c:idx val="31"/>
            <c:marker>
              <c:symbol val="none"/>
            </c:marker>
            <c:bubble3D val="0"/>
            <c:spPr>
              <a:ln w="41275" cap="rnd">
                <a:solidFill>
                  <a:srgbClr val="FFC000"/>
                </a:solidFill>
                <a:round/>
              </a:ln>
              <a:effectLst/>
            </c:spPr>
            <c:extLst>
              <c:ext xmlns:c16="http://schemas.microsoft.com/office/drawing/2014/chart" uri="{C3380CC4-5D6E-409C-BE32-E72D297353CC}">
                <c16:uniqueId val="{0000000F-31C4-4481-9578-0E083BADB853}"/>
              </c:ext>
            </c:extLst>
          </c:dPt>
          <c:dPt>
            <c:idx val="32"/>
            <c:marker>
              <c:symbol val="none"/>
            </c:marker>
            <c:bubble3D val="0"/>
            <c:spPr>
              <a:ln w="41275" cap="rnd">
                <a:solidFill>
                  <a:srgbClr val="FFC000"/>
                </a:solidFill>
                <a:round/>
              </a:ln>
              <a:effectLst/>
            </c:spPr>
            <c:extLst>
              <c:ext xmlns:c16="http://schemas.microsoft.com/office/drawing/2014/chart" uri="{C3380CC4-5D6E-409C-BE32-E72D297353CC}">
                <c16:uniqueId val="{00000010-31C4-4481-9578-0E083BADB853}"/>
              </c:ext>
            </c:extLst>
          </c:dPt>
          <c:dPt>
            <c:idx val="33"/>
            <c:marker>
              <c:symbol val="none"/>
            </c:marker>
            <c:bubble3D val="0"/>
            <c:spPr>
              <a:ln w="41275" cap="rnd">
                <a:solidFill>
                  <a:srgbClr val="FFC000"/>
                </a:solidFill>
                <a:round/>
              </a:ln>
              <a:effectLst/>
            </c:spPr>
            <c:extLst>
              <c:ext xmlns:c16="http://schemas.microsoft.com/office/drawing/2014/chart" uri="{C3380CC4-5D6E-409C-BE32-E72D297353CC}">
                <c16:uniqueId val="{0000000E-31C4-4481-9578-0E083BADB853}"/>
              </c:ext>
            </c:extLst>
          </c:dPt>
          <c:cat>
            <c:numRef>
              <c:f>Sheet1!$A$2:$A$35</c:f>
              <c:numCache>
                <c:formatCode>General</c:formatCode>
                <c:ptCount val="34"/>
                <c:pt idx="0">
                  <c:v>1994</c:v>
                </c:pt>
                <c:pt idx="2">
                  <c:v>1996</c:v>
                </c:pt>
                <c:pt idx="4">
                  <c:v>1998</c:v>
                </c:pt>
                <c:pt idx="6">
                  <c:v>2000</c:v>
                </c:pt>
                <c:pt idx="8">
                  <c:v>2002</c:v>
                </c:pt>
                <c:pt idx="10">
                  <c:v>2004</c:v>
                </c:pt>
                <c:pt idx="12">
                  <c:v>2006</c:v>
                </c:pt>
                <c:pt idx="14">
                  <c:v>2008</c:v>
                </c:pt>
                <c:pt idx="16">
                  <c:v>2010</c:v>
                </c:pt>
                <c:pt idx="18">
                  <c:v>2012</c:v>
                </c:pt>
                <c:pt idx="20">
                  <c:v>2014</c:v>
                </c:pt>
                <c:pt idx="22">
                  <c:v>2016</c:v>
                </c:pt>
                <c:pt idx="24">
                  <c:v>2018</c:v>
                </c:pt>
                <c:pt idx="26">
                  <c:v>2020</c:v>
                </c:pt>
                <c:pt idx="28">
                  <c:v>2022</c:v>
                </c:pt>
                <c:pt idx="30">
                  <c:v>2024</c:v>
                </c:pt>
                <c:pt idx="32">
                  <c:v>2026</c:v>
                </c:pt>
              </c:numCache>
            </c:numRef>
          </c:cat>
          <c:val>
            <c:numRef>
              <c:f>Sheet1!$E$2:$E$35</c:f>
              <c:numCache>
                <c:formatCode>0.00</c:formatCode>
                <c:ptCount val="3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2.9859538327526133E-2</c:v>
                </c:pt>
                <c:pt idx="19">
                  <c:v>0.17997831287553648</c:v>
                </c:pt>
                <c:pt idx="20">
                  <c:v>7.8365956485002122E-2</c:v>
                </c:pt>
                <c:pt idx="21">
                  <c:v>0.19649563025316458</c:v>
                </c:pt>
                <c:pt idx="22">
                  <c:v>4.8256354666666668E-2</c:v>
                </c:pt>
                <c:pt idx="23">
                  <c:v>5.7133798490412079E-2</c:v>
                </c:pt>
                <c:pt idx="24">
                  <c:v>4.8774691716447625E-2</c:v>
                </c:pt>
                <c:pt idx="25">
                  <c:v>4.9568386272976141E-2</c:v>
                </c:pt>
                <c:pt idx="26">
                  <c:v>0.26290512044049458</c:v>
                </c:pt>
                <c:pt idx="27">
                  <c:v>4.957840036900369E-2</c:v>
                </c:pt>
                <c:pt idx="28">
                  <c:v>0.18620282582849332</c:v>
                </c:pt>
                <c:pt idx="29">
                  <c:v>9.7289299999999995E-2</c:v>
                </c:pt>
                <c:pt idx="30">
                  <c:v>0.73387203883495133</c:v>
                </c:pt>
                <c:pt idx="31">
                  <c:v>0.20713761900273348</c:v>
                </c:pt>
                <c:pt idx="32">
                  <c:v>0.73597905105831862</c:v>
                </c:pt>
                <c:pt idx="33">
                  <c:v>0.1901213120935055</c:v>
                </c:pt>
              </c:numCache>
            </c:numRef>
          </c:val>
          <c:smooth val="0"/>
          <c:extLst>
            <c:ext xmlns:c16="http://schemas.microsoft.com/office/drawing/2014/chart" uri="{C3380CC4-5D6E-409C-BE32-E72D297353CC}">
              <c16:uniqueId val="{00000003-31C4-4481-9578-0E083BADB853}"/>
            </c:ext>
          </c:extLst>
        </c:ser>
        <c:dLbls>
          <c:showLegendKey val="0"/>
          <c:showVal val="0"/>
          <c:showCatName val="0"/>
          <c:showSerName val="0"/>
          <c:showPercent val="0"/>
          <c:showBubbleSize val="0"/>
        </c:dLbls>
        <c:smooth val="0"/>
        <c:axId val="975712376"/>
        <c:axId val="975716696"/>
      </c:lineChart>
      <c:catAx>
        <c:axId val="975712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975716696"/>
        <c:crosses val="autoZero"/>
        <c:auto val="1"/>
        <c:lblAlgn val="ctr"/>
        <c:lblOffset val="100"/>
        <c:noMultiLvlLbl val="0"/>
      </c:catAx>
      <c:valAx>
        <c:axId val="975716696"/>
        <c:scaling>
          <c:orientation val="minMax"/>
          <c:max val="1.6"/>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975712376"/>
        <c:crosses val="autoZero"/>
        <c:crossBetween val="between"/>
        <c:majorUnit val="0.2"/>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865045350343863E-2"/>
          <c:y val="7.4470726375663404E-2"/>
          <c:w val="0.93866361414978838"/>
          <c:h val="0.88444220396357853"/>
        </c:manualLayout>
      </c:layout>
      <c:lineChart>
        <c:grouping val="standard"/>
        <c:varyColors val="0"/>
        <c:ser>
          <c:idx val="0"/>
          <c:order val="0"/>
          <c:spPr>
            <a:ln w="28575" cap="rnd">
              <a:solidFill>
                <a:schemeClr val="accent1"/>
              </a:solidFill>
              <a:round/>
            </a:ln>
            <a:effectLst/>
          </c:spPr>
          <c:marker>
            <c:symbol val="none"/>
          </c:marker>
          <c:cat>
            <c:numRef>
              <c:f>'Inflation Data'!$A$12:$A$31</c:f>
              <c:numCache>
                <c:formatCode>General</c:formatCode>
                <c:ptCount val="20"/>
                <c:pt idx="0" formatCode="0">
                  <c:v>2006</c:v>
                </c:pt>
                <c:pt idx="2" formatCode="0">
                  <c:v>2008</c:v>
                </c:pt>
                <c:pt idx="4" formatCode="0">
                  <c:v>2010</c:v>
                </c:pt>
                <c:pt idx="6" formatCode="0">
                  <c:v>2012</c:v>
                </c:pt>
                <c:pt idx="8" formatCode="0">
                  <c:v>2014</c:v>
                </c:pt>
                <c:pt idx="10" formatCode="0">
                  <c:v>2016</c:v>
                </c:pt>
                <c:pt idx="12" formatCode="0">
                  <c:v>2018</c:v>
                </c:pt>
                <c:pt idx="14" formatCode="0">
                  <c:v>2020</c:v>
                </c:pt>
                <c:pt idx="16" formatCode="0">
                  <c:v>2022</c:v>
                </c:pt>
                <c:pt idx="18" formatCode="0">
                  <c:v>2024</c:v>
                </c:pt>
              </c:numCache>
            </c:numRef>
          </c:cat>
          <c:val>
            <c:numRef>
              <c:f>'Inflation Data'!$A$12:$A$31</c:f>
              <c:numCache>
                <c:formatCode>General</c:formatCode>
                <c:ptCount val="20"/>
                <c:pt idx="0" formatCode="0">
                  <c:v>2006</c:v>
                </c:pt>
                <c:pt idx="2" formatCode="0">
                  <c:v>2008</c:v>
                </c:pt>
                <c:pt idx="4" formatCode="0">
                  <c:v>2010</c:v>
                </c:pt>
                <c:pt idx="6" formatCode="0">
                  <c:v>2012</c:v>
                </c:pt>
                <c:pt idx="8" formatCode="0">
                  <c:v>2014</c:v>
                </c:pt>
                <c:pt idx="10" formatCode="0">
                  <c:v>2016</c:v>
                </c:pt>
                <c:pt idx="12" formatCode="0">
                  <c:v>2018</c:v>
                </c:pt>
                <c:pt idx="14" formatCode="0">
                  <c:v>2020</c:v>
                </c:pt>
                <c:pt idx="16" formatCode="0">
                  <c:v>2022</c:v>
                </c:pt>
                <c:pt idx="18" formatCode="0">
                  <c:v>2024</c:v>
                </c:pt>
              </c:numCache>
            </c:numRef>
          </c:val>
          <c:smooth val="0"/>
          <c:extLst xmlns:c15="http://schemas.microsoft.com/office/drawing/2012/chart">
            <c:ext xmlns:c16="http://schemas.microsoft.com/office/drawing/2014/chart" uri="{C3380CC4-5D6E-409C-BE32-E72D297353CC}">
              <c16:uniqueId val="{00000000-CFA2-427E-BA52-27D4BB8C51E6}"/>
            </c:ext>
          </c:extLst>
        </c:ser>
        <c:ser>
          <c:idx val="1"/>
          <c:order val="1"/>
          <c:spPr>
            <a:ln w="28575" cap="rnd">
              <a:solidFill>
                <a:schemeClr val="accent2"/>
              </a:solidFill>
              <a:round/>
            </a:ln>
            <a:effectLst/>
          </c:spPr>
          <c:marker>
            <c:symbol val="none"/>
          </c:marker>
          <c:cat>
            <c:numRef>
              <c:f>'Inflation Data'!$A$12:$A$31</c:f>
              <c:numCache>
                <c:formatCode>General</c:formatCode>
                <c:ptCount val="20"/>
                <c:pt idx="0" formatCode="0">
                  <c:v>2006</c:v>
                </c:pt>
                <c:pt idx="2" formatCode="0">
                  <c:v>2008</c:v>
                </c:pt>
                <c:pt idx="4" formatCode="0">
                  <c:v>2010</c:v>
                </c:pt>
                <c:pt idx="6" formatCode="0">
                  <c:v>2012</c:v>
                </c:pt>
                <c:pt idx="8" formatCode="0">
                  <c:v>2014</c:v>
                </c:pt>
                <c:pt idx="10" formatCode="0">
                  <c:v>2016</c:v>
                </c:pt>
                <c:pt idx="12" formatCode="0">
                  <c:v>2018</c:v>
                </c:pt>
                <c:pt idx="14" formatCode="0">
                  <c:v>2020</c:v>
                </c:pt>
                <c:pt idx="16" formatCode="0">
                  <c:v>2022</c:v>
                </c:pt>
                <c:pt idx="18" formatCode="0">
                  <c:v>2024</c:v>
                </c:pt>
              </c:numCache>
            </c:numRef>
          </c:cat>
          <c:val>
            <c:numRef>
              <c:f>'Inflation Data'!$B$12:$B$31</c:f>
              <c:numCache>
                <c:formatCode>0.00%</c:formatCode>
                <c:ptCount val="20"/>
                <c:pt idx="0">
                  <c:v>0.17100000000000001</c:v>
                </c:pt>
                <c:pt idx="1">
                  <c:v>3.6999999999999998E-2</c:v>
                </c:pt>
                <c:pt idx="2">
                  <c:v>0.17100000000000001</c:v>
                </c:pt>
                <c:pt idx="3">
                  <c:v>4.0000000000000001E-3</c:v>
                </c:pt>
                <c:pt idx="4">
                  <c:v>-4.5999999999999999E-2</c:v>
                </c:pt>
                <c:pt idx="5">
                  <c:v>3.1E-2</c:v>
                </c:pt>
                <c:pt idx="6">
                  <c:v>6.8000000000000005E-2</c:v>
                </c:pt>
                <c:pt idx="7">
                  <c:v>1.2999999999999999E-2</c:v>
                </c:pt>
                <c:pt idx="8">
                  <c:v>5.8999999999999997E-2</c:v>
                </c:pt>
                <c:pt idx="9">
                  <c:v>3.9E-2</c:v>
                </c:pt>
                <c:pt idx="10">
                  <c:v>3.7999999999999999E-2</c:v>
                </c:pt>
                <c:pt idx="11">
                  <c:v>-5.2999999999999999E-2</c:v>
                </c:pt>
                <c:pt idx="12">
                  <c:v>2.9000000000000001E-2</c:v>
                </c:pt>
                <c:pt idx="13">
                  <c:v>0.123</c:v>
                </c:pt>
                <c:pt idx="14">
                  <c:v>6.3E-2</c:v>
                </c:pt>
                <c:pt idx="15">
                  <c:v>-0.04</c:v>
                </c:pt>
                <c:pt idx="16">
                  <c:v>0.187</c:v>
                </c:pt>
                <c:pt idx="17">
                  <c:v>0.114</c:v>
                </c:pt>
                <c:pt idx="18">
                  <c:v>-6.6000000000000003E-2</c:v>
                </c:pt>
                <c:pt idx="19">
                  <c:v>3.9E-2</c:v>
                </c:pt>
              </c:numCache>
            </c:numRef>
          </c:val>
          <c:smooth val="0"/>
          <c:extLst xmlns:c15="http://schemas.microsoft.com/office/drawing/2012/chart">
            <c:ext xmlns:c16="http://schemas.microsoft.com/office/drawing/2014/chart" uri="{C3380CC4-5D6E-409C-BE32-E72D297353CC}">
              <c16:uniqueId val="{00000001-CFA2-427E-BA52-27D4BB8C51E6}"/>
            </c:ext>
          </c:extLst>
        </c:ser>
        <c:ser>
          <c:idx val="2"/>
          <c:order val="2"/>
          <c:spPr>
            <a:ln w="28575" cap="rnd">
              <a:solidFill>
                <a:schemeClr val="accent3"/>
              </a:solidFill>
              <a:round/>
            </a:ln>
            <a:effectLst/>
          </c:spPr>
          <c:marker>
            <c:symbol val="none"/>
          </c:marker>
          <c:cat>
            <c:numRef>
              <c:f>'Inflation Data'!$A$12:$A$31</c:f>
              <c:numCache>
                <c:formatCode>General</c:formatCode>
                <c:ptCount val="20"/>
                <c:pt idx="0" formatCode="0">
                  <c:v>2006</c:v>
                </c:pt>
                <c:pt idx="2" formatCode="0">
                  <c:v>2008</c:v>
                </c:pt>
                <c:pt idx="4" formatCode="0">
                  <c:v>2010</c:v>
                </c:pt>
                <c:pt idx="6" formatCode="0">
                  <c:v>2012</c:v>
                </c:pt>
                <c:pt idx="8" formatCode="0">
                  <c:v>2014</c:v>
                </c:pt>
                <c:pt idx="10" formatCode="0">
                  <c:v>2016</c:v>
                </c:pt>
                <c:pt idx="12" formatCode="0">
                  <c:v>2018</c:v>
                </c:pt>
                <c:pt idx="14" formatCode="0">
                  <c:v>2020</c:v>
                </c:pt>
                <c:pt idx="16" formatCode="0">
                  <c:v>2022</c:v>
                </c:pt>
                <c:pt idx="18" formatCode="0">
                  <c:v>2024</c:v>
                </c:pt>
              </c:numCache>
            </c:numRef>
          </c:cat>
          <c:val>
            <c:numRef>
              <c:f>'Inflation Data'!$C$12:$C$31</c:f>
              <c:numCache>
                <c:formatCode>0.00%</c:formatCode>
                <c:ptCount val="20"/>
                <c:pt idx="1">
                  <c:v>2.5999999999999999E-2</c:v>
                </c:pt>
                <c:pt idx="2">
                  <c:v>3.6999999999999998E-2</c:v>
                </c:pt>
                <c:pt idx="3">
                  <c:v>1.4E-2</c:v>
                </c:pt>
                <c:pt idx="4">
                  <c:v>0.01</c:v>
                </c:pt>
                <c:pt idx="5">
                  <c:v>0.02</c:v>
                </c:pt>
                <c:pt idx="6">
                  <c:v>2.9000000000000001E-2</c:v>
                </c:pt>
                <c:pt idx="7">
                  <c:v>1.7000000000000001E-2</c:v>
                </c:pt>
                <c:pt idx="8">
                  <c:v>1.6E-2</c:v>
                </c:pt>
                <c:pt idx="9">
                  <c:v>7.0000000000000001E-3</c:v>
                </c:pt>
                <c:pt idx="10">
                  <c:v>7.0000000000000001E-3</c:v>
                </c:pt>
                <c:pt idx="11">
                  <c:v>1.9E-2</c:v>
                </c:pt>
                <c:pt idx="12">
                  <c:v>2.1999999999999999E-2</c:v>
                </c:pt>
                <c:pt idx="13">
                  <c:v>2.1000000000000001E-2</c:v>
                </c:pt>
                <c:pt idx="14">
                  <c:v>1.6E-2</c:v>
                </c:pt>
                <c:pt idx="15">
                  <c:v>2.3017014604309945E-2</c:v>
                </c:pt>
                <c:pt idx="16">
                  <c:v>7.1999999999999995E-2</c:v>
                </c:pt>
                <c:pt idx="17">
                  <c:v>6.3E-2</c:v>
                </c:pt>
                <c:pt idx="18">
                  <c:v>3.2984911935309627E-2</c:v>
                </c:pt>
                <c:pt idx="19">
                  <c:v>2.5999999999999999E-2</c:v>
                </c:pt>
              </c:numCache>
            </c:numRef>
          </c:val>
          <c:smooth val="0"/>
          <c:extLst xmlns:c15="http://schemas.microsoft.com/office/drawing/2012/chart">
            <c:ext xmlns:c16="http://schemas.microsoft.com/office/drawing/2014/chart" uri="{C3380CC4-5D6E-409C-BE32-E72D297353CC}">
              <c16:uniqueId val="{00000002-CFA2-427E-BA52-27D4BB8C51E6}"/>
            </c:ext>
          </c:extLst>
        </c:ser>
        <c:ser>
          <c:idx val="3"/>
          <c:order val="3"/>
          <c:spPr>
            <a:ln w="28575" cap="rnd">
              <a:solidFill>
                <a:schemeClr val="accent4"/>
              </a:solidFill>
              <a:round/>
            </a:ln>
            <a:effectLst/>
          </c:spPr>
          <c:marker>
            <c:symbol val="none"/>
          </c:marker>
          <c:cat>
            <c:numRef>
              <c:f>'Inflation Data'!$A$12:$A$31</c:f>
              <c:numCache>
                <c:formatCode>General</c:formatCode>
                <c:ptCount val="20"/>
                <c:pt idx="0" formatCode="0">
                  <c:v>2006</c:v>
                </c:pt>
                <c:pt idx="2" formatCode="0">
                  <c:v>2008</c:v>
                </c:pt>
                <c:pt idx="4" formatCode="0">
                  <c:v>2010</c:v>
                </c:pt>
                <c:pt idx="6" formatCode="0">
                  <c:v>2012</c:v>
                </c:pt>
                <c:pt idx="8" formatCode="0">
                  <c:v>2014</c:v>
                </c:pt>
                <c:pt idx="10" formatCode="0">
                  <c:v>2016</c:v>
                </c:pt>
                <c:pt idx="12" formatCode="0">
                  <c:v>2018</c:v>
                </c:pt>
                <c:pt idx="14" formatCode="0">
                  <c:v>2020</c:v>
                </c:pt>
                <c:pt idx="16" formatCode="0">
                  <c:v>2022</c:v>
                </c:pt>
                <c:pt idx="18" formatCode="0">
                  <c:v>2024</c:v>
                </c:pt>
              </c:numCache>
            </c:numRef>
          </c:cat>
          <c:val>
            <c:numRef>
              <c:f>'Inflation Data'!$D$12:$D$31</c:f>
              <c:numCache>
                <c:formatCode>0.00</c:formatCode>
                <c:ptCount val="20"/>
                <c:pt idx="0">
                  <c:v>100</c:v>
                </c:pt>
                <c:pt idx="1">
                  <c:v>103.69999999999999</c:v>
                </c:pt>
                <c:pt idx="2">
                  <c:v>121.4327</c:v>
                </c:pt>
                <c:pt idx="3">
                  <c:v>121.9184308</c:v>
                </c:pt>
                <c:pt idx="4">
                  <c:v>116.31018298319999</c:v>
                </c:pt>
                <c:pt idx="5">
                  <c:v>119.91579865567918</c:v>
                </c:pt>
                <c:pt idx="6">
                  <c:v>128.07007296426536</c:v>
                </c:pt>
                <c:pt idx="7">
                  <c:v>129.7349839128008</c:v>
                </c:pt>
                <c:pt idx="8">
                  <c:v>137.38934796365604</c:v>
                </c:pt>
                <c:pt idx="9">
                  <c:v>142.74753253423862</c:v>
                </c:pt>
                <c:pt idx="10">
                  <c:v>148.1719387705397</c:v>
                </c:pt>
                <c:pt idx="11">
                  <c:v>140.31882601570109</c:v>
                </c:pt>
                <c:pt idx="12">
                  <c:v>144.3880719701564</c:v>
                </c:pt>
                <c:pt idx="13">
                  <c:v>162.14780482248565</c:v>
                </c:pt>
                <c:pt idx="14">
                  <c:v>172.36311652630224</c:v>
                </c:pt>
                <c:pt idx="15">
                  <c:v>165.46859186525015</c:v>
                </c:pt>
                <c:pt idx="16">
                  <c:v>196.41121854405193</c:v>
                </c:pt>
                <c:pt idx="17">
                  <c:v>218.80209745807389</c:v>
                </c:pt>
                <c:pt idx="18">
                  <c:v>204.361159025841</c:v>
                </c:pt>
                <c:pt idx="19">
                  <c:v>212.3312442278488</c:v>
                </c:pt>
              </c:numCache>
            </c:numRef>
          </c:val>
          <c:smooth val="0"/>
          <c:extLst>
            <c:ext xmlns:c16="http://schemas.microsoft.com/office/drawing/2014/chart" uri="{C3380CC4-5D6E-409C-BE32-E72D297353CC}">
              <c16:uniqueId val="{00000003-CFA2-427E-BA52-27D4BB8C51E6}"/>
            </c:ext>
          </c:extLst>
        </c:ser>
        <c:ser>
          <c:idx val="4"/>
          <c:order val="4"/>
          <c:spPr>
            <a:ln w="41275" cap="rnd">
              <a:solidFill>
                <a:srgbClr val="95121E"/>
              </a:solidFill>
              <a:round/>
            </a:ln>
            <a:effectLst/>
          </c:spPr>
          <c:marker>
            <c:symbol val="none"/>
          </c:marker>
          <c:cat>
            <c:numRef>
              <c:f>'Inflation Data'!$A$12:$A$31</c:f>
              <c:numCache>
                <c:formatCode>General</c:formatCode>
                <c:ptCount val="20"/>
                <c:pt idx="0" formatCode="0">
                  <c:v>2006</c:v>
                </c:pt>
                <c:pt idx="2" formatCode="0">
                  <c:v>2008</c:v>
                </c:pt>
                <c:pt idx="4" formatCode="0">
                  <c:v>2010</c:v>
                </c:pt>
                <c:pt idx="6" formatCode="0">
                  <c:v>2012</c:v>
                </c:pt>
                <c:pt idx="8" formatCode="0">
                  <c:v>2014</c:v>
                </c:pt>
                <c:pt idx="10" formatCode="0">
                  <c:v>2016</c:v>
                </c:pt>
                <c:pt idx="12" formatCode="0">
                  <c:v>2018</c:v>
                </c:pt>
                <c:pt idx="14" formatCode="0">
                  <c:v>2020</c:v>
                </c:pt>
                <c:pt idx="16" formatCode="0">
                  <c:v>2022</c:v>
                </c:pt>
                <c:pt idx="18" formatCode="0">
                  <c:v>2024</c:v>
                </c:pt>
              </c:numCache>
            </c:numRef>
          </c:cat>
          <c:val>
            <c:numRef>
              <c:f>'Inflation Data'!$E$12:$E$31</c:f>
              <c:numCache>
                <c:formatCode>#,##0.00000000000</c:formatCode>
                <c:ptCount val="20"/>
                <c:pt idx="0">
                  <c:v>1</c:v>
                </c:pt>
                <c:pt idx="1">
                  <c:v>0.96432015429122475</c:v>
                </c:pt>
                <c:pt idx="2">
                  <c:v>0.82350141271667354</c:v>
                </c:pt>
                <c:pt idx="3">
                  <c:v>0.82022053059429634</c:v>
                </c:pt>
                <c:pt idx="4">
                  <c:v>0.85976994821205066</c:v>
                </c:pt>
                <c:pt idx="5">
                  <c:v>0.83391847547240616</c:v>
                </c:pt>
                <c:pt idx="6">
                  <c:v>0.78082254257715933</c:v>
                </c:pt>
                <c:pt idx="7">
                  <c:v>0.77080211508110508</c:v>
                </c:pt>
                <c:pt idx="8">
                  <c:v>0.7278584656101087</c:v>
                </c:pt>
                <c:pt idx="9">
                  <c:v>0.70053750299336748</c:v>
                </c:pt>
                <c:pt idx="10">
                  <c:v>0.67489162138089343</c:v>
                </c:pt>
                <c:pt idx="11">
                  <c:v>0.71266274697032039</c:v>
                </c:pt>
                <c:pt idx="12">
                  <c:v>0.69257798539389748</c:v>
                </c:pt>
                <c:pt idx="13">
                  <c:v>0.61672126927328352</c:v>
                </c:pt>
                <c:pt idx="14">
                  <c:v>0.58017052612726583</c:v>
                </c:pt>
                <c:pt idx="15">
                  <c:v>0.60434429804923528</c:v>
                </c:pt>
                <c:pt idx="16">
                  <c:v>0.50913588715184099</c:v>
                </c:pt>
                <c:pt idx="17">
                  <c:v>0.45703401001062915</c:v>
                </c:pt>
                <c:pt idx="18">
                  <c:v>0.48932977517197984</c:v>
                </c:pt>
                <c:pt idx="19">
                  <c:v>0.47096224751874866</c:v>
                </c:pt>
              </c:numCache>
            </c:numRef>
          </c:val>
          <c:smooth val="0"/>
          <c:extLst xmlns:c15="http://schemas.microsoft.com/office/drawing/2012/chart">
            <c:ext xmlns:c16="http://schemas.microsoft.com/office/drawing/2014/chart" uri="{C3380CC4-5D6E-409C-BE32-E72D297353CC}">
              <c16:uniqueId val="{00000004-CFA2-427E-BA52-27D4BB8C51E6}"/>
            </c:ext>
          </c:extLst>
        </c:ser>
        <c:ser>
          <c:idx val="5"/>
          <c:order val="5"/>
          <c:spPr>
            <a:ln w="28575" cap="rnd">
              <a:solidFill>
                <a:schemeClr val="accent6"/>
              </a:solidFill>
              <a:round/>
            </a:ln>
            <a:effectLst/>
          </c:spPr>
          <c:marker>
            <c:symbol val="none"/>
          </c:marker>
          <c:cat>
            <c:numRef>
              <c:f>'Inflation Data'!$A$12:$A$31</c:f>
              <c:numCache>
                <c:formatCode>General</c:formatCode>
                <c:ptCount val="20"/>
                <c:pt idx="0" formatCode="0">
                  <c:v>2006</c:v>
                </c:pt>
                <c:pt idx="2" formatCode="0">
                  <c:v>2008</c:v>
                </c:pt>
                <c:pt idx="4" formatCode="0">
                  <c:v>2010</c:v>
                </c:pt>
                <c:pt idx="6" formatCode="0">
                  <c:v>2012</c:v>
                </c:pt>
                <c:pt idx="8" formatCode="0">
                  <c:v>2014</c:v>
                </c:pt>
                <c:pt idx="10" formatCode="0">
                  <c:v>2016</c:v>
                </c:pt>
                <c:pt idx="12" formatCode="0">
                  <c:v>2018</c:v>
                </c:pt>
                <c:pt idx="14" formatCode="0">
                  <c:v>2020</c:v>
                </c:pt>
                <c:pt idx="16" formatCode="0">
                  <c:v>2022</c:v>
                </c:pt>
                <c:pt idx="18" formatCode="0">
                  <c:v>2024</c:v>
                </c:pt>
              </c:numCache>
            </c:numRef>
          </c:cat>
          <c:val>
            <c:numRef>
              <c:f>'Inflation Data'!$K$12:$K$31</c:f>
              <c:numCache>
                <c:formatCode>0.00000000</c:formatCode>
                <c:ptCount val="20"/>
                <c:pt idx="0">
                  <c:v>100</c:v>
                </c:pt>
                <c:pt idx="1">
                  <c:v>102.60000000000001</c:v>
                </c:pt>
                <c:pt idx="2">
                  <c:v>106.39620000000001</c:v>
                </c:pt>
                <c:pt idx="3">
                  <c:v>107.88574680000001</c:v>
                </c:pt>
                <c:pt idx="4">
                  <c:v>108.964604268</c:v>
                </c:pt>
                <c:pt idx="5">
                  <c:v>111.14389635336001</c:v>
                </c:pt>
                <c:pt idx="6">
                  <c:v>114.36706934760744</c:v>
                </c:pt>
                <c:pt idx="7">
                  <c:v>116.31130952651675</c:v>
                </c:pt>
                <c:pt idx="8">
                  <c:v>118.17229047894102</c:v>
                </c:pt>
                <c:pt idx="9">
                  <c:v>118.9994965122936</c:v>
                </c:pt>
                <c:pt idx="10">
                  <c:v>119.83249298787965</c:v>
                </c:pt>
                <c:pt idx="11">
                  <c:v>122.10931035464935</c:v>
                </c:pt>
                <c:pt idx="12">
                  <c:v>124.79571518245164</c:v>
                </c:pt>
                <c:pt idx="13">
                  <c:v>127.41642520128312</c:v>
                </c:pt>
                <c:pt idx="14">
                  <c:v>129.45508800450364</c:v>
                </c:pt>
                <c:pt idx="15">
                  <c:v>132.43475765570554</c:v>
                </c:pt>
                <c:pt idx="16">
                  <c:v>141.97006020691634</c:v>
                </c:pt>
                <c:pt idx="17">
                  <c:v>150.91417399995206</c:v>
                </c:pt>
                <c:pt idx="18">
                  <c:v>155.89206473913046</c:v>
                </c:pt>
                <c:pt idx="19">
                  <c:v>159.94525842234785</c:v>
                </c:pt>
              </c:numCache>
            </c:numRef>
          </c:val>
          <c:smooth val="0"/>
          <c:extLst>
            <c:ext xmlns:c16="http://schemas.microsoft.com/office/drawing/2014/chart" uri="{C3380CC4-5D6E-409C-BE32-E72D297353CC}">
              <c16:uniqueId val="{00000005-CFA2-427E-BA52-27D4BB8C51E6}"/>
            </c:ext>
          </c:extLst>
        </c:ser>
        <c:ser>
          <c:idx val="6"/>
          <c:order val="6"/>
          <c:spPr>
            <a:ln w="41275" cap="rnd">
              <a:solidFill>
                <a:srgbClr val="7F7F7F"/>
              </a:solidFill>
              <a:round/>
            </a:ln>
            <a:effectLst/>
          </c:spPr>
          <c:marker>
            <c:symbol val="none"/>
          </c:marker>
          <c:cat>
            <c:numRef>
              <c:f>'Inflation Data'!$A$12:$A$31</c:f>
              <c:numCache>
                <c:formatCode>General</c:formatCode>
                <c:ptCount val="20"/>
                <c:pt idx="0" formatCode="0">
                  <c:v>2006</c:v>
                </c:pt>
                <c:pt idx="2" formatCode="0">
                  <c:v>2008</c:v>
                </c:pt>
                <c:pt idx="4" formatCode="0">
                  <c:v>2010</c:v>
                </c:pt>
                <c:pt idx="6" formatCode="0">
                  <c:v>2012</c:v>
                </c:pt>
                <c:pt idx="8" formatCode="0">
                  <c:v>2014</c:v>
                </c:pt>
                <c:pt idx="10" formatCode="0">
                  <c:v>2016</c:v>
                </c:pt>
                <c:pt idx="12" formatCode="0">
                  <c:v>2018</c:v>
                </c:pt>
                <c:pt idx="14" formatCode="0">
                  <c:v>2020</c:v>
                </c:pt>
                <c:pt idx="16" formatCode="0">
                  <c:v>2022</c:v>
                </c:pt>
                <c:pt idx="18" formatCode="0">
                  <c:v>2024</c:v>
                </c:pt>
              </c:numCache>
            </c:numRef>
          </c:cat>
          <c:val>
            <c:numRef>
              <c:f>'Inflation Data'!$L$12:$L$31</c:f>
              <c:numCache>
                <c:formatCode>#,##0.00000000</c:formatCode>
                <c:ptCount val="20"/>
                <c:pt idx="0">
                  <c:v>1</c:v>
                </c:pt>
                <c:pt idx="1">
                  <c:v>0.97465886939571145</c:v>
                </c:pt>
                <c:pt idx="2">
                  <c:v>0.93988319131698306</c:v>
                </c:pt>
                <c:pt idx="3">
                  <c:v>0.92690650031260657</c:v>
                </c:pt>
                <c:pt idx="4">
                  <c:v>0.91772920823030357</c:v>
                </c:pt>
                <c:pt idx="5">
                  <c:v>0.89973451787284664</c:v>
                </c:pt>
                <c:pt idx="6">
                  <c:v>0.87437756838954972</c:v>
                </c:pt>
                <c:pt idx="7">
                  <c:v>0.85976162083534891</c:v>
                </c:pt>
                <c:pt idx="8">
                  <c:v>0.84622206775132769</c:v>
                </c:pt>
                <c:pt idx="9">
                  <c:v>0.84033968992187458</c:v>
                </c:pt>
                <c:pt idx="10">
                  <c:v>0.83449820250434426</c:v>
                </c:pt>
                <c:pt idx="11">
                  <c:v>0.81893837340956255</c:v>
                </c:pt>
                <c:pt idx="12">
                  <c:v>0.80130956302305534</c:v>
                </c:pt>
                <c:pt idx="13">
                  <c:v>0.78482817142316885</c:v>
                </c:pt>
                <c:pt idx="14">
                  <c:v>0.77246867266059938</c:v>
                </c:pt>
                <c:pt idx="15">
                  <c:v>0.7550887831121561</c:v>
                </c:pt>
                <c:pt idx="16">
                  <c:v>0.70437386484342923</c:v>
                </c:pt>
                <c:pt idx="17">
                  <c:v>0.66262828301357413</c:v>
                </c:pt>
                <c:pt idx="18">
                  <c:v>0.6414694690672027</c:v>
                </c:pt>
                <c:pt idx="19">
                  <c:v>0.62521390747290706</c:v>
                </c:pt>
              </c:numCache>
            </c:numRef>
          </c:val>
          <c:smooth val="0"/>
          <c:extLst>
            <c:ext xmlns:c16="http://schemas.microsoft.com/office/drawing/2014/chart" uri="{C3380CC4-5D6E-409C-BE32-E72D297353CC}">
              <c16:uniqueId val="{00000006-CFA2-427E-BA52-27D4BB8C51E6}"/>
            </c:ext>
          </c:extLst>
        </c:ser>
        <c:dLbls>
          <c:showLegendKey val="0"/>
          <c:showVal val="0"/>
          <c:showCatName val="0"/>
          <c:showSerName val="0"/>
          <c:showPercent val="0"/>
          <c:showBubbleSize val="0"/>
        </c:dLbls>
        <c:smooth val="0"/>
        <c:axId val="943689832"/>
        <c:axId val="943692712"/>
        <c:extLst/>
      </c:lineChart>
      <c:catAx>
        <c:axId val="943689832"/>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43692712"/>
        <c:crosses val="autoZero"/>
        <c:auto val="1"/>
        <c:lblAlgn val="ctr"/>
        <c:lblOffset val="100"/>
        <c:noMultiLvlLbl val="0"/>
      </c:catAx>
      <c:valAx>
        <c:axId val="943692712"/>
        <c:scaling>
          <c:orientation val="minMax"/>
          <c:max val="1.1000000000000001"/>
          <c:min val="0.4"/>
        </c:scaling>
        <c:delete val="0"/>
        <c:axPos val="l"/>
        <c:numFmt formatCode="&quot;$&quot;#,##0.0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94368983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2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0.74178</cdr:x>
      <cdr:y>0.26866</cdr:y>
    </cdr:from>
    <cdr:to>
      <cdr:x>0.8855</cdr:x>
      <cdr:y>0.55004</cdr:y>
    </cdr:to>
    <cdr:sp macro="" textlink="">
      <cdr:nvSpPr>
        <cdr:cNvPr id="4" name="TextBox 1">
          <a:extLst xmlns:a="http://schemas.openxmlformats.org/drawingml/2006/main">
            <a:ext uri="{FF2B5EF4-FFF2-40B4-BE49-F238E27FC236}">
              <a16:creationId xmlns:a16="http://schemas.microsoft.com/office/drawing/2014/main" id="{E4CBB9A3-FF8A-56A3-CA2D-55849AFDA6B1}"/>
            </a:ext>
          </a:extLst>
        </cdr:cNvPr>
        <cdr:cNvSpPr txBox="1"/>
      </cdr:nvSpPr>
      <cdr:spPr>
        <a:xfrm xmlns:a="http://schemas.openxmlformats.org/drawingml/2006/main">
          <a:off x="7423986" y="1393160"/>
          <a:ext cx="1438402" cy="14591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400" kern="1200" dirty="0">
              <a:solidFill>
                <a:schemeClr val="tx1"/>
              </a:solidFill>
            </a:rPr>
            <a:t>4th Highest</a:t>
          </a:r>
        </a:p>
        <a:p xmlns:a="http://schemas.openxmlformats.org/drawingml/2006/main">
          <a:pPr algn="ctr"/>
          <a:r>
            <a:rPr lang="en-US" sz="1800" kern="1200" dirty="0">
              <a:solidFill>
                <a:schemeClr val="tx1"/>
              </a:solidFill>
            </a:rPr>
            <a:t>in Nation</a:t>
          </a:r>
        </a:p>
        <a:p xmlns:a="http://schemas.openxmlformats.org/drawingml/2006/main">
          <a:pPr algn="ctr"/>
          <a:endParaRPr lang="en-US" sz="2400" kern="1200" dirty="0">
            <a:solidFill>
              <a:schemeClr val="tx1"/>
            </a:solidFill>
          </a:endParaRPr>
        </a:p>
      </cdr:txBody>
    </cdr:sp>
  </cdr:relSizeAnchor>
  <cdr:relSizeAnchor xmlns:cdr="http://schemas.openxmlformats.org/drawingml/2006/chartDrawing">
    <cdr:from>
      <cdr:x>0.25314</cdr:x>
      <cdr:y>0.27739</cdr:y>
    </cdr:from>
    <cdr:to>
      <cdr:x>0.39686</cdr:x>
      <cdr:y>0.55877</cdr:y>
    </cdr:to>
    <cdr:sp macro="" textlink="">
      <cdr:nvSpPr>
        <cdr:cNvPr id="5" name="TextBox 1">
          <a:extLst xmlns:a="http://schemas.openxmlformats.org/drawingml/2006/main">
            <a:ext uri="{FF2B5EF4-FFF2-40B4-BE49-F238E27FC236}">
              <a16:creationId xmlns:a16="http://schemas.microsoft.com/office/drawing/2014/main" id="{2F7DA687-940E-A452-EB73-6808DA3A5346}"/>
            </a:ext>
          </a:extLst>
        </cdr:cNvPr>
        <cdr:cNvSpPr txBox="1"/>
      </cdr:nvSpPr>
      <cdr:spPr>
        <a:xfrm xmlns:a="http://schemas.openxmlformats.org/drawingml/2006/main">
          <a:off x="2508075" y="1332513"/>
          <a:ext cx="1423931" cy="135169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400" kern="1200" dirty="0">
              <a:solidFill>
                <a:schemeClr val="tx1"/>
              </a:solidFill>
            </a:rPr>
            <a:t>2nd Highest</a:t>
          </a:r>
        </a:p>
        <a:p xmlns:a="http://schemas.openxmlformats.org/drawingml/2006/main">
          <a:pPr algn="ctr"/>
          <a:r>
            <a:rPr lang="en-US" sz="1800" kern="1200" dirty="0">
              <a:solidFill>
                <a:schemeClr val="tx1"/>
              </a:solidFill>
            </a:rPr>
            <a:t>in Nation</a:t>
          </a:r>
        </a:p>
        <a:p xmlns:a="http://schemas.openxmlformats.org/drawingml/2006/main">
          <a:pPr algn="ctr"/>
          <a:endParaRPr lang="en-US" sz="2400" kern="1200" dirty="0">
            <a:solidFill>
              <a:schemeClr val="tx1"/>
            </a:solidFill>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0.43182</cdr:x>
      <cdr:y>0.38806</cdr:y>
    </cdr:from>
    <cdr:to>
      <cdr:x>0.56818</cdr:x>
      <cdr:y>0.61194</cdr:y>
    </cdr:to>
    <cdr:sp macro="" textlink="">
      <cdr:nvSpPr>
        <cdr:cNvPr id="2" name="TextBox 1">
          <a:extLst xmlns:a="http://schemas.openxmlformats.org/drawingml/2006/main">
            <a:ext uri="{FF2B5EF4-FFF2-40B4-BE49-F238E27FC236}">
              <a16:creationId xmlns:a16="http://schemas.microsoft.com/office/drawing/2014/main" id="{A05EB561-9BF7-3308-D00E-2216492B6C09}"/>
            </a:ext>
          </a:extLst>
        </cdr:cNvPr>
        <cdr:cNvSpPr txBox="1"/>
      </cdr:nvSpPr>
      <cdr:spPr>
        <a:xfrm xmlns:a="http://schemas.openxmlformats.org/drawingml/2006/main">
          <a:off x="2895600" y="1584959"/>
          <a:ext cx="914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kern="1200" dirty="0"/>
        </a:p>
      </cdr:txBody>
    </cdr:sp>
  </cdr:relSizeAnchor>
</c:userShapes>
</file>

<file path=ppt/drawings/drawing11.xml><?xml version="1.0" encoding="utf-8"?>
<c:userShapes xmlns:c="http://schemas.openxmlformats.org/drawingml/2006/chart">
  <cdr:relSizeAnchor xmlns:cdr="http://schemas.openxmlformats.org/drawingml/2006/chartDrawing">
    <cdr:from>
      <cdr:x>0.26636</cdr:x>
      <cdr:y>0.20237</cdr:y>
    </cdr:from>
    <cdr:to>
      <cdr:x>0.36211</cdr:x>
      <cdr:y>0.27748</cdr:y>
    </cdr:to>
    <cdr:sp macro="" textlink="">
      <cdr:nvSpPr>
        <cdr:cNvPr id="8" name="TextBox 7">
          <a:extLst xmlns:a="http://schemas.openxmlformats.org/drawingml/2006/main">
            <a:ext uri="{FF2B5EF4-FFF2-40B4-BE49-F238E27FC236}">
              <a16:creationId xmlns:a16="http://schemas.microsoft.com/office/drawing/2014/main" id="{84125035-306C-EFBE-B11D-03CABC11AE10}"/>
            </a:ext>
          </a:extLst>
        </cdr:cNvPr>
        <cdr:cNvSpPr txBox="1"/>
      </cdr:nvSpPr>
      <cdr:spPr>
        <a:xfrm xmlns:a="http://schemas.openxmlformats.org/drawingml/2006/main">
          <a:off x="1940089" y="915861"/>
          <a:ext cx="697411" cy="33992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kern="1200" dirty="0"/>
            <a:t>35%</a:t>
          </a:r>
        </a:p>
      </cdr:txBody>
    </cdr:sp>
  </cdr:relSizeAnchor>
  <cdr:relSizeAnchor xmlns:cdr="http://schemas.openxmlformats.org/drawingml/2006/chartDrawing">
    <cdr:from>
      <cdr:x>0.3846</cdr:x>
      <cdr:y>0.34074</cdr:y>
    </cdr:from>
    <cdr:to>
      <cdr:x>0.54564</cdr:x>
      <cdr:y>0.42235</cdr:y>
    </cdr:to>
    <cdr:sp macro="" textlink="">
      <cdr:nvSpPr>
        <cdr:cNvPr id="2" name="TextBox 5">
          <a:extLst xmlns:a="http://schemas.openxmlformats.org/drawingml/2006/main">
            <a:ext uri="{FF2B5EF4-FFF2-40B4-BE49-F238E27FC236}">
              <a16:creationId xmlns:a16="http://schemas.microsoft.com/office/drawing/2014/main" id="{34B9413D-4878-4442-D780-94CB58799ED9}"/>
            </a:ext>
          </a:extLst>
        </cdr:cNvPr>
        <cdr:cNvSpPr txBox="1"/>
      </cdr:nvSpPr>
      <cdr:spPr>
        <a:xfrm xmlns:a="http://schemas.openxmlformats.org/drawingml/2006/main">
          <a:off x="2801299" y="1542070"/>
          <a:ext cx="1172962"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a:t>3,130</a:t>
          </a:r>
        </a:p>
      </cdr:txBody>
    </cdr:sp>
  </cdr:relSizeAnchor>
  <cdr:relSizeAnchor xmlns:cdr="http://schemas.openxmlformats.org/drawingml/2006/chartDrawing">
    <cdr:from>
      <cdr:x>0.4881</cdr:x>
      <cdr:y>0.42098</cdr:y>
    </cdr:from>
    <cdr:to>
      <cdr:x>0.5102</cdr:x>
      <cdr:y>0.59459</cdr:y>
    </cdr:to>
    <cdr:sp macro="" textlink="">
      <cdr:nvSpPr>
        <cdr:cNvPr id="6" name="Right Brace 5">
          <a:extLst xmlns:a="http://schemas.openxmlformats.org/drawingml/2006/main">
            <a:ext uri="{FF2B5EF4-FFF2-40B4-BE49-F238E27FC236}">
              <a16:creationId xmlns:a16="http://schemas.microsoft.com/office/drawing/2014/main" id="{C77FBD28-56C8-1620-BF91-40E0F8F4F89E}"/>
            </a:ext>
          </a:extLst>
        </cdr:cNvPr>
        <cdr:cNvSpPr/>
      </cdr:nvSpPr>
      <cdr:spPr>
        <a:xfrm xmlns:a="http://schemas.openxmlformats.org/drawingml/2006/main">
          <a:off x="3555158" y="1905194"/>
          <a:ext cx="161002" cy="785702"/>
        </a:xfrm>
        <a:prstGeom xmlns:a="http://schemas.openxmlformats.org/drawingml/2006/main" prst="rightBrac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0.5</cdr:x>
      <cdr:y>0.46244</cdr:y>
    </cdr:from>
    <cdr:to>
      <cdr:x>0.59575</cdr:x>
      <cdr:y>0.53755</cdr:y>
    </cdr:to>
    <cdr:sp macro="" textlink="">
      <cdr:nvSpPr>
        <cdr:cNvPr id="9" name="TextBox 1">
          <a:extLst xmlns:a="http://schemas.openxmlformats.org/drawingml/2006/main">
            <a:ext uri="{FF2B5EF4-FFF2-40B4-BE49-F238E27FC236}">
              <a16:creationId xmlns:a16="http://schemas.microsoft.com/office/drawing/2014/main" id="{5AC814F5-8ACA-6B8A-D181-3264366499EA}"/>
            </a:ext>
          </a:extLst>
        </cdr:cNvPr>
        <cdr:cNvSpPr txBox="1"/>
      </cdr:nvSpPr>
      <cdr:spPr>
        <a:xfrm xmlns:a="http://schemas.openxmlformats.org/drawingml/2006/main">
          <a:off x="3641834" y="2092863"/>
          <a:ext cx="697411" cy="33992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kern="1200" dirty="0"/>
            <a:t>36%</a:t>
          </a:r>
        </a:p>
      </cdr:txBody>
    </cdr:sp>
  </cdr:relSizeAnchor>
  <cdr:relSizeAnchor xmlns:cdr="http://schemas.openxmlformats.org/drawingml/2006/chartDrawing">
    <cdr:from>
      <cdr:x>0.6088</cdr:x>
      <cdr:y>0.15228</cdr:y>
    </cdr:from>
    <cdr:to>
      <cdr:x>0.76983</cdr:x>
      <cdr:y>0.23389</cdr:y>
    </cdr:to>
    <cdr:sp macro="" textlink="">
      <cdr:nvSpPr>
        <cdr:cNvPr id="3" name="TextBox 5">
          <a:extLst xmlns:a="http://schemas.openxmlformats.org/drawingml/2006/main">
            <a:ext uri="{FF2B5EF4-FFF2-40B4-BE49-F238E27FC236}">
              <a16:creationId xmlns:a16="http://schemas.microsoft.com/office/drawing/2014/main" id="{34B9413D-4878-4442-D780-94CB58799ED9}"/>
            </a:ext>
          </a:extLst>
        </cdr:cNvPr>
        <cdr:cNvSpPr txBox="1"/>
      </cdr:nvSpPr>
      <cdr:spPr>
        <a:xfrm xmlns:a="http://schemas.openxmlformats.org/drawingml/2006/main">
          <a:off x="4434298" y="689166"/>
          <a:ext cx="1172889"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a:t>4,497</a:t>
          </a:r>
        </a:p>
      </cdr:txBody>
    </cdr:sp>
  </cdr:relSizeAnchor>
  <cdr:relSizeAnchor xmlns:cdr="http://schemas.openxmlformats.org/drawingml/2006/chartDrawing">
    <cdr:from>
      <cdr:x>0.71299</cdr:x>
      <cdr:y>0.2389</cdr:y>
    </cdr:from>
    <cdr:to>
      <cdr:x>0.73539</cdr:x>
      <cdr:y>0.45955</cdr:y>
    </cdr:to>
    <cdr:sp macro="" textlink="">
      <cdr:nvSpPr>
        <cdr:cNvPr id="5" name="Right Brace 4">
          <a:extLst xmlns:a="http://schemas.openxmlformats.org/drawingml/2006/main">
            <a:ext uri="{FF2B5EF4-FFF2-40B4-BE49-F238E27FC236}">
              <a16:creationId xmlns:a16="http://schemas.microsoft.com/office/drawing/2014/main" id="{C77FBD28-56C8-1620-BF91-40E0F8F4F89E}"/>
            </a:ext>
          </a:extLst>
        </cdr:cNvPr>
        <cdr:cNvSpPr/>
      </cdr:nvSpPr>
      <cdr:spPr>
        <a:xfrm xmlns:a="http://schemas.openxmlformats.org/drawingml/2006/main">
          <a:off x="5193168" y="1081191"/>
          <a:ext cx="163189" cy="998550"/>
        </a:xfrm>
        <a:prstGeom xmlns:a="http://schemas.openxmlformats.org/drawingml/2006/main" prst="rightBrac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0.72952</cdr:x>
      <cdr:y>0.30505</cdr:y>
    </cdr:from>
    <cdr:to>
      <cdr:x>0.82527</cdr:x>
      <cdr:y>0.38015</cdr:y>
    </cdr:to>
    <cdr:sp macro="" textlink="">
      <cdr:nvSpPr>
        <cdr:cNvPr id="10" name="TextBox 1">
          <a:extLst xmlns:a="http://schemas.openxmlformats.org/drawingml/2006/main">
            <a:ext uri="{FF2B5EF4-FFF2-40B4-BE49-F238E27FC236}">
              <a16:creationId xmlns:a16="http://schemas.microsoft.com/office/drawing/2014/main" id="{0CB04632-2184-9EFE-BC26-7EE59E0ED80C}"/>
            </a:ext>
          </a:extLst>
        </cdr:cNvPr>
        <cdr:cNvSpPr txBox="1"/>
      </cdr:nvSpPr>
      <cdr:spPr>
        <a:xfrm xmlns:a="http://schemas.openxmlformats.org/drawingml/2006/main">
          <a:off x="5313614" y="1380530"/>
          <a:ext cx="697412" cy="33987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kern="1200" dirty="0"/>
            <a:t>33%</a:t>
          </a:r>
        </a:p>
      </cdr:txBody>
    </cdr:sp>
  </cdr:relSizeAnchor>
  <cdr:relSizeAnchor xmlns:cdr="http://schemas.openxmlformats.org/drawingml/2006/chartDrawing">
    <cdr:from>
      <cdr:x>0.83896</cdr:x>
      <cdr:y>0.58147</cdr:y>
    </cdr:from>
    <cdr:to>
      <cdr:x>1</cdr:x>
      <cdr:y>0.66308</cdr:y>
    </cdr:to>
    <cdr:sp macro="" textlink="">
      <cdr:nvSpPr>
        <cdr:cNvPr id="4" name="TextBox 5">
          <a:extLst xmlns:a="http://schemas.openxmlformats.org/drawingml/2006/main">
            <a:ext uri="{FF2B5EF4-FFF2-40B4-BE49-F238E27FC236}">
              <a16:creationId xmlns:a16="http://schemas.microsoft.com/office/drawing/2014/main" id="{34B9413D-4878-4442-D780-94CB58799ED9}"/>
            </a:ext>
          </a:extLst>
        </cdr:cNvPr>
        <cdr:cNvSpPr txBox="1"/>
      </cdr:nvSpPr>
      <cdr:spPr>
        <a:xfrm xmlns:a="http://schemas.openxmlformats.org/drawingml/2006/main">
          <a:off x="6110707" y="2631529"/>
          <a:ext cx="1172962"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a:t>1,353</a:t>
          </a:r>
        </a:p>
      </cdr:txBody>
    </cdr:sp>
  </cdr:relSizeAnchor>
  <cdr:relSizeAnchor xmlns:cdr="http://schemas.openxmlformats.org/drawingml/2006/chartDrawing">
    <cdr:from>
      <cdr:x>0.93866</cdr:x>
      <cdr:y>0.66892</cdr:y>
    </cdr:from>
    <cdr:to>
      <cdr:x>0.95857</cdr:x>
      <cdr:y>0.74103</cdr:y>
    </cdr:to>
    <cdr:sp macro="" textlink="">
      <cdr:nvSpPr>
        <cdr:cNvPr id="7" name="Right Brace 6">
          <a:extLst xmlns:a="http://schemas.openxmlformats.org/drawingml/2006/main">
            <a:ext uri="{FF2B5EF4-FFF2-40B4-BE49-F238E27FC236}">
              <a16:creationId xmlns:a16="http://schemas.microsoft.com/office/drawing/2014/main" id="{C77FBD28-56C8-1620-BF91-40E0F8F4F89E}"/>
            </a:ext>
          </a:extLst>
        </cdr:cNvPr>
        <cdr:cNvSpPr/>
      </cdr:nvSpPr>
      <cdr:spPr>
        <a:xfrm xmlns:a="http://schemas.openxmlformats.org/drawingml/2006/main">
          <a:off x="6836892" y="3027297"/>
          <a:ext cx="144980" cy="326336"/>
        </a:xfrm>
        <a:prstGeom xmlns:a="http://schemas.openxmlformats.org/drawingml/2006/main" prst="rightBrac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endParaRPr lang="en-US" dirty="0"/>
        </a:p>
      </cdr:txBody>
    </cdr:sp>
  </cdr:relSizeAnchor>
</c:userShapes>
</file>

<file path=ppt/drawings/drawing12.xml><?xml version="1.0" encoding="utf-8"?>
<c:userShapes xmlns:c="http://schemas.openxmlformats.org/drawingml/2006/chart">
  <cdr:relSizeAnchor xmlns:cdr="http://schemas.openxmlformats.org/drawingml/2006/chartDrawing">
    <cdr:from>
      <cdr:x>0.75699</cdr:x>
      <cdr:y>0.01286</cdr:y>
    </cdr:from>
    <cdr:to>
      <cdr:x>1</cdr:x>
      <cdr:y>0.14879</cdr:y>
    </cdr:to>
    <cdr:sp macro="" textlink="">
      <cdr:nvSpPr>
        <cdr:cNvPr id="2" name="TextBox 1">
          <a:extLst xmlns:a="http://schemas.openxmlformats.org/drawingml/2006/main">
            <a:ext uri="{FF2B5EF4-FFF2-40B4-BE49-F238E27FC236}">
              <a16:creationId xmlns:a16="http://schemas.microsoft.com/office/drawing/2014/main" id="{8C323BC7-F617-D477-D84E-1DE664FBBF68}"/>
            </a:ext>
          </a:extLst>
        </cdr:cNvPr>
        <cdr:cNvSpPr txBox="1"/>
      </cdr:nvSpPr>
      <cdr:spPr>
        <a:xfrm xmlns:a="http://schemas.openxmlformats.org/drawingml/2006/main">
          <a:off x="5578225" y="56215"/>
          <a:ext cx="1790700" cy="5943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kern="1200" dirty="0"/>
        </a:p>
        <a:p xmlns:a="http://schemas.openxmlformats.org/drawingml/2006/main">
          <a:endParaRPr lang="en-US" sz="1100" kern="1200" dirty="0"/>
        </a:p>
      </cdr:txBody>
    </cdr:sp>
  </cdr:relSizeAnchor>
</c:userShapes>
</file>

<file path=ppt/drawings/drawing2.xml><?xml version="1.0" encoding="utf-8"?>
<c:userShapes xmlns:c="http://schemas.openxmlformats.org/drawingml/2006/chart">
  <cdr:relSizeAnchor xmlns:cdr="http://schemas.openxmlformats.org/drawingml/2006/chartDrawing">
    <cdr:from>
      <cdr:x>0.57394</cdr:x>
      <cdr:y>0.12727</cdr:y>
    </cdr:from>
    <cdr:to>
      <cdr:x>0.74524</cdr:x>
      <cdr:y>0.18889</cdr:y>
    </cdr:to>
    <cdr:sp macro="" textlink="">
      <cdr:nvSpPr>
        <cdr:cNvPr id="2" name="TextBox 1">
          <a:extLst xmlns:a="http://schemas.openxmlformats.org/drawingml/2006/main">
            <a:ext uri="{FF2B5EF4-FFF2-40B4-BE49-F238E27FC236}">
              <a16:creationId xmlns:a16="http://schemas.microsoft.com/office/drawing/2014/main" id="{8D5FE9BA-5F37-7D2B-05C5-B06B7E648E0D}"/>
            </a:ext>
          </a:extLst>
        </cdr:cNvPr>
        <cdr:cNvSpPr txBox="1"/>
      </cdr:nvSpPr>
      <cdr:spPr>
        <a:xfrm xmlns:a="http://schemas.openxmlformats.org/drawingml/2006/main">
          <a:off x="4978400" y="800100"/>
          <a:ext cx="1485900" cy="3873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kern="1200"/>
            <a:t>Nominal GDP</a:t>
          </a:r>
        </a:p>
      </cdr:txBody>
    </cdr:sp>
  </cdr:relSizeAnchor>
  <cdr:relSizeAnchor xmlns:cdr="http://schemas.openxmlformats.org/drawingml/2006/chartDrawing">
    <cdr:from>
      <cdr:x>0.65081</cdr:x>
      <cdr:y>0.51818</cdr:y>
    </cdr:from>
    <cdr:to>
      <cdr:x>0.86384</cdr:x>
      <cdr:y>0.59293</cdr:y>
    </cdr:to>
    <cdr:sp macro="" textlink="">
      <cdr:nvSpPr>
        <cdr:cNvPr id="3" name="TextBox 1">
          <a:extLst xmlns:a="http://schemas.openxmlformats.org/drawingml/2006/main">
            <a:ext uri="{FF2B5EF4-FFF2-40B4-BE49-F238E27FC236}">
              <a16:creationId xmlns:a16="http://schemas.microsoft.com/office/drawing/2014/main" id="{198DA5BE-BB49-C44A-83B7-6AE4C7ECACBF}"/>
            </a:ext>
          </a:extLst>
        </cdr:cNvPr>
        <cdr:cNvSpPr txBox="1"/>
      </cdr:nvSpPr>
      <cdr:spPr>
        <a:xfrm xmlns:a="http://schemas.openxmlformats.org/drawingml/2006/main">
          <a:off x="5645150" y="3257550"/>
          <a:ext cx="1847850" cy="4699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b="1" kern="1200"/>
            <a:t>Total Transportation Spending</a:t>
          </a:r>
        </a:p>
      </cdr:txBody>
    </cdr:sp>
  </cdr:relSizeAnchor>
  <cdr:relSizeAnchor xmlns:cdr="http://schemas.openxmlformats.org/drawingml/2006/chartDrawing">
    <cdr:from>
      <cdr:x>0.74451</cdr:x>
      <cdr:y>0.1596</cdr:y>
    </cdr:from>
    <cdr:to>
      <cdr:x>0.85139</cdr:x>
      <cdr:y>0.1596</cdr:y>
    </cdr:to>
    <cdr:cxnSp macro="">
      <cdr:nvCxnSpPr>
        <cdr:cNvPr id="5" name="Straight Connector 4">
          <a:extLst xmlns:a="http://schemas.openxmlformats.org/drawingml/2006/main">
            <a:ext uri="{FF2B5EF4-FFF2-40B4-BE49-F238E27FC236}">
              <a16:creationId xmlns:a16="http://schemas.microsoft.com/office/drawing/2014/main" id="{C1C240E7-A7FA-9879-31C8-F73EC8D140BD}"/>
            </a:ext>
          </a:extLst>
        </cdr:cNvPr>
        <cdr:cNvCxnSpPr/>
      </cdr:nvCxnSpPr>
      <cdr:spPr>
        <a:xfrm xmlns:a="http://schemas.openxmlformats.org/drawingml/2006/main">
          <a:off x="6457950" y="1003300"/>
          <a:ext cx="927100" cy="0"/>
        </a:xfrm>
        <a:prstGeom xmlns:a="http://schemas.openxmlformats.org/drawingml/2006/main" prst="line">
          <a:avLst/>
        </a:prstGeom>
        <a:ln xmlns:a="http://schemas.openxmlformats.org/drawingml/2006/main" w="25400">
          <a:solidFill>
            <a:srgbClr val="C00000"/>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0.68155</cdr:x>
      <cdr:y>0.46162</cdr:y>
    </cdr:from>
    <cdr:to>
      <cdr:x>0.72474</cdr:x>
      <cdr:y>0.54343</cdr:y>
    </cdr:to>
    <cdr:cxnSp macro="">
      <cdr:nvCxnSpPr>
        <cdr:cNvPr id="7" name="Straight Connector 6">
          <a:extLst xmlns:a="http://schemas.openxmlformats.org/drawingml/2006/main">
            <a:ext uri="{FF2B5EF4-FFF2-40B4-BE49-F238E27FC236}">
              <a16:creationId xmlns:a16="http://schemas.microsoft.com/office/drawing/2014/main" id="{6C98E631-838E-3122-5B58-4D3B966F50BB}"/>
            </a:ext>
          </a:extLst>
        </cdr:cNvPr>
        <cdr:cNvCxnSpPr/>
      </cdr:nvCxnSpPr>
      <cdr:spPr>
        <a:xfrm xmlns:a="http://schemas.openxmlformats.org/drawingml/2006/main">
          <a:off x="5911850" y="2901950"/>
          <a:ext cx="374650" cy="514350"/>
        </a:xfrm>
        <a:prstGeom xmlns:a="http://schemas.openxmlformats.org/drawingml/2006/main" prst="line">
          <a:avLst/>
        </a:prstGeom>
        <a:ln xmlns:a="http://schemas.openxmlformats.org/drawingml/2006/main" w="25400">
          <a:solidFill>
            <a:schemeClr val="accent1"/>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0.53571</cdr:x>
      <cdr:y>0.43948</cdr:y>
    </cdr:from>
    <cdr:to>
      <cdr:x>0.75425</cdr:x>
      <cdr:y>0.52318</cdr:y>
    </cdr:to>
    <cdr:cxnSp macro="">
      <cdr:nvCxnSpPr>
        <cdr:cNvPr id="5" name="Straight Connector 4">
          <a:extLst xmlns:a="http://schemas.openxmlformats.org/drawingml/2006/main">
            <a:ext uri="{FF2B5EF4-FFF2-40B4-BE49-F238E27FC236}">
              <a16:creationId xmlns:a16="http://schemas.microsoft.com/office/drawing/2014/main" id="{FBBED77A-3723-B801-7D86-C88A14713F71}"/>
            </a:ext>
          </a:extLst>
        </cdr:cNvPr>
        <cdr:cNvCxnSpPr/>
      </cdr:nvCxnSpPr>
      <cdr:spPr>
        <a:xfrm xmlns:a="http://schemas.openxmlformats.org/drawingml/2006/main" flipV="1">
          <a:off x="3388662" y="1694688"/>
          <a:ext cx="1382358" cy="322729"/>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0.07574</cdr:x>
      <cdr:y>0.44998</cdr:y>
    </cdr:from>
    <cdr:to>
      <cdr:x>0.42252</cdr:x>
      <cdr:y>0.55002</cdr:y>
    </cdr:to>
    <cdr:sp macro="" textlink="">
      <cdr:nvSpPr>
        <cdr:cNvPr id="2" name="TextBox 15">
          <a:extLst xmlns:a="http://schemas.openxmlformats.org/drawingml/2006/main">
            <a:ext uri="{FF2B5EF4-FFF2-40B4-BE49-F238E27FC236}">
              <a16:creationId xmlns:a16="http://schemas.microsoft.com/office/drawing/2014/main" id="{9BC4BB8F-5A6E-DA6C-E72D-DC600BE2301E}"/>
            </a:ext>
          </a:extLst>
        </cdr:cNvPr>
        <cdr:cNvSpPr txBox="1"/>
      </cdr:nvSpPr>
      <cdr:spPr>
        <a:xfrm xmlns:a="http://schemas.openxmlformats.org/drawingml/2006/main">
          <a:off x="726266" y="2076390"/>
          <a:ext cx="3325034"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dirty="0"/>
            <a:t>Registration &amp; Title Fees</a:t>
          </a:r>
        </a:p>
      </cdr:txBody>
    </cdr:sp>
  </cdr:relSizeAnchor>
  <cdr:relSizeAnchor xmlns:cdr="http://schemas.openxmlformats.org/drawingml/2006/chartDrawing">
    <cdr:from>
      <cdr:x>0.4106</cdr:x>
      <cdr:y>0.13312</cdr:y>
    </cdr:from>
    <cdr:to>
      <cdr:x>0.43444</cdr:x>
      <cdr:y>0.17482</cdr:y>
    </cdr:to>
    <cdr:cxnSp macro="">
      <cdr:nvCxnSpPr>
        <cdr:cNvPr id="7" name="Straight Connector 6">
          <a:extLst xmlns:a="http://schemas.openxmlformats.org/drawingml/2006/main">
            <a:ext uri="{FF2B5EF4-FFF2-40B4-BE49-F238E27FC236}">
              <a16:creationId xmlns:a16="http://schemas.microsoft.com/office/drawing/2014/main" id="{644B8CEF-C0D4-3963-8B4E-6F256272928B}"/>
            </a:ext>
          </a:extLst>
        </cdr:cNvPr>
        <cdr:cNvCxnSpPr/>
      </cdr:nvCxnSpPr>
      <cdr:spPr>
        <a:xfrm xmlns:a="http://schemas.openxmlformats.org/drawingml/2006/main">
          <a:off x="3937000" y="614279"/>
          <a:ext cx="228600" cy="192401"/>
        </a:xfrm>
        <a:prstGeom xmlns:a="http://schemas.openxmlformats.org/drawingml/2006/main" prst="line">
          <a:avLst/>
        </a:prstGeom>
        <a:ln xmlns:a="http://schemas.openxmlformats.org/drawingml/2006/main" w="15875">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0.48212</cdr:x>
      <cdr:y>0.48584</cdr:y>
    </cdr:from>
    <cdr:to>
      <cdr:x>0.64955</cdr:x>
      <cdr:y>0.58589</cdr:y>
    </cdr:to>
    <cdr:sp macro="" textlink="">
      <cdr:nvSpPr>
        <cdr:cNvPr id="8" name="TextBox 16">
          <a:extLst xmlns:a="http://schemas.openxmlformats.org/drawingml/2006/main">
            <a:ext uri="{FF2B5EF4-FFF2-40B4-BE49-F238E27FC236}">
              <a16:creationId xmlns:a16="http://schemas.microsoft.com/office/drawing/2014/main" id="{01AA1F5A-DB0E-F9CD-9CD0-8842551C8974}"/>
            </a:ext>
          </a:extLst>
        </cdr:cNvPr>
        <cdr:cNvSpPr txBox="1"/>
      </cdr:nvSpPr>
      <cdr:spPr>
        <a:xfrm xmlns:a="http://schemas.openxmlformats.org/drawingml/2006/main">
          <a:off x="5018070" y="2241876"/>
          <a:ext cx="1742658"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200" dirty="0"/>
            <a:t>2008: $20 Reg. Fee</a:t>
          </a:r>
        </a:p>
        <a:p xmlns:a="http://schemas.openxmlformats.org/drawingml/2006/main">
          <a:r>
            <a:rPr lang="en-US" sz="1200" dirty="0"/>
            <a:t>Increase</a:t>
          </a:r>
        </a:p>
      </cdr:txBody>
    </cdr:sp>
  </cdr:relSizeAnchor>
  <cdr:relSizeAnchor xmlns:cdr="http://schemas.openxmlformats.org/drawingml/2006/chartDrawing">
    <cdr:from>
      <cdr:x>0.48546</cdr:x>
      <cdr:y>0.45702</cdr:y>
    </cdr:from>
    <cdr:to>
      <cdr:x>0.50532</cdr:x>
      <cdr:y>0.49462</cdr:y>
    </cdr:to>
    <cdr:cxnSp macro="">
      <cdr:nvCxnSpPr>
        <cdr:cNvPr id="11" name="Straight Connector 10">
          <a:extLst xmlns:a="http://schemas.openxmlformats.org/drawingml/2006/main">
            <a:ext uri="{FF2B5EF4-FFF2-40B4-BE49-F238E27FC236}">
              <a16:creationId xmlns:a16="http://schemas.microsoft.com/office/drawing/2014/main" id="{C9903D38-ECA9-6047-CE79-B13B0BDA51BA}"/>
            </a:ext>
          </a:extLst>
        </cdr:cNvPr>
        <cdr:cNvCxnSpPr/>
      </cdr:nvCxnSpPr>
      <cdr:spPr>
        <a:xfrm xmlns:a="http://schemas.openxmlformats.org/drawingml/2006/main">
          <a:off x="5052805" y="2108909"/>
          <a:ext cx="206787" cy="173509"/>
        </a:xfrm>
        <a:prstGeom xmlns:a="http://schemas.openxmlformats.org/drawingml/2006/main" prst="line">
          <a:avLst/>
        </a:prstGeom>
        <a:ln xmlns:a="http://schemas.openxmlformats.org/drawingml/2006/main" w="15875">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0.68882</cdr:x>
      <cdr:y>0.4579</cdr:y>
    </cdr:from>
    <cdr:to>
      <cdr:x>0.85071</cdr:x>
      <cdr:y>0.55794</cdr:y>
    </cdr:to>
    <cdr:sp macro="" textlink="">
      <cdr:nvSpPr>
        <cdr:cNvPr id="13" name="TextBox 16">
          <a:extLst xmlns:a="http://schemas.openxmlformats.org/drawingml/2006/main">
            <a:ext uri="{FF2B5EF4-FFF2-40B4-BE49-F238E27FC236}">
              <a16:creationId xmlns:a16="http://schemas.microsoft.com/office/drawing/2014/main" id="{D2957CB5-9D43-77FF-446E-A8F57B365390}"/>
            </a:ext>
          </a:extLst>
        </cdr:cNvPr>
        <cdr:cNvSpPr txBox="1"/>
      </cdr:nvSpPr>
      <cdr:spPr>
        <a:xfrm xmlns:a="http://schemas.openxmlformats.org/drawingml/2006/main">
          <a:off x="7169529" y="2112939"/>
          <a:ext cx="1684942"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200" dirty="0"/>
            <a:t>2020: $20 Reg. Fee</a:t>
          </a:r>
        </a:p>
        <a:p xmlns:a="http://schemas.openxmlformats.org/drawingml/2006/main">
          <a:r>
            <a:rPr lang="en-US" sz="1200" dirty="0"/>
            <a:t>&amp; $95 Title Fee Increase</a:t>
          </a:r>
        </a:p>
      </cdr:txBody>
    </cdr:sp>
  </cdr:relSizeAnchor>
  <cdr:relSizeAnchor xmlns:cdr="http://schemas.openxmlformats.org/drawingml/2006/chartDrawing">
    <cdr:from>
      <cdr:x>0.76954</cdr:x>
      <cdr:y>0.41286</cdr:y>
    </cdr:from>
    <cdr:to>
      <cdr:x>0.7894</cdr:x>
      <cdr:y>0.45046</cdr:y>
    </cdr:to>
    <cdr:cxnSp macro="">
      <cdr:nvCxnSpPr>
        <cdr:cNvPr id="14" name="Straight Connector 13">
          <a:extLst xmlns:a="http://schemas.openxmlformats.org/drawingml/2006/main">
            <a:ext uri="{FF2B5EF4-FFF2-40B4-BE49-F238E27FC236}">
              <a16:creationId xmlns:a16="http://schemas.microsoft.com/office/drawing/2014/main" id="{D9E5450C-8E09-107A-72CA-78132EDD03CA}"/>
            </a:ext>
          </a:extLst>
        </cdr:cNvPr>
        <cdr:cNvCxnSpPr/>
      </cdr:nvCxnSpPr>
      <cdr:spPr>
        <a:xfrm xmlns:a="http://schemas.openxmlformats.org/drawingml/2006/main">
          <a:off x="7378700" y="1905114"/>
          <a:ext cx="190498" cy="173509"/>
        </a:xfrm>
        <a:prstGeom xmlns:a="http://schemas.openxmlformats.org/drawingml/2006/main" prst="line">
          <a:avLst/>
        </a:prstGeom>
        <a:ln xmlns:a="http://schemas.openxmlformats.org/drawingml/2006/main" w="15875">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0.89512</cdr:x>
      <cdr:y>0.82343</cdr:y>
    </cdr:from>
    <cdr:to>
      <cdr:x>1</cdr:x>
      <cdr:y>0.93196</cdr:y>
    </cdr:to>
    <cdr:sp macro="" textlink="">
      <cdr:nvSpPr>
        <cdr:cNvPr id="5" name="TextBox 3">
          <a:extLst xmlns:a="http://schemas.openxmlformats.org/drawingml/2006/main">
            <a:ext uri="{FF2B5EF4-FFF2-40B4-BE49-F238E27FC236}">
              <a16:creationId xmlns:a16="http://schemas.microsoft.com/office/drawing/2014/main" id="{87B832BA-081D-74BF-05BA-6CCA891C626B}"/>
            </a:ext>
          </a:extLst>
        </cdr:cNvPr>
        <cdr:cNvSpPr txBox="1"/>
      </cdr:nvSpPr>
      <cdr:spPr>
        <a:xfrm xmlns:a="http://schemas.openxmlformats.org/drawingml/2006/main">
          <a:off x="8001965" y="3969930"/>
          <a:ext cx="937549" cy="52322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800" b="1" dirty="0"/>
            <a:t>$.47</a:t>
          </a:r>
        </a:p>
      </cdr:txBody>
    </cdr:sp>
  </cdr:relSizeAnchor>
  <cdr:relSizeAnchor xmlns:cdr="http://schemas.openxmlformats.org/drawingml/2006/chartDrawing">
    <cdr:from>
      <cdr:x>0.88088</cdr:x>
      <cdr:y>0.654</cdr:y>
    </cdr:from>
    <cdr:to>
      <cdr:x>1</cdr:x>
      <cdr:y>0.76252</cdr:y>
    </cdr:to>
    <cdr:sp macro="" textlink="">
      <cdr:nvSpPr>
        <cdr:cNvPr id="7" name="TextBox 3">
          <a:extLst xmlns:a="http://schemas.openxmlformats.org/drawingml/2006/main">
            <a:ext uri="{FF2B5EF4-FFF2-40B4-BE49-F238E27FC236}">
              <a16:creationId xmlns:a16="http://schemas.microsoft.com/office/drawing/2014/main" id="{87B832BA-081D-74BF-05BA-6CCA891C626B}"/>
            </a:ext>
          </a:extLst>
        </cdr:cNvPr>
        <cdr:cNvSpPr txBox="1"/>
      </cdr:nvSpPr>
      <cdr:spPr>
        <a:xfrm xmlns:a="http://schemas.openxmlformats.org/drawingml/2006/main">
          <a:off x="7578961" y="3153036"/>
          <a:ext cx="1024887" cy="52322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800" b="1" dirty="0"/>
            <a:t>$.63</a:t>
          </a:r>
        </a:p>
      </cdr:txBody>
    </cdr:sp>
  </cdr:relSizeAnchor>
</c:userShapes>
</file>

<file path=ppt/drawings/drawing6.xml><?xml version="1.0" encoding="utf-8"?>
<c:userShapes xmlns:c="http://schemas.openxmlformats.org/drawingml/2006/chart">
  <cdr:relSizeAnchor xmlns:cdr="http://schemas.openxmlformats.org/drawingml/2006/chartDrawing">
    <cdr:from>
      <cdr:x>0.12553</cdr:x>
      <cdr:y>0.32678</cdr:y>
    </cdr:from>
    <cdr:to>
      <cdr:x>0.19972</cdr:x>
      <cdr:y>0.37428</cdr:y>
    </cdr:to>
    <cdr:cxnSp macro="">
      <cdr:nvCxnSpPr>
        <cdr:cNvPr id="3" name="Straight Connector 2">
          <a:extLst xmlns:a="http://schemas.openxmlformats.org/drawingml/2006/main">
            <a:ext uri="{FF2B5EF4-FFF2-40B4-BE49-F238E27FC236}">
              <a16:creationId xmlns:a16="http://schemas.microsoft.com/office/drawing/2014/main" id="{095AB70B-77C4-DECC-5E3B-6D4AF8116915}"/>
            </a:ext>
          </a:extLst>
        </cdr:cNvPr>
        <cdr:cNvCxnSpPr/>
      </cdr:nvCxnSpPr>
      <cdr:spPr>
        <a:xfrm xmlns:a="http://schemas.openxmlformats.org/drawingml/2006/main">
          <a:off x="1237871" y="1617548"/>
          <a:ext cx="731520" cy="235131"/>
        </a:xfrm>
        <a:prstGeom xmlns:a="http://schemas.openxmlformats.org/drawingml/2006/main" prst="line">
          <a:avLst/>
        </a:prstGeom>
        <a:ln xmlns:a="http://schemas.openxmlformats.org/drawingml/2006/main" w="22225">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7.xml><?xml version="1.0" encoding="utf-8"?>
<c:userShapes xmlns:c="http://schemas.openxmlformats.org/drawingml/2006/chart">
  <cdr:relSizeAnchor xmlns:cdr="http://schemas.openxmlformats.org/drawingml/2006/chartDrawing">
    <cdr:from>
      <cdr:x>0.60829</cdr:x>
      <cdr:y>0</cdr:y>
    </cdr:from>
    <cdr:to>
      <cdr:x>0.93145</cdr:x>
      <cdr:y>0.1125</cdr:y>
    </cdr:to>
    <cdr:sp macro="" textlink="">
      <cdr:nvSpPr>
        <cdr:cNvPr id="2" name="TextBox 1">
          <a:extLst xmlns:a="http://schemas.openxmlformats.org/drawingml/2006/main">
            <a:ext uri="{FF2B5EF4-FFF2-40B4-BE49-F238E27FC236}">
              <a16:creationId xmlns:a16="http://schemas.microsoft.com/office/drawing/2014/main" id="{A62C4A4B-90EE-A470-5109-AAAE97EEA6E2}"/>
            </a:ext>
          </a:extLst>
        </cdr:cNvPr>
        <cdr:cNvSpPr txBox="1"/>
      </cdr:nvSpPr>
      <cdr:spPr>
        <a:xfrm xmlns:a="http://schemas.openxmlformats.org/drawingml/2006/main">
          <a:off x="7038904" y="0"/>
          <a:ext cx="3739586" cy="59236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800" b="1" kern="1200" dirty="0"/>
            <a:t>State Highway Detail</a:t>
          </a:r>
        </a:p>
      </cdr:txBody>
    </cdr:sp>
  </cdr:relSizeAnchor>
  <cdr:relSizeAnchor xmlns:cdr="http://schemas.openxmlformats.org/drawingml/2006/chartDrawing">
    <cdr:from>
      <cdr:x>0.36635</cdr:x>
      <cdr:y>0.37244</cdr:y>
    </cdr:from>
    <cdr:to>
      <cdr:x>0.55577</cdr:x>
      <cdr:y>0.62756</cdr:y>
    </cdr:to>
    <cdr:sp macro="" textlink="">
      <cdr:nvSpPr>
        <cdr:cNvPr id="3" name="TextBox 2">
          <a:extLst xmlns:a="http://schemas.openxmlformats.org/drawingml/2006/main">
            <a:ext uri="{FF2B5EF4-FFF2-40B4-BE49-F238E27FC236}">
              <a16:creationId xmlns:a16="http://schemas.microsoft.com/office/drawing/2014/main" id="{17914095-6000-BFFB-4B23-25909DF5ED5F}"/>
            </a:ext>
          </a:extLst>
        </cdr:cNvPr>
        <cdr:cNvSpPr txBox="1"/>
      </cdr:nvSpPr>
      <cdr:spPr>
        <a:xfrm xmlns:a="http://schemas.openxmlformats.org/drawingml/2006/main">
          <a:off x="4301066" y="1961044"/>
          <a:ext cx="2223911" cy="134337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lvl="0" algn="ctr" rtl="0">
            <a:defRPr sz="1197" b="0" i="0" u="none" strike="noStrike" kern="1200" baseline="0">
              <a:solidFill>
                <a:prstClr val="black">
                  <a:lumMod val="75000"/>
                  <a:lumOff val="25000"/>
                </a:prstClr>
              </a:solidFill>
              <a:latin typeface="+mn-lt"/>
              <a:ea typeface="+mn-ea"/>
              <a:cs typeface="+mn-cs"/>
            </a:defRPr>
          </a:pPr>
          <a:r>
            <a:rPr lang="en-US" sz="1600" b="1" kern="1200" dirty="0">
              <a:solidFill>
                <a:schemeClr val="bg1"/>
              </a:solidFill>
            </a:rPr>
            <a:t>State Highways</a:t>
          </a:r>
        </a:p>
        <a:p xmlns:a="http://schemas.openxmlformats.org/drawingml/2006/main">
          <a:pPr lvl="0" algn="ctr" rtl="0">
            <a:defRPr sz="1197" b="0" i="0" u="none" strike="noStrike" kern="1200" baseline="0">
              <a:solidFill>
                <a:prstClr val="black">
                  <a:lumMod val="75000"/>
                  <a:lumOff val="25000"/>
                </a:prstClr>
              </a:solidFill>
              <a:latin typeface="+mn-lt"/>
              <a:ea typeface="+mn-ea"/>
              <a:cs typeface="+mn-cs"/>
            </a:defRPr>
          </a:pPr>
          <a:r>
            <a:rPr lang="en-US" sz="1600" kern="1200" dirty="0">
              <a:solidFill>
                <a:schemeClr val="bg1"/>
              </a:solidFill>
            </a:rPr>
            <a:t> $4.52 Billion</a:t>
          </a:r>
        </a:p>
        <a:p xmlns:a="http://schemas.openxmlformats.org/drawingml/2006/main">
          <a:pPr lvl="0" algn="ctr" rtl="0">
            <a:defRPr sz="1197" b="0" i="0" u="none" strike="noStrike" kern="1200" baseline="0">
              <a:solidFill>
                <a:prstClr val="black">
                  <a:lumMod val="75000"/>
                  <a:lumOff val="25000"/>
                </a:prstClr>
              </a:solidFill>
              <a:latin typeface="+mn-lt"/>
              <a:ea typeface="+mn-ea"/>
              <a:cs typeface="+mn-cs"/>
            </a:defRPr>
          </a:pPr>
          <a:r>
            <a:rPr lang="en-US" sz="2000" b="1" kern="1200" dirty="0">
              <a:solidFill>
                <a:schemeClr val="bg1"/>
              </a:solidFill>
            </a:rPr>
            <a:t> </a:t>
          </a:r>
          <a:r>
            <a:rPr lang="en-US" sz="3200" b="1" kern="1200" dirty="0">
              <a:solidFill>
                <a:schemeClr val="bg1"/>
              </a:solidFill>
            </a:rPr>
            <a:t>51%</a:t>
          </a:r>
        </a:p>
        <a:p xmlns:a="http://schemas.openxmlformats.org/drawingml/2006/main">
          <a:endParaRPr lang="en-US" sz="1100" kern="1200" dirty="0"/>
        </a:p>
      </cdr:txBody>
    </cdr:sp>
  </cdr:relSizeAnchor>
</c:userShapes>
</file>

<file path=ppt/drawings/drawing8.xml><?xml version="1.0" encoding="utf-8"?>
<c:userShapes xmlns:c="http://schemas.openxmlformats.org/drawingml/2006/chart">
  <cdr:relSizeAnchor xmlns:cdr="http://schemas.openxmlformats.org/drawingml/2006/chartDrawing">
    <cdr:from>
      <cdr:x>0.3735</cdr:x>
      <cdr:y>0.51652</cdr:y>
    </cdr:from>
    <cdr:to>
      <cdr:x>0.51058</cdr:x>
      <cdr:y>0.72745</cdr:y>
    </cdr:to>
    <cdr:sp macro="" textlink="">
      <cdr:nvSpPr>
        <cdr:cNvPr id="7" name="TextBox 6">
          <a:extLst xmlns:a="http://schemas.openxmlformats.org/drawingml/2006/main">
            <a:ext uri="{FF2B5EF4-FFF2-40B4-BE49-F238E27FC236}">
              <a16:creationId xmlns:a16="http://schemas.microsoft.com/office/drawing/2014/main" id="{786402CE-FBA9-8B07-319F-E7C5AFC46A3C}"/>
            </a:ext>
          </a:extLst>
        </cdr:cNvPr>
        <cdr:cNvSpPr txBox="1"/>
      </cdr:nvSpPr>
      <cdr:spPr>
        <a:xfrm xmlns:a="http://schemas.openxmlformats.org/drawingml/2006/main">
          <a:off x="4275636" y="2798835"/>
          <a:ext cx="1569156" cy="1143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rtl="0">
            <a:defRPr sz="1197" b="0" i="0" u="none" strike="noStrike" kern="1200" baseline="0">
              <a:solidFill>
                <a:prstClr val="black">
                  <a:lumMod val="75000"/>
                  <a:lumOff val="25000"/>
                </a:prstClr>
              </a:solidFill>
              <a:latin typeface="+mn-lt"/>
              <a:ea typeface="+mn-ea"/>
              <a:cs typeface="+mn-cs"/>
            </a:defRPr>
          </a:pPr>
          <a:r>
            <a:rPr lang="en-US" sz="1600" b="1" dirty="0"/>
            <a:t>Local Programs</a:t>
          </a:r>
        </a:p>
        <a:p xmlns:a="http://schemas.openxmlformats.org/drawingml/2006/main">
          <a:pPr algn="ctr" rtl="0">
            <a:defRPr sz="1197" b="0" i="0" u="none" strike="noStrike" kern="1200" baseline="0">
              <a:solidFill>
                <a:prstClr val="black">
                  <a:lumMod val="75000"/>
                  <a:lumOff val="25000"/>
                </a:prstClr>
              </a:solidFill>
              <a:latin typeface="+mn-lt"/>
              <a:ea typeface="+mn-ea"/>
              <a:cs typeface="+mn-cs"/>
            </a:defRPr>
          </a:pPr>
          <a:r>
            <a:rPr lang="en-US" sz="1600" dirty="0"/>
            <a:t>$2.82 Billion</a:t>
          </a:r>
        </a:p>
        <a:p xmlns:a="http://schemas.openxmlformats.org/drawingml/2006/main">
          <a:pPr algn="ctr" rtl="0">
            <a:defRPr sz="1197" b="0" i="0" u="none" strike="noStrike" kern="1200" baseline="0">
              <a:solidFill>
                <a:prstClr val="black">
                  <a:lumMod val="75000"/>
                  <a:lumOff val="25000"/>
                </a:prstClr>
              </a:solidFill>
              <a:latin typeface="+mn-lt"/>
              <a:ea typeface="+mn-ea"/>
              <a:cs typeface="+mn-cs"/>
            </a:defRPr>
          </a:pPr>
          <a:r>
            <a:rPr lang="en-US" sz="3200" b="1" kern="1200" dirty="0"/>
            <a:t>32%</a:t>
          </a:r>
          <a:endParaRPr lang="en-US" sz="3200" dirty="0"/>
        </a:p>
        <a:p xmlns:a="http://schemas.openxmlformats.org/drawingml/2006/main">
          <a:endParaRPr lang="en-US" sz="1100" kern="1200" dirty="0"/>
        </a:p>
      </cdr:txBody>
    </cdr:sp>
  </cdr:relSizeAnchor>
</c:userShapes>
</file>

<file path=ppt/drawings/drawing9.xml><?xml version="1.0" encoding="utf-8"?>
<c:userShapes xmlns:c="http://schemas.openxmlformats.org/drawingml/2006/chart">
  <cdr:relSizeAnchor xmlns:cdr="http://schemas.openxmlformats.org/drawingml/2006/chartDrawing">
    <cdr:from>
      <cdr:x>0.05713</cdr:x>
      <cdr:y>0.43431</cdr:y>
    </cdr:from>
    <cdr:to>
      <cdr:x>0.45861</cdr:x>
      <cdr:y>0.54087</cdr:y>
    </cdr:to>
    <cdr:sp macro="" textlink="">
      <cdr:nvSpPr>
        <cdr:cNvPr id="2" name="TextBox 9">
          <a:extLst xmlns:a="http://schemas.openxmlformats.org/drawingml/2006/main">
            <a:ext uri="{FF2B5EF4-FFF2-40B4-BE49-F238E27FC236}">
              <a16:creationId xmlns:a16="http://schemas.microsoft.com/office/drawing/2014/main" id="{9AB0778D-E6CF-0B2E-CF49-B89F89B4B96C}"/>
            </a:ext>
          </a:extLst>
        </cdr:cNvPr>
        <cdr:cNvSpPr txBox="1"/>
      </cdr:nvSpPr>
      <cdr:spPr>
        <a:xfrm xmlns:a="http://schemas.openxmlformats.org/drawingml/2006/main">
          <a:off x="589460" y="1881736"/>
          <a:ext cx="4142571"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dirty="0"/>
            <a:t>Local Aids &amp; Assistance</a:t>
          </a:r>
        </a:p>
      </cdr:txBody>
    </cdr:sp>
  </cdr:relSizeAnchor>
  <cdr:relSizeAnchor xmlns:cdr="http://schemas.openxmlformats.org/drawingml/2006/chartDrawing">
    <cdr:from>
      <cdr:x>0.05713</cdr:x>
      <cdr:y>0.59237</cdr:y>
    </cdr:from>
    <cdr:to>
      <cdr:x>0.46104</cdr:x>
      <cdr:y>0.69892</cdr:y>
    </cdr:to>
    <cdr:sp macro="" textlink="">
      <cdr:nvSpPr>
        <cdr:cNvPr id="3" name="TextBox 9">
          <a:extLst xmlns:a="http://schemas.openxmlformats.org/drawingml/2006/main">
            <a:ext uri="{FF2B5EF4-FFF2-40B4-BE49-F238E27FC236}">
              <a16:creationId xmlns:a16="http://schemas.microsoft.com/office/drawing/2014/main" id="{9AB0778D-E6CF-0B2E-CF49-B89F89B4B96C}"/>
            </a:ext>
          </a:extLst>
        </cdr:cNvPr>
        <cdr:cNvSpPr txBox="1"/>
      </cdr:nvSpPr>
      <cdr:spPr>
        <a:xfrm xmlns:a="http://schemas.openxmlformats.org/drawingml/2006/main">
          <a:off x="589460" y="2566536"/>
          <a:ext cx="4167602"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dirty="0"/>
            <a:t>State Patrol &amp; DMV</a:t>
          </a:r>
        </a:p>
      </cdr:txBody>
    </cdr:sp>
  </cdr:relSizeAnchor>
  <cdr:relSizeAnchor xmlns:cdr="http://schemas.openxmlformats.org/drawingml/2006/chartDrawing">
    <cdr:from>
      <cdr:x>0.24708</cdr:x>
      <cdr:y>0.82215</cdr:y>
    </cdr:from>
    <cdr:to>
      <cdr:x>0.53313</cdr:x>
      <cdr:y>0.92871</cdr:y>
    </cdr:to>
    <cdr:sp macro="" textlink="">
      <cdr:nvSpPr>
        <cdr:cNvPr id="4" name="TextBox 9">
          <a:extLst xmlns:a="http://schemas.openxmlformats.org/drawingml/2006/main">
            <a:ext uri="{FF2B5EF4-FFF2-40B4-BE49-F238E27FC236}">
              <a16:creationId xmlns:a16="http://schemas.microsoft.com/office/drawing/2014/main" id="{9AB0778D-E6CF-0B2E-CF49-B89F89B4B96C}"/>
            </a:ext>
          </a:extLst>
        </cdr:cNvPr>
        <cdr:cNvSpPr txBox="1"/>
      </cdr:nvSpPr>
      <cdr:spPr>
        <a:xfrm xmlns:a="http://schemas.openxmlformats.org/drawingml/2006/main">
          <a:off x="2549439" y="3562120"/>
          <a:ext cx="2951544"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dirty="0"/>
            <a:t>Debt Payments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E3BBE08-35E1-B9B3-D342-48AA06B7B8F0}"/>
              </a:ext>
            </a:extLst>
          </p:cNvPr>
          <p:cNvSpPr>
            <a:spLocks noGrp="1"/>
          </p:cNvSpPr>
          <p:nvPr>
            <p:ph type="hdr" sz="quarter"/>
          </p:nvPr>
        </p:nvSpPr>
        <p:spPr>
          <a:xfrm>
            <a:off x="1" y="1"/>
            <a:ext cx="3078383" cy="471199"/>
          </a:xfrm>
          <a:prstGeom prst="rect">
            <a:avLst/>
          </a:prstGeom>
        </p:spPr>
        <p:txBody>
          <a:bodyPr vert="horz" lIns="92800" tIns="46401" rIns="92800" bIns="46401" rtlCol="0"/>
          <a:lstStyle>
            <a:lvl1pPr algn="l">
              <a:defRPr sz="1200"/>
            </a:lvl1pPr>
          </a:lstStyle>
          <a:p>
            <a:endParaRPr lang="en-US" dirty="0"/>
          </a:p>
        </p:txBody>
      </p:sp>
      <p:sp>
        <p:nvSpPr>
          <p:cNvPr id="3" name="Date Placeholder 2">
            <a:extLst>
              <a:ext uri="{FF2B5EF4-FFF2-40B4-BE49-F238E27FC236}">
                <a16:creationId xmlns:a16="http://schemas.microsoft.com/office/drawing/2014/main" id="{0292606F-E0EA-1799-81F6-492F2EE5FDF3}"/>
              </a:ext>
            </a:extLst>
          </p:cNvPr>
          <p:cNvSpPr>
            <a:spLocks noGrp="1"/>
          </p:cNvSpPr>
          <p:nvPr>
            <p:ph type="dt" sz="quarter" idx="1"/>
          </p:nvPr>
        </p:nvSpPr>
        <p:spPr>
          <a:xfrm>
            <a:off x="4022486" y="1"/>
            <a:ext cx="3078383" cy="471199"/>
          </a:xfrm>
          <a:prstGeom prst="rect">
            <a:avLst/>
          </a:prstGeom>
        </p:spPr>
        <p:txBody>
          <a:bodyPr vert="horz" lIns="92800" tIns="46401" rIns="92800" bIns="46401" rtlCol="0"/>
          <a:lstStyle>
            <a:lvl1pPr algn="r">
              <a:defRPr sz="1200"/>
            </a:lvl1pPr>
          </a:lstStyle>
          <a:p>
            <a:fld id="{5B9793E3-FBA5-4A0D-A90B-815A831E3EF8}" type="datetimeFigureOut">
              <a:rPr lang="en-US" smtClean="0"/>
              <a:t>1/19/2026</a:t>
            </a:fld>
            <a:endParaRPr lang="en-US" dirty="0"/>
          </a:p>
        </p:txBody>
      </p:sp>
      <p:sp>
        <p:nvSpPr>
          <p:cNvPr id="4" name="Footer Placeholder 3">
            <a:extLst>
              <a:ext uri="{FF2B5EF4-FFF2-40B4-BE49-F238E27FC236}">
                <a16:creationId xmlns:a16="http://schemas.microsoft.com/office/drawing/2014/main" id="{7CF2BB07-E49C-465A-DB83-6C39A00A06F8}"/>
              </a:ext>
            </a:extLst>
          </p:cNvPr>
          <p:cNvSpPr>
            <a:spLocks noGrp="1"/>
          </p:cNvSpPr>
          <p:nvPr>
            <p:ph type="ftr" sz="quarter" idx="2"/>
          </p:nvPr>
        </p:nvSpPr>
        <p:spPr>
          <a:xfrm>
            <a:off x="1" y="8917276"/>
            <a:ext cx="3078383" cy="471199"/>
          </a:xfrm>
          <a:prstGeom prst="rect">
            <a:avLst/>
          </a:prstGeom>
        </p:spPr>
        <p:txBody>
          <a:bodyPr vert="horz" lIns="92800" tIns="46401" rIns="92800" bIns="46401"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777EA69-A825-5E71-DDFC-0885D3D57D9D}"/>
              </a:ext>
            </a:extLst>
          </p:cNvPr>
          <p:cNvSpPr>
            <a:spLocks noGrp="1"/>
          </p:cNvSpPr>
          <p:nvPr>
            <p:ph type="sldNum" sz="quarter" idx="3"/>
          </p:nvPr>
        </p:nvSpPr>
        <p:spPr>
          <a:xfrm>
            <a:off x="4022486" y="8917276"/>
            <a:ext cx="3078383" cy="471199"/>
          </a:xfrm>
          <a:prstGeom prst="rect">
            <a:avLst/>
          </a:prstGeom>
        </p:spPr>
        <p:txBody>
          <a:bodyPr vert="horz" lIns="92800" tIns="46401" rIns="92800" bIns="46401" rtlCol="0" anchor="b"/>
          <a:lstStyle>
            <a:lvl1pPr algn="r">
              <a:defRPr sz="1200"/>
            </a:lvl1pPr>
          </a:lstStyle>
          <a:p>
            <a:fld id="{76E637B0-C57B-4312-B490-AAC42963B584}" type="slidenum">
              <a:rPr lang="en-US" smtClean="0"/>
              <a:t>‹#›</a:t>
            </a:fld>
            <a:endParaRPr lang="en-US" dirty="0"/>
          </a:p>
        </p:txBody>
      </p:sp>
    </p:spTree>
    <p:extLst>
      <p:ext uri="{BB962C8B-B14F-4D97-AF65-F5344CB8AC3E}">
        <p14:creationId xmlns:p14="http://schemas.microsoft.com/office/powerpoint/2010/main" val="2728963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10" tIns="47105" rIns="94210" bIns="47105" rtlCol="0"/>
          <a:lstStyle>
            <a:lvl1pPr algn="l">
              <a:defRPr sz="1200"/>
            </a:lvl1pPr>
          </a:lstStyle>
          <a:p>
            <a:endParaRPr lang="en-US" dirty="0"/>
          </a:p>
        </p:txBody>
      </p:sp>
      <p:sp>
        <p:nvSpPr>
          <p:cNvPr id="3" name="Date Placeholder 2"/>
          <p:cNvSpPr>
            <a:spLocks noGrp="1"/>
          </p:cNvSpPr>
          <p:nvPr>
            <p:ph type="dt" idx="1"/>
          </p:nvPr>
        </p:nvSpPr>
        <p:spPr>
          <a:xfrm>
            <a:off x="4023094" y="0"/>
            <a:ext cx="3077739" cy="471054"/>
          </a:xfrm>
          <a:prstGeom prst="rect">
            <a:avLst/>
          </a:prstGeom>
        </p:spPr>
        <p:txBody>
          <a:bodyPr vert="horz" lIns="94210" tIns="47105" rIns="94210" bIns="47105" rtlCol="0"/>
          <a:lstStyle>
            <a:lvl1pPr algn="r">
              <a:defRPr sz="1200"/>
            </a:lvl1pPr>
          </a:lstStyle>
          <a:p>
            <a:fld id="{2487E8B3-57B2-48AB-9DED-772E958A6FC8}" type="datetimeFigureOut">
              <a:rPr lang="en-US" smtClean="0"/>
              <a:t>1/19/2026</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10" tIns="47105" rIns="94210" bIns="47105" rtlCol="0" anchor="ctr"/>
          <a:lstStyle/>
          <a:p>
            <a:endParaRPr lang="en-US" dirty="0"/>
          </a:p>
        </p:txBody>
      </p:sp>
      <p:sp>
        <p:nvSpPr>
          <p:cNvPr id="5" name="Notes Placeholder 4"/>
          <p:cNvSpPr>
            <a:spLocks noGrp="1"/>
          </p:cNvSpPr>
          <p:nvPr>
            <p:ph type="body" sz="quarter" idx="3"/>
          </p:nvPr>
        </p:nvSpPr>
        <p:spPr>
          <a:xfrm>
            <a:off x="710248" y="4518205"/>
            <a:ext cx="5681980" cy="3696713"/>
          </a:xfrm>
          <a:prstGeom prst="rect">
            <a:avLst/>
          </a:prstGeom>
        </p:spPr>
        <p:txBody>
          <a:bodyPr vert="horz" lIns="94210" tIns="47105" rIns="94210" bIns="4710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4"/>
            <a:ext cx="3077739" cy="471053"/>
          </a:xfrm>
          <a:prstGeom prst="rect">
            <a:avLst/>
          </a:prstGeom>
        </p:spPr>
        <p:txBody>
          <a:bodyPr vert="horz" lIns="94210" tIns="47105" rIns="94210" bIns="47105"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4" y="8917424"/>
            <a:ext cx="3077739" cy="471053"/>
          </a:xfrm>
          <a:prstGeom prst="rect">
            <a:avLst/>
          </a:prstGeom>
        </p:spPr>
        <p:txBody>
          <a:bodyPr vert="horz" lIns="94210" tIns="47105" rIns="94210" bIns="47105" rtlCol="0" anchor="b"/>
          <a:lstStyle>
            <a:lvl1pPr algn="r">
              <a:defRPr sz="1200"/>
            </a:lvl1pPr>
          </a:lstStyle>
          <a:p>
            <a:fld id="{F30EB598-E42A-4D27-BD73-4E1CDA6C9B27}" type="slidenum">
              <a:rPr lang="en-US" smtClean="0"/>
              <a:t>‹#›</a:t>
            </a:fld>
            <a:endParaRPr lang="en-US" dirty="0"/>
          </a:p>
        </p:txBody>
      </p:sp>
    </p:spTree>
    <p:extLst>
      <p:ext uri="{BB962C8B-B14F-4D97-AF65-F5344CB8AC3E}">
        <p14:creationId xmlns:p14="http://schemas.microsoft.com/office/powerpoint/2010/main" val="4016310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EB598-E42A-4D27-BD73-4E1CDA6C9B27}" type="slidenum">
              <a:rPr lang="en-US" smtClean="0"/>
              <a:t>2</a:t>
            </a:fld>
            <a:endParaRPr lang="en-US" dirty="0"/>
          </a:p>
        </p:txBody>
      </p:sp>
    </p:spTree>
    <p:extLst>
      <p:ext uri="{BB962C8B-B14F-4D97-AF65-F5344CB8AC3E}">
        <p14:creationId xmlns:p14="http://schemas.microsoft.com/office/powerpoint/2010/main" val="570876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https://www.politifact.com/factchecks/2019/jun/28/jon-erpenbach/state-lawmakers-gas-tax-claim-gets-green-light/</a:t>
            </a:r>
          </a:p>
        </p:txBody>
      </p:sp>
      <p:sp>
        <p:nvSpPr>
          <p:cNvPr id="4" name="Slide Number Placeholder 3"/>
          <p:cNvSpPr>
            <a:spLocks noGrp="1"/>
          </p:cNvSpPr>
          <p:nvPr>
            <p:ph type="sldNum" sz="quarter" idx="5"/>
          </p:nvPr>
        </p:nvSpPr>
        <p:spPr/>
        <p:txBody>
          <a:bodyPr/>
          <a:lstStyle/>
          <a:p>
            <a:fld id="{F30EB598-E42A-4D27-BD73-4E1CDA6C9B27}" type="slidenum">
              <a:rPr lang="en-US" smtClean="0"/>
              <a:t>20</a:t>
            </a:fld>
            <a:endParaRPr lang="en-US" dirty="0"/>
          </a:p>
        </p:txBody>
      </p:sp>
    </p:spTree>
    <p:extLst>
      <p:ext uri="{BB962C8B-B14F-4D97-AF65-F5344CB8AC3E}">
        <p14:creationId xmlns:p14="http://schemas.microsoft.com/office/powerpoint/2010/main" val="3369211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51F7F1-8F01-5DC7-DEA9-C5783BCA23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5E199A-A48C-6B82-668A-DC866D1C15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AC1E29-FABF-114A-F250-9FB1AD902F41}"/>
              </a:ext>
            </a:extLst>
          </p:cNvPr>
          <p:cNvSpPr>
            <a:spLocks noGrp="1"/>
          </p:cNvSpPr>
          <p:nvPr>
            <p:ph type="body" idx="1"/>
          </p:nvPr>
        </p:nvSpPr>
        <p:spPr/>
        <p:txBody>
          <a:bodyPr/>
          <a:lstStyle/>
          <a:p>
            <a:pPr algn="l">
              <a:buFont typeface="Arial" panose="020B0604020202020204" pitchFamily="34" charset="0"/>
              <a:buNone/>
            </a:pPr>
            <a:endParaRPr lang="en-US" b="0" i="0" dirty="0">
              <a:solidFill>
                <a:srgbClr val="403F4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139418B2-0BC7-DD50-A40E-2C1A4080A777}"/>
              </a:ext>
            </a:extLst>
          </p:cNvPr>
          <p:cNvSpPr>
            <a:spLocks noGrp="1"/>
          </p:cNvSpPr>
          <p:nvPr>
            <p:ph type="sldNum" sz="quarter" idx="5"/>
          </p:nvPr>
        </p:nvSpPr>
        <p:spPr/>
        <p:txBody>
          <a:bodyPr/>
          <a:lstStyle/>
          <a:p>
            <a:fld id="{F9BDE2E5-818A-4FB8-A37D-544C23756800}" type="slidenum">
              <a:rPr lang="en-US" smtClean="0"/>
              <a:t>21</a:t>
            </a:fld>
            <a:endParaRPr lang="en-US" dirty="0"/>
          </a:p>
        </p:txBody>
      </p:sp>
    </p:spTree>
    <p:extLst>
      <p:ext uri="{BB962C8B-B14F-4D97-AF65-F5344CB8AC3E}">
        <p14:creationId xmlns:p14="http://schemas.microsoft.com/office/powerpoint/2010/main" val="2095926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EB598-E42A-4D27-BD73-4E1CDA6C9B27}" type="slidenum">
              <a:rPr lang="en-US" smtClean="0"/>
              <a:t>24</a:t>
            </a:fld>
            <a:endParaRPr lang="en-US" dirty="0"/>
          </a:p>
        </p:txBody>
      </p:sp>
    </p:spTree>
    <p:extLst>
      <p:ext uri="{BB962C8B-B14F-4D97-AF65-F5344CB8AC3E}">
        <p14:creationId xmlns:p14="http://schemas.microsoft.com/office/powerpoint/2010/main" val="3201326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EB598-E42A-4D27-BD73-4E1CDA6C9B27}" type="slidenum">
              <a:rPr lang="en-US" smtClean="0"/>
              <a:t>30</a:t>
            </a:fld>
            <a:endParaRPr lang="en-US" dirty="0"/>
          </a:p>
        </p:txBody>
      </p:sp>
    </p:spTree>
    <p:extLst>
      <p:ext uri="{BB962C8B-B14F-4D97-AF65-F5344CB8AC3E}">
        <p14:creationId xmlns:p14="http://schemas.microsoft.com/office/powerpoint/2010/main" val="783059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EB598-E42A-4D27-BD73-4E1CDA6C9B27}" type="slidenum">
              <a:rPr lang="en-US" smtClean="0"/>
              <a:t>31</a:t>
            </a:fld>
            <a:endParaRPr lang="en-US" dirty="0"/>
          </a:p>
        </p:txBody>
      </p:sp>
    </p:spTree>
    <p:extLst>
      <p:ext uri="{BB962C8B-B14F-4D97-AF65-F5344CB8AC3E}">
        <p14:creationId xmlns:p14="http://schemas.microsoft.com/office/powerpoint/2010/main" val="2507035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EB598-E42A-4D27-BD73-4E1CDA6C9B27}" type="slidenum">
              <a:rPr lang="en-US" smtClean="0"/>
              <a:t>37</a:t>
            </a:fld>
            <a:endParaRPr lang="en-US" dirty="0"/>
          </a:p>
        </p:txBody>
      </p:sp>
    </p:spTree>
    <p:extLst>
      <p:ext uri="{BB962C8B-B14F-4D97-AF65-F5344CB8AC3E}">
        <p14:creationId xmlns:p14="http://schemas.microsoft.com/office/powerpoint/2010/main" val="36082810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AA9B58-B9A3-029A-F434-BE76BFC52C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ECB113-61BF-F046-8520-95CAB41FAB86}"/>
              </a:ext>
            </a:extLst>
          </p:cNvPr>
          <p:cNvSpPr>
            <a:spLocks noGrp="1" noRot="1" noChangeAspect="1"/>
          </p:cNvSpPr>
          <p:nvPr>
            <p:ph type="sldImg"/>
          </p:nvPr>
        </p:nvSpPr>
        <p:spPr>
          <a:xfrm>
            <a:off x="735013" y="1173163"/>
            <a:ext cx="5632450" cy="3168650"/>
          </a:xfrm>
        </p:spPr>
      </p:sp>
      <p:sp>
        <p:nvSpPr>
          <p:cNvPr id="3" name="Notes Placeholder 2">
            <a:extLst>
              <a:ext uri="{FF2B5EF4-FFF2-40B4-BE49-F238E27FC236}">
                <a16:creationId xmlns:a16="http://schemas.microsoft.com/office/drawing/2014/main" id="{27520824-2D9B-3686-33D6-0687FB9218BD}"/>
              </a:ext>
            </a:extLst>
          </p:cNvPr>
          <p:cNvSpPr>
            <a:spLocks noGrp="1"/>
          </p:cNvSpPr>
          <p:nvPr>
            <p:ph type="body" idx="1"/>
          </p:nvPr>
        </p:nvSpPr>
        <p:spPr/>
        <p:txBody>
          <a:bodyPr/>
          <a:lstStyle/>
          <a:p>
            <a:pPr defTabSz="942107">
              <a:defRPr/>
            </a:pPr>
            <a:endParaRPr lang="en-US" i="0" u="none" dirty="0">
              <a:latin typeface="Arial" charset="0"/>
              <a:ea typeface="MS PGothic" pitchFamily="34" charset="-128"/>
              <a:cs typeface="MS PGothic" charset="0"/>
            </a:endParaRPr>
          </a:p>
        </p:txBody>
      </p:sp>
      <p:sp>
        <p:nvSpPr>
          <p:cNvPr id="4" name="Slide Number Placeholder 3">
            <a:extLst>
              <a:ext uri="{FF2B5EF4-FFF2-40B4-BE49-F238E27FC236}">
                <a16:creationId xmlns:a16="http://schemas.microsoft.com/office/drawing/2014/main" id="{C67F06B0-A75F-946E-F14B-B03C1D9B8D7C}"/>
              </a:ext>
            </a:extLst>
          </p:cNvPr>
          <p:cNvSpPr>
            <a:spLocks noGrp="1"/>
          </p:cNvSpPr>
          <p:nvPr>
            <p:ph type="sldNum" sz="quarter" idx="5"/>
          </p:nvPr>
        </p:nvSpPr>
        <p:spPr/>
        <p:txBody>
          <a:bodyPr/>
          <a:lstStyle/>
          <a:p>
            <a:pPr defTabSz="942107">
              <a:defRPr/>
            </a:pPr>
            <a:fld id="{C30EFD0C-F2BE-486C-942E-3563546C9AF7}" type="slidenum">
              <a:rPr lang="en-US">
                <a:solidFill>
                  <a:prstClr val="black"/>
                </a:solidFill>
                <a:latin typeface="Calibri"/>
              </a:rPr>
              <a:pPr defTabSz="942107">
                <a:defRPr/>
              </a:pPr>
              <a:t>39</a:t>
            </a:fld>
            <a:endParaRPr lang="en-US" dirty="0">
              <a:solidFill>
                <a:prstClr val="black"/>
              </a:solidFill>
              <a:latin typeface="Calibri"/>
            </a:endParaRPr>
          </a:p>
        </p:txBody>
      </p:sp>
    </p:spTree>
    <p:extLst>
      <p:ext uri="{BB962C8B-B14F-4D97-AF65-F5344CB8AC3E}">
        <p14:creationId xmlns:p14="http://schemas.microsoft.com/office/powerpoint/2010/main" val="34043012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https://transportationinvestment.org/research/funding-techniques/variable-rate-state-motor-fuel-taxes/</a:t>
            </a:r>
          </a:p>
        </p:txBody>
      </p:sp>
      <p:sp>
        <p:nvSpPr>
          <p:cNvPr id="4" name="Slide Number Placeholder 3"/>
          <p:cNvSpPr>
            <a:spLocks noGrp="1"/>
          </p:cNvSpPr>
          <p:nvPr>
            <p:ph type="sldNum" sz="quarter" idx="5"/>
          </p:nvPr>
        </p:nvSpPr>
        <p:spPr/>
        <p:txBody>
          <a:bodyPr/>
          <a:lstStyle/>
          <a:p>
            <a:fld id="{F30EB598-E42A-4D27-BD73-4E1CDA6C9B27}" type="slidenum">
              <a:rPr lang="en-US" smtClean="0"/>
              <a:t>40</a:t>
            </a:fld>
            <a:endParaRPr lang="en-US" dirty="0"/>
          </a:p>
        </p:txBody>
      </p:sp>
    </p:spTree>
    <p:extLst>
      <p:ext uri="{BB962C8B-B14F-4D97-AF65-F5344CB8AC3E}">
        <p14:creationId xmlns:p14="http://schemas.microsoft.com/office/powerpoint/2010/main" val="35129465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https://transportationinvestment.org/wp-content/uploads/2023/10/Retail_Package_Delivery_Fees.pdf</a:t>
            </a:r>
          </a:p>
        </p:txBody>
      </p:sp>
      <p:sp>
        <p:nvSpPr>
          <p:cNvPr id="4" name="Slide Number Placeholder 3"/>
          <p:cNvSpPr>
            <a:spLocks noGrp="1"/>
          </p:cNvSpPr>
          <p:nvPr>
            <p:ph type="sldNum" sz="quarter" idx="5"/>
          </p:nvPr>
        </p:nvSpPr>
        <p:spPr/>
        <p:txBody>
          <a:bodyPr/>
          <a:lstStyle/>
          <a:p>
            <a:fld id="{F30EB598-E42A-4D27-BD73-4E1CDA6C9B27}" type="slidenum">
              <a:rPr lang="en-US" smtClean="0"/>
              <a:t>41</a:t>
            </a:fld>
            <a:endParaRPr lang="en-US" dirty="0"/>
          </a:p>
        </p:txBody>
      </p:sp>
    </p:spTree>
    <p:extLst>
      <p:ext uri="{BB962C8B-B14F-4D97-AF65-F5344CB8AC3E}">
        <p14:creationId xmlns:p14="http://schemas.microsoft.com/office/powerpoint/2010/main" val="597868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https://transportationinvestment.org/wp-content/uploads/2024/01/Road_Usage_2024.pdf</a:t>
            </a:r>
          </a:p>
        </p:txBody>
      </p:sp>
      <p:sp>
        <p:nvSpPr>
          <p:cNvPr id="4" name="Slide Number Placeholder 3"/>
          <p:cNvSpPr>
            <a:spLocks noGrp="1"/>
          </p:cNvSpPr>
          <p:nvPr>
            <p:ph type="sldNum" sz="quarter" idx="5"/>
          </p:nvPr>
        </p:nvSpPr>
        <p:spPr/>
        <p:txBody>
          <a:bodyPr/>
          <a:lstStyle/>
          <a:p>
            <a:fld id="{F30EB598-E42A-4D27-BD73-4E1CDA6C9B27}" type="slidenum">
              <a:rPr lang="en-US" smtClean="0"/>
              <a:t>42</a:t>
            </a:fld>
            <a:endParaRPr lang="en-US" dirty="0"/>
          </a:p>
        </p:txBody>
      </p:sp>
    </p:spTree>
    <p:extLst>
      <p:ext uri="{BB962C8B-B14F-4D97-AF65-F5344CB8AC3E}">
        <p14:creationId xmlns:p14="http://schemas.microsoft.com/office/powerpoint/2010/main" val="1635573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EB598-E42A-4D27-BD73-4E1CDA6C9B27}" type="slidenum">
              <a:rPr lang="en-US" smtClean="0"/>
              <a:t>3</a:t>
            </a:fld>
            <a:endParaRPr lang="en-US" dirty="0"/>
          </a:p>
        </p:txBody>
      </p:sp>
    </p:spTree>
    <p:extLst>
      <p:ext uri="{BB962C8B-B14F-4D97-AF65-F5344CB8AC3E}">
        <p14:creationId xmlns:p14="http://schemas.microsoft.com/office/powerpoint/2010/main" val="8577337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15CDF-F798-541E-DE2D-7F95D9F94A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F979D0-8CB2-397D-5FF2-AAB112785E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08AD78-08B8-C27F-EFE3-D7E03B478B4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FEB0B0B-D1D2-89BE-B569-4CF3CAF2967E}"/>
              </a:ext>
            </a:extLst>
          </p:cNvPr>
          <p:cNvSpPr>
            <a:spLocks noGrp="1"/>
          </p:cNvSpPr>
          <p:nvPr>
            <p:ph type="sldNum" sz="quarter" idx="5"/>
          </p:nvPr>
        </p:nvSpPr>
        <p:spPr/>
        <p:txBody>
          <a:bodyPr/>
          <a:lstStyle/>
          <a:p>
            <a:fld id="{F30EB598-E42A-4D27-BD73-4E1CDA6C9B27}" type="slidenum">
              <a:rPr lang="en-US" smtClean="0"/>
              <a:t>43</a:t>
            </a:fld>
            <a:endParaRPr lang="en-US" dirty="0"/>
          </a:p>
        </p:txBody>
      </p:sp>
    </p:spTree>
    <p:extLst>
      <p:ext uri="{BB962C8B-B14F-4D97-AF65-F5344CB8AC3E}">
        <p14:creationId xmlns:p14="http://schemas.microsoft.com/office/powerpoint/2010/main" val="38514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3D6928-F6C8-8046-23D8-7F84A7B11B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1DF96-2769-6678-D26B-4B0CDFD966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44DFE8-3ADE-7A7D-EC2D-E50A2812AD5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9D0C36E-A655-CD96-E5A8-5E994397286E}"/>
              </a:ext>
            </a:extLst>
          </p:cNvPr>
          <p:cNvSpPr>
            <a:spLocks noGrp="1"/>
          </p:cNvSpPr>
          <p:nvPr>
            <p:ph type="sldNum" sz="quarter" idx="5"/>
          </p:nvPr>
        </p:nvSpPr>
        <p:spPr/>
        <p:txBody>
          <a:bodyPr/>
          <a:lstStyle/>
          <a:p>
            <a:fld id="{F30EB598-E42A-4D27-BD73-4E1CDA6C9B27}" type="slidenum">
              <a:rPr lang="en-US" smtClean="0"/>
              <a:t>4</a:t>
            </a:fld>
            <a:endParaRPr lang="en-US" dirty="0"/>
          </a:p>
        </p:txBody>
      </p:sp>
    </p:spTree>
    <p:extLst>
      <p:ext uri="{BB962C8B-B14F-4D97-AF65-F5344CB8AC3E}">
        <p14:creationId xmlns:p14="http://schemas.microsoft.com/office/powerpoint/2010/main" val="3304452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EB598-E42A-4D27-BD73-4E1CDA6C9B27}" type="slidenum">
              <a:rPr lang="en-US" smtClean="0"/>
              <a:t>6</a:t>
            </a:fld>
            <a:endParaRPr lang="en-US" dirty="0"/>
          </a:p>
        </p:txBody>
      </p:sp>
    </p:spTree>
    <p:extLst>
      <p:ext uri="{BB962C8B-B14F-4D97-AF65-F5344CB8AC3E}">
        <p14:creationId xmlns:p14="http://schemas.microsoft.com/office/powerpoint/2010/main" val="2885626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41E82-73CE-8F90-2760-3988907F78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E6622F-F168-021E-A229-2B7299FD91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1F5013-91E0-C46F-3004-8D16CEA4730D}"/>
              </a:ext>
            </a:extLst>
          </p:cNvPr>
          <p:cNvSpPr>
            <a:spLocks noGrp="1"/>
          </p:cNvSpPr>
          <p:nvPr>
            <p:ph type="body" idx="1"/>
          </p:nvPr>
        </p:nvSpPr>
        <p:spPr/>
        <p:txBody>
          <a:bodyPr/>
          <a:lstStyle/>
          <a:p>
            <a:pPr marL="180319" indent="-180319">
              <a:buFont typeface="Arial" panose="020B0604020202020204" pitchFamily="34" charset="0"/>
              <a:buChar char="•"/>
            </a:pPr>
            <a:endParaRPr lang="en-US" sz="1100" dirty="0"/>
          </a:p>
        </p:txBody>
      </p:sp>
      <p:sp>
        <p:nvSpPr>
          <p:cNvPr id="4" name="Slide Number Placeholder 3">
            <a:extLst>
              <a:ext uri="{FF2B5EF4-FFF2-40B4-BE49-F238E27FC236}">
                <a16:creationId xmlns:a16="http://schemas.microsoft.com/office/drawing/2014/main" id="{1598B495-2FF1-8CE7-C439-6D6DD5C623B9}"/>
              </a:ext>
            </a:extLst>
          </p:cNvPr>
          <p:cNvSpPr>
            <a:spLocks noGrp="1"/>
          </p:cNvSpPr>
          <p:nvPr>
            <p:ph type="sldNum" sz="quarter" idx="5"/>
          </p:nvPr>
        </p:nvSpPr>
        <p:spPr/>
        <p:txBody>
          <a:bodyPr/>
          <a:lstStyle/>
          <a:p>
            <a:fld id="{F9BDE2E5-818A-4FB8-A37D-544C23756800}" type="slidenum">
              <a:rPr lang="en-US" smtClean="0"/>
              <a:t>8</a:t>
            </a:fld>
            <a:endParaRPr lang="en-US" dirty="0"/>
          </a:p>
        </p:txBody>
      </p:sp>
    </p:spTree>
    <p:extLst>
      <p:ext uri="{BB962C8B-B14F-4D97-AF65-F5344CB8AC3E}">
        <p14:creationId xmlns:p14="http://schemas.microsoft.com/office/powerpoint/2010/main" val="1653726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2E8EC2-390F-9140-58C8-1384B1CDF1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602303-83D4-2336-D487-C26DC6C39B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EC0682-D046-5D39-D4A2-EDAEBA57F1E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C8971A6-AB03-AA39-66A8-6BC929501F6E}"/>
              </a:ext>
            </a:extLst>
          </p:cNvPr>
          <p:cNvSpPr>
            <a:spLocks noGrp="1"/>
          </p:cNvSpPr>
          <p:nvPr>
            <p:ph type="sldNum" sz="quarter" idx="5"/>
          </p:nvPr>
        </p:nvSpPr>
        <p:spPr/>
        <p:txBody>
          <a:bodyPr/>
          <a:lstStyle/>
          <a:p>
            <a:fld id="{F30EB598-E42A-4D27-BD73-4E1CDA6C9B27}" type="slidenum">
              <a:rPr lang="en-US" smtClean="0"/>
              <a:t>10</a:t>
            </a:fld>
            <a:endParaRPr lang="en-US" dirty="0"/>
          </a:p>
        </p:txBody>
      </p:sp>
    </p:spTree>
    <p:extLst>
      <p:ext uri="{BB962C8B-B14F-4D97-AF65-F5344CB8AC3E}">
        <p14:creationId xmlns:p14="http://schemas.microsoft.com/office/powerpoint/2010/main" val="3523224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5"/>
          </p:nvPr>
        </p:nvSpPr>
        <p:spPr/>
        <p:txBody>
          <a:bodyPr/>
          <a:lstStyle/>
          <a:p>
            <a:fld id="{F9BDE2E5-818A-4FB8-A37D-544C23756800}" type="slidenum">
              <a:rPr lang="en-US" smtClean="0"/>
              <a:t>14</a:t>
            </a:fld>
            <a:endParaRPr lang="en-US" dirty="0"/>
          </a:p>
        </p:txBody>
      </p:sp>
    </p:spTree>
    <p:extLst>
      <p:ext uri="{BB962C8B-B14F-4D97-AF65-F5344CB8AC3E}">
        <p14:creationId xmlns:p14="http://schemas.microsoft.com/office/powerpoint/2010/main" val="3784140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b="1" i="1" dirty="0"/>
          </a:p>
          <a:p>
            <a:endParaRPr lang="en-US" sz="1100" b="1" i="1" dirty="0"/>
          </a:p>
          <a:p>
            <a:pPr defTabSz="942107">
              <a:defRPr/>
            </a:pPr>
            <a:endParaRPr lang="en-US" sz="1100" b="1" i="1" dirty="0"/>
          </a:p>
          <a:p>
            <a:endParaRPr lang="en-US" sz="1100" b="1" i="1" dirty="0"/>
          </a:p>
          <a:p>
            <a:endParaRPr lang="en-US" sz="1100" b="1" i="1" dirty="0"/>
          </a:p>
        </p:txBody>
      </p:sp>
      <p:sp>
        <p:nvSpPr>
          <p:cNvPr id="4" name="Slide Number Placeholder 3"/>
          <p:cNvSpPr>
            <a:spLocks noGrp="1"/>
          </p:cNvSpPr>
          <p:nvPr>
            <p:ph type="sldNum" sz="quarter" idx="5"/>
          </p:nvPr>
        </p:nvSpPr>
        <p:spPr/>
        <p:txBody>
          <a:bodyPr/>
          <a:lstStyle/>
          <a:p>
            <a:fld id="{F9BDE2E5-818A-4FB8-A37D-544C23756800}" type="slidenum">
              <a:rPr lang="en-US" smtClean="0"/>
              <a:t>16</a:t>
            </a:fld>
            <a:endParaRPr lang="en-US" dirty="0"/>
          </a:p>
        </p:txBody>
      </p:sp>
    </p:spTree>
    <p:extLst>
      <p:ext uri="{BB962C8B-B14F-4D97-AF65-F5344CB8AC3E}">
        <p14:creationId xmlns:p14="http://schemas.microsoft.com/office/powerpoint/2010/main" val="95297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3AEE38-A98B-AE42-9778-33259D997D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8170D9-0058-9461-CFCA-9DE1E25A15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45A518-FF64-44E5-E31B-146FFE4A2E24}"/>
              </a:ext>
            </a:extLst>
          </p:cNvPr>
          <p:cNvSpPr>
            <a:spLocks noGrp="1"/>
          </p:cNvSpPr>
          <p:nvPr>
            <p:ph type="body" idx="1"/>
          </p:nvPr>
        </p:nvSpPr>
        <p:spPr/>
        <p:txBody>
          <a:bodyPr/>
          <a:lstStyle/>
          <a:p>
            <a:endParaRPr lang="en-US" sz="1100" b="1" i="1" dirty="0"/>
          </a:p>
          <a:p>
            <a:endParaRPr lang="en-US" sz="1100" b="1" i="1" dirty="0"/>
          </a:p>
          <a:p>
            <a:pPr defTabSz="942107">
              <a:defRPr/>
            </a:pPr>
            <a:endParaRPr lang="en-US" sz="1100" b="1" i="1" dirty="0"/>
          </a:p>
          <a:p>
            <a:endParaRPr lang="en-US" sz="1100" b="1" i="1" dirty="0"/>
          </a:p>
          <a:p>
            <a:endParaRPr lang="en-US" sz="1100" b="1" i="1" dirty="0"/>
          </a:p>
        </p:txBody>
      </p:sp>
      <p:sp>
        <p:nvSpPr>
          <p:cNvPr id="4" name="Slide Number Placeholder 3">
            <a:extLst>
              <a:ext uri="{FF2B5EF4-FFF2-40B4-BE49-F238E27FC236}">
                <a16:creationId xmlns:a16="http://schemas.microsoft.com/office/drawing/2014/main" id="{D68E3F7A-B798-CBF0-46EB-8B4167909314}"/>
              </a:ext>
            </a:extLst>
          </p:cNvPr>
          <p:cNvSpPr>
            <a:spLocks noGrp="1"/>
          </p:cNvSpPr>
          <p:nvPr>
            <p:ph type="sldNum" sz="quarter" idx="5"/>
          </p:nvPr>
        </p:nvSpPr>
        <p:spPr/>
        <p:txBody>
          <a:bodyPr/>
          <a:lstStyle/>
          <a:p>
            <a:fld id="{F9BDE2E5-818A-4FB8-A37D-544C23756800}" type="slidenum">
              <a:rPr lang="en-US" smtClean="0"/>
              <a:t>17</a:t>
            </a:fld>
            <a:endParaRPr lang="en-US" dirty="0"/>
          </a:p>
        </p:txBody>
      </p:sp>
    </p:spTree>
    <p:extLst>
      <p:ext uri="{BB962C8B-B14F-4D97-AF65-F5344CB8AC3E}">
        <p14:creationId xmlns:p14="http://schemas.microsoft.com/office/powerpoint/2010/main" val="2725086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BBB0B600-9D72-4AB6-A923-B1587501F980}" type="slidenum">
              <a:rPr lang="en-US" smtClean="0"/>
              <a:t>‹#›</a:t>
            </a:fld>
            <a:endParaRPr lang="en-US" dirty="0"/>
          </a:p>
        </p:txBody>
      </p:sp>
    </p:spTree>
    <p:extLst>
      <p:ext uri="{BB962C8B-B14F-4D97-AF65-F5344CB8AC3E}">
        <p14:creationId xmlns:p14="http://schemas.microsoft.com/office/powerpoint/2010/main" val="2650219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783771" y="4588329"/>
            <a:ext cx="14062334" cy="210054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B0B600-9D72-4AB6-A923-B1587501F980}" type="slidenum">
              <a:rPr lang="en-US" smtClean="0"/>
              <a:t>‹#›</a:t>
            </a:fld>
            <a:endParaRPr lang="en-US" dirty="0"/>
          </a:p>
        </p:txBody>
      </p:sp>
    </p:spTree>
    <p:extLst>
      <p:ext uri="{BB962C8B-B14F-4D97-AF65-F5344CB8AC3E}">
        <p14:creationId xmlns:p14="http://schemas.microsoft.com/office/powerpoint/2010/main" val="801440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770209"/>
            <a:ext cx="10972800" cy="1143000"/>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435079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70134"/>
            <a:ext cx="10972800" cy="1143000"/>
          </a:xfrm>
        </p:spPr>
        <p:txBody>
          <a:bodyPr/>
          <a:lstStyle>
            <a:lvl1pPr>
              <a:lnSpc>
                <a:spcPts val="4000"/>
              </a:lnSpc>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46724C38-A049-4E2C-8273-17175E09BD1F}" type="slidenum">
              <a:rPr lang="en-US" smtClean="0"/>
              <a:t>‹#›</a:t>
            </a:fld>
            <a:endParaRPr lang="en-US" dirty="0"/>
          </a:p>
        </p:txBody>
      </p:sp>
    </p:spTree>
    <p:extLst>
      <p:ext uri="{BB962C8B-B14F-4D97-AF65-F5344CB8AC3E}">
        <p14:creationId xmlns:p14="http://schemas.microsoft.com/office/powerpoint/2010/main" val="31377791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3514" y="1401309"/>
            <a:ext cx="7424057" cy="1908885"/>
          </a:xfrm>
          <a:prstGeom prst="rect">
            <a:avLst/>
          </a:prstGeom>
        </p:spPr>
        <p:txBody>
          <a:bodyPr vert="horz" lIns="91440" tIns="45720" rIns="91440" bIns="45720" rtlCol="0" anchor="t">
            <a:normAutofit/>
          </a:bodyPr>
          <a:lstStyle/>
          <a:p>
            <a:r>
              <a:rPr lang="en-US"/>
              <a:t>Click to edit Master title style</a:t>
            </a:r>
          </a:p>
        </p:txBody>
      </p:sp>
    </p:spTree>
    <p:extLst>
      <p:ext uri="{BB962C8B-B14F-4D97-AF65-F5344CB8AC3E}">
        <p14:creationId xmlns:p14="http://schemas.microsoft.com/office/powerpoint/2010/main" val="3086431187"/>
      </p:ext>
    </p:extLst>
  </p:cSld>
  <p:clrMap bg1="lt1" tx1="dk1" bg2="lt2" tx2="dk2" accent1="accent1" accent2="accent2" accent3="accent3" accent4="accent4" accent5="accent5" accent6="accent6" hlink="hlink" folHlink="folHlink"/>
  <p:sldLayoutIdLst>
    <p:sldLayoutId id="2147483655" r:id="rId1"/>
    <p:sldLayoutId id="2147483663" r:id="rId2"/>
    <p:sldLayoutId id="2147483692" r:id="rId3"/>
    <p:sldLayoutId id="2147483693" r:id="rId4"/>
  </p:sldLayoutIdLst>
  <p:hf sldNum="0" hdr="0" dt="0"/>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chart" Target="../charts/chart3.xml"/></Relationships>
</file>

<file path=ppt/slides/_rels/slide30.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19E8BF1-CB11-A858-EF6F-024E2565688B}"/>
              </a:ext>
            </a:extLst>
          </p:cNvPr>
          <p:cNvSpPr txBox="1">
            <a:spLocks/>
          </p:cNvSpPr>
          <p:nvPr/>
        </p:nvSpPr>
        <p:spPr>
          <a:xfrm>
            <a:off x="1250731" y="1059075"/>
            <a:ext cx="6053959" cy="2536170"/>
          </a:xfrm>
          <a:prstGeom prst="rect">
            <a:avLst/>
          </a:prstGeom>
        </p:spPr>
        <p:txBody>
          <a:bodyPr vert="horz" lIns="91440" tIns="45720" rIns="91440" bIns="45720" rtlCol="0" anchor="t">
            <a:normAutofit fontScale="97500"/>
          </a:bodyPr>
          <a:lstStyle>
            <a:lvl1pPr algn="l" defTabSz="914400" rtl="0" eaLnBrk="1" latinLnBrk="0" hangingPunct="1">
              <a:spcBef>
                <a:spcPct val="0"/>
              </a:spcBef>
              <a:buNone/>
              <a:defRPr sz="4400" b="1" kern="1200">
                <a:solidFill>
                  <a:schemeClr val="bg1"/>
                </a:solidFill>
                <a:latin typeface="+mj-lt"/>
                <a:ea typeface="+mj-ea"/>
                <a:cs typeface="+mj-cs"/>
              </a:defRPr>
            </a:lvl1pPr>
          </a:lstStyle>
          <a:p>
            <a:pPr>
              <a:spcAft>
                <a:spcPts val="1800"/>
              </a:spcAft>
            </a:pPr>
            <a:r>
              <a:rPr lang="en-US" dirty="0">
                <a:solidFill>
                  <a:schemeClr val="tx1"/>
                </a:solidFill>
              </a:rPr>
              <a:t>The State of Wisconsin Transportation</a:t>
            </a:r>
            <a:br>
              <a:rPr lang="en-US" dirty="0">
                <a:solidFill>
                  <a:schemeClr val="tx1"/>
                </a:solidFill>
              </a:rPr>
            </a:br>
            <a:endParaRPr lang="en-US" sz="1800" dirty="0">
              <a:solidFill>
                <a:schemeClr val="tx1"/>
              </a:solidFill>
            </a:endParaRPr>
          </a:p>
        </p:txBody>
      </p:sp>
      <p:pic>
        <p:nvPicPr>
          <p:cNvPr id="4" name="Picture 3">
            <a:extLst>
              <a:ext uri="{FF2B5EF4-FFF2-40B4-BE49-F238E27FC236}">
                <a16:creationId xmlns:a16="http://schemas.microsoft.com/office/drawing/2014/main" id="{8814E97E-23A4-66E5-3046-E9996FC48B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663146"/>
            <a:ext cx="5160097" cy="5531708"/>
          </a:xfrm>
          <a:prstGeom prst="rect">
            <a:avLst/>
          </a:prstGeom>
        </p:spPr>
      </p:pic>
      <p:sp>
        <p:nvSpPr>
          <p:cNvPr id="5" name="TextBox 4">
            <a:extLst>
              <a:ext uri="{FF2B5EF4-FFF2-40B4-BE49-F238E27FC236}">
                <a16:creationId xmlns:a16="http://schemas.microsoft.com/office/drawing/2014/main" id="{22245A95-854F-A6FC-75C2-9FD127C0D7DB}"/>
              </a:ext>
            </a:extLst>
          </p:cNvPr>
          <p:cNvSpPr txBox="1"/>
          <p:nvPr/>
        </p:nvSpPr>
        <p:spPr>
          <a:xfrm>
            <a:off x="2444781" y="2557992"/>
            <a:ext cx="3484179" cy="461665"/>
          </a:xfrm>
          <a:prstGeom prst="rect">
            <a:avLst/>
          </a:prstGeom>
          <a:noFill/>
        </p:spPr>
        <p:txBody>
          <a:bodyPr wrap="square" rtlCol="0">
            <a:spAutoFit/>
          </a:bodyPr>
          <a:lstStyle/>
          <a:p>
            <a:r>
              <a:rPr lang="en-US" sz="2400" dirty="0"/>
              <a:t>January 2026</a:t>
            </a:r>
          </a:p>
        </p:txBody>
      </p:sp>
      <p:sp>
        <p:nvSpPr>
          <p:cNvPr id="2" name="TextBox 1">
            <a:extLst>
              <a:ext uri="{FF2B5EF4-FFF2-40B4-BE49-F238E27FC236}">
                <a16:creationId xmlns:a16="http://schemas.microsoft.com/office/drawing/2014/main" id="{90448090-40DA-BC31-2BD2-F6FD2A77F335}"/>
              </a:ext>
            </a:extLst>
          </p:cNvPr>
          <p:cNvSpPr txBox="1"/>
          <p:nvPr/>
        </p:nvSpPr>
        <p:spPr>
          <a:xfrm>
            <a:off x="9583838" y="6400800"/>
            <a:ext cx="1805651" cy="369332"/>
          </a:xfrm>
          <a:prstGeom prst="rect">
            <a:avLst/>
          </a:prstGeom>
          <a:noFill/>
        </p:spPr>
        <p:txBody>
          <a:bodyPr wrap="square" rtlCol="0">
            <a:spAutoFit/>
          </a:bodyPr>
          <a:lstStyle/>
          <a:p>
            <a:pPr algn="r"/>
            <a:r>
              <a:rPr lang="en-US"/>
              <a:t>1.15.2026</a:t>
            </a:r>
            <a:endParaRPr lang="en-US" dirty="0"/>
          </a:p>
        </p:txBody>
      </p:sp>
    </p:spTree>
    <p:extLst>
      <p:ext uri="{BB962C8B-B14F-4D97-AF65-F5344CB8AC3E}">
        <p14:creationId xmlns:p14="http://schemas.microsoft.com/office/powerpoint/2010/main" val="4198857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5650B8A-8BE3-48F6-84C5-5960DFE70414}"/>
            </a:ext>
          </a:extLst>
        </p:cNvPr>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312A0EC4-8200-E574-BB9C-2E6655A14199}"/>
              </a:ext>
            </a:extLst>
          </p:cNvPr>
          <p:cNvGraphicFramePr/>
          <p:nvPr>
            <p:extLst>
              <p:ext uri="{D42A27DB-BD31-4B8C-83A1-F6EECF244321}">
                <p14:modId xmlns:p14="http://schemas.microsoft.com/office/powerpoint/2010/main" val="2647812798"/>
              </p:ext>
            </p:extLst>
          </p:nvPr>
        </p:nvGraphicFramePr>
        <p:xfrm>
          <a:off x="523965" y="1840332"/>
          <a:ext cx="6543040" cy="4553794"/>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DE707EB2-15B4-7727-8700-78F310EEBC21}"/>
              </a:ext>
            </a:extLst>
          </p:cNvPr>
          <p:cNvSpPr txBox="1"/>
          <p:nvPr/>
        </p:nvSpPr>
        <p:spPr>
          <a:xfrm>
            <a:off x="3840949" y="4226539"/>
            <a:ext cx="1262546" cy="677108"/>
          </a:xfrm>
          <a:prstGeom prst="rect">
            <a:avLst/>
          </a:prstGeom>
          <a:noFill/>
        </p:spPr>
        <p:txBody>
          <a:bodyPr wrap="square"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800" b="1" dirty="0"/>
              <a:t>-32%</a:t>
            </a:r>
          </a:p>
        </p:txBody>
      </p:sp>
      <p:sp>
        <p:nvSpPr>
          <p:cNvPr id="20" name="TextBox 19">
            <a:extLst>
              <a:ext uri="{FF2B5EF4-FFF2-40B4-BE49-F238E27FC236}">
                <a16:creationId xmlns:a16="http://schemas.microsoft.com/office/drawing/2014/main" id="{5E77BAA2-3FFC-282D-406F-ABDBD353CBE4}"/>
              </a:ext>
            </a:extLst>
          </p:cNvPr>
          <p:cNvSpPr txBox="1"/>
          <p:nvPr/>
        </p:nvSpPr>
        <p:spPr>
          <a:xfrm>
            <a:off x="4354830" y="2751892"/>
            <a:ext cx="1497330" cy="677108"/>
          </a:xfrm>
          <a:prstGeom prst="rect">
            <a:avLst/>
          </a:prstGeom>
          <a:noFill/>
        </p:spPr>
        <p:txBody>
          <a:bodyPr wrap="square"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800" b="1" dirty="0"/>
              <a:t>14%</a:t>
            </a:r>
          </a:p>
        </p:txBody>
      </p:sp>
      <p:sp>
        <p:nvSpPr>
          <p:cNvPr id="21" name="TextBox 20">
            <a:extLst>
              <a:ext uri="{FF2B5EF4-FFF2-40B4-BE49-F238E27FC236}">
                <a16:creationId xmlns:a16="http://schemas.microsoft.com/office/drawing/2014/main" id="{3DDC87A3-046D-5774-D4F3-C25306E5D466}"/>
              </a:ext>
            </a:extLst>
          </p:cNvPr>
          <p:cNvSpPr txBox="1"/>
          <p:nvPr/>
        </p:nvSpPr>
        <p:spPr>
          <a:xfrm>
            <a:off x="7067005" y="1618170"/>
            <a:ext cx="4779555" cy="4606389"/>
          </a:xfrm>
          <a:prstGeom prst="rect">
            <a:avLst/>
          </a:prstGeom>
          <a:noFill/>
        </p:spPr>
        <p:txBody>
          <a:bodyPr wrap="square"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182880" indent="-182880">
              <a:buFont typeface="Arial" panose="020B0604020202020204" pitchFamily="34" charset="0"/>
              <a:buChar char="•"/>
            </a:pPr>
            <a:r>
              <a:rPr lang="en-US" sz="2800" dirty="0"/>
              <a:t>General Fund tax collections in 2024 dollars (CPI) increased 14%, despite tax cuts, with growing incomes, prices, and consumer spending buoying the fund.</a:t>
            </a:r>
          </a:p>
          <a:p>
            <a:pPr marL="182880" indent="-182880">
              <a:spcBef>
                <a:spcPts val="1600"/>
              </a:spcBef>
              <a:buFont typeface="Arial" panose="020B0604020202020204" pitchFamily="34" charset="0"/>
              <a:buChar char="•"/>
            </a:pPr>
            <a:r>
              <a:rPr lang="en-US" sz="2800" dirty="0"/>
              <a:t>Transportation user fee revenue (in 2024 $s, WCCI) </a:t>
            </a:r>
            <a:r>
              <a:rPr lang="en-US" sz="2800" b="1" dirty="0"/>
              <a:t>decreased 32% </a:t>
            </a:r>
            <a:r>
              <a:rPr lang="en-US" sz="2800" dirty="0"/>
              <a:t>despite some fee increases.</a:t>
            </a:r>
          </a:p>
        </p:txBody>
      </p:sp>
      <p:sp>
        <p:nvSpPr>
          <p:cNvPr id="2" name="TextBox 1">
            <a:extLst>
              <a:ext uri="{FF2B5EF4-FFF2-40B4-BE49-F238E27FC236}">
                <a16:creationId xmlns:a16="http://schemas.microsoft.com/office/drawing/2014/main" id="{81097475-A632-916C-64A4-C7A100D6FC69}"/>
              </a:ext>
            </a:extLst>
          </p:cNvPr>
          <p:cNvSpPr txBox="1"/>
          <p:nvPr/>
        </p:nvSpPr>
        <p:spPr>
          <a:xfrm>
            <a:off x="449332" y="1428342"/>
            <a:ext cx="1627344" cy="379656"/>
          </a:xfrm>
          <a:prstGeom prst="rect">
            <a:avLst/>
          </a:prstGeom>
          <a:solidFill>
            <a:schemeClr val="bg1"/>
          </a:solidFill>
          <a:ln>
            <a:noFill/>
          </a:ln>
        </p:spPr>
        <p:txBody>
          <a:bodyPr wrap="square"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1867" b="1" dirty="0">
                <a:latin typeface="+mj-lt"/>
                <a:ea typeface="Tahoma" panose="020B0604030504040204" pitchFamily="34" charset="0"/>
                <a:cs typeface="Tahoma" panose="020B0604030504040204" pitchFamily="34" charset="0"/>
              </a:rPr>
              <a:t>IN MILLIONS</a:t>
            </a:r>
          </a:p>
        </p:txBody>
      </p:sp>
      <p:sp>
        <p:nvSpPr>
          <p:cNvPr id="4" name="Title 3">
            <a:extLst>
              <a:ext uri="{FF2B5EF4-FFF2-40B4-BE49-F238E27FC236}">
                <a16:creationId xmlns:a16="http://schemas.microsoft.com/office/drawing/2014/main" id="{2B41EEE9-A434-F23F-02F2-080C9E9EFC3B}"/>
              </a:ext>
            </a:extLst>
          </p:cNvPr>
          <p:cNvSpPr>
            <a:spLocks noGrp="1"/>
          </p:cNvSpPr>
          <p:nvPr>
            <p:ph type="title"/>
          </p:nvPr>
        </p:nvSpPr>
        <p:spPr/>
        <p:txBody>
          <a:bodyPr>
            <a:normAutofit/>
          </a:bodyPr>
          <a:lstStyle/>
          <a:p>
            <a:r>
              <a:rPr lang="en-US" dirty="0"/>
              <a:t>How Wisconsin Funds Transportation</a:t>
            </a:r>
            <a:br>
              <a:rPr lang="en-US" dirty="0"/>
            </a:br>
            <a:r>
              <a:rPr lang="en-US" sz="2800" i="1" dirty="0" err="1"/>
              <a:t>Transportation</a:t>
            </a:r>
            <a:r>
              <a:rPr lang="en-US" sz="2800" i="1" dirty="0"/>
              <a:t> User Fees Don’t Grow Like General Fund Taxes</a:t>
            </a:r>
          </a:p>
        </p:txBody>
      </p:sp>
      <p:cxnSp>
        <p:nvCxnSpPr>
          <p:cNvPr id="5" name="Straight Connector 4">
            <a:extLst>
              <a:ext uri="{FF2B5EF4-FFF2-40B4-BE49-F238E27FC236}">
                <a16:creationId xmlns:a16="http://schemas.microsoft.com/office/drawing/2014/main" id="{80335795-506A-F203-A5CC-73635711920E}"/>
              </a:ext>
            </a:extLst>
          </p:cNvPr>
          <p:cNvCxnSpPr/>
          <p:nvPr/>
        </p:nvCxnSpPr>
        <p:spPr>
          <a:xfrm flipV="1">
            <a:off x="2223911" y="2641600"/>
            <a:ext cx="3628249" cy="643467"/>
          </a:xfrm>
          <a:prstGeom prst="line">
            <a:avLst/>
          </a:prstGeom>
          <a:ln w="12700"/>
        </p:spPr>
        <p:style>
          <a:lnRef idx="1">
            <a:schemeClr val="accent3"/>
          </a:lnRef>
          <a:fillRef idx="0">
            <a:schemeClr val="accent3"/>
          </a:fillRef>
          <a:effectRef idx="0">
            <a:schemeClr val="accent3"/>
          </a:effectRef>
          <a:fontRef idx="minor">
            <a:schemeClr val="tx1"/>
          </a:fontRef>
        </p:style>
      </p:cxnSp>
      <p:cxnSp>
        <p:nvCxnSpPr>
          <p:cNvPr id="8" name="Straight Connector 7">
            <a:extLst>
              <a:ext uri="{FF2B5EF4-FFF2-40B4-BE49-F238E27FC236}">
                <a16:creationId xmlns:a16="http://schemas.microsoft.com/office/drawing/2014/main" id="{55D55FB8-72A9-0E74-60AF-D94F059B182D}"/>
              </a:ext>
            </a:extLst>
          </p:cNvPr>
          <p:cNvCxnSpPr/>
          <p:nvPr/>
        </p:nvCxnSpPr>
        <p:spPr>
          <a:xfrm>
            <a:off x="2935111" y="5147733"/>
            <a:ext cx="3325388" cy="112889"/>
          </a:xfrm>
          <a:prstGeom prst="line">
            <a:avLst/>
          </a:prstGeom>
          <a:ln w="12700"/>
        </p:spPr>
        <p:style>
          <a:lnRef idx="1">
            <a:schemeClr val="accent3"/>
          </a:lnRef>
          <a:fillRef idx="0">
            <a:schemeClr val="accent3"/>
          </a:fillRef>
          <a:effectRef idx="0">
            <a:schemeClr val="accent3"/>
          </a:effectRef>
          <a:fontRef idx="minor">
            <a:schemeClr val="tx1"/>
          </a:fontRef>
        </p:style>
      </p:cxnSp>
      <p:sp>
        <p:nvSpPr>
          <p:cNvPr id="6" name="TextBox 5">
            <a:extLst>
              <a:ext uri="{FF2B5EF4-FFF2-40B4-BE49-F238E27FC236}">
                <a16:creationId xmlns:a16="http://schemas.microsoft.com/office/drawing/2014/main" id="{EDADB62B-5F9E-0B86-DF85-472B5847113A}"/>
              </a:ext>
            </a:extLst>
          </p:cNvPr>
          <p:cNvSpPr txBox="1"/>
          <p:nvPr/>
        </p:nvSpPr>
        <p:spPr>
          <a:xfrm>
            <a:off x="11125525" y="6488428"/>
            <a:ext cx="913749" cy="646331"/>
          </a:xfrm>
          <a:prstGeom prst="rect">
            <a:avLst/>
          </a:prstGeom>
          <a:noFill/>
        </p:spPr>
        <p:txBody>
          <a:bodyPr wrap="square" rtlCol="0">
            <a:spAutoFit/>
          </a:bodyPr>
          <a:lstStyle/>
          <a:p>
            <a:r>
              <a:rPr lang="en-US" dirty="0"/>
              <a:t>10</a:t>
            </a:r>
          </a:p>
          <a:p>
            <a:endParaRPr lang="en-US" dirty="0"/>
          </a:p>
        </p:txBody>
      </p:sp>
    </p:spTree>
    <p:extLst>
      <p:ext uri="{BB962C8B-B14F-4D97-AF65-F5344CB8AC3E}">
        <p14:creationId xmlns:p14="http://schemas.microsoft.com/office/powerpoint/2010/main" val="1791446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CCCA9D-C356-6BE4-9E81-EEB0D823E2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10C673-70CF-D915-4FE1-5B30A28B1AB6}"/>
              </a:ext>
            </a:extLst>
          </p:cNvPr>
          <p:cNvSpPr>
            <a:spLocks noGrp="1"/>
          </p:cNvSpPr>
          <p:nvPr>
            <p:ph type="title"/>
          </p:nvPr>
        </p:nvSpPr>
        <p:spPr>
          <a:xfrm>
            <a:off x="618311" y="305944"/>
            <a:ext cx="11268890" cy="1143000"/>
          </a:xfrm>
        </p:spPr>
        <p:txBody>
          <a:bodyPr>
            <a:noAutofit/>
          </a:bodyPr>
          <a:lstStyle/>
          <a:p>
            <a:r>
              <a:rPr lang="en-US" sz="4000" dirty="0"/>
              <a:t>How Wisconsin Funds Transportation</a:t>
            </a:r>
            <a:br>
              <a:rPr lang="en-US" sz="3800" dirty="0"/>
            </a:br>
            <a:r>
              <a:rPr lang="en-US" sz="2800" i="1" dirty="0"/>
              <a:t>Inflation Adjusted Transportation Revenue Lower Than 2000</a:t>
            </a:r>
          </a:p>
        </p:txBody>
      </p:sp>
      <p:sp>
        <p:nvSpPr>
          <p:cNvPr id="7" name="TextBox 6">
            <a:extLst>
              <a:ext uri="{FF2B5EF4-FFF2-40B4-BE49-F238E27FC236}">
                <a16:creationId xmlns:a16="http://schemas.microsoft.com/office/drawing/2014/main" id="{2F3C69BF-01E5-3F1A-7E89-82B63D95BEC5}"/>
              </a:ext>
            </a:extLst>
          </p:cNvPr>
          <p:cNvSpPr txBox="1"/>
          <p:nvPr/>
        </p:nvSpPr>
        <p:spPr>
          <a:xfrm>
            <a:off x="1240790" y="6303762"/>
            <a:ext cx="10082347" cy="369332"/>
          </a:xfrm>
          <a:prstGeom prst="rect">
            <a:avLst/>
          </a:prstGeom>
          <a:noFill/>
        </p:spPr>
        <p:txBody>
          <a:bodyPr wrap="square" rtlCol="0">
            <a:spAutoFit/>
          </a:bodyPr>
          <a:lstStyle/>
          <a:p>
            <a:r>
              <a:rPr lang="en-US" dirty="0"/>
              <a:t>Total transportation revenue by fiscal year 1994 to 2025, adjusted to 2023 dollars (CPI)</a:t>
            </a:r>
          </a:p>
        </p:txBody>
      </p:sp>
      <p:graphicFrame>
        <p:nvGraphicFramePr>
          <p:cNvPr id="9" name="Chart 8">
            <a:extLst>
              <a:ext uri="{FF2B5EF4-FFF2-40B4-BE49-F238E27FC236}">
                <a16:creationId xmlns:a16="http://schemas.microsoft.com/office/drawing/2014/main" id="{94F2FB98-5690-1308-785A-B76F54C7F389}"/>
              </a:ext>
            </a:extLst>
          </p:cNvPr>
          <p:cNvGraphicFramePr/>
          <p:nvPr>
            <p:extLst>
              <p:ext uri="{D42A27DB-BD31-4B8C-83A1-F6EECF244321}">
                <p14:modId xmlns:p14="http://schemas.microsoft.com/office/powerpoint/2010/main" val="949582540"/>
              </p:ext>
            </p:extLst>
          </p:nvPr>
        </p:nvGraphicFramePr>
        <p:xfrm>
          <a:off x="808139" y="1811747"/>
          <a:ext cx="10658928" cy="449854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CB63730E-1840-02BD-C67A-77A36D31920E}"/>
              </a:ext>
            </a:extLst>
          </p:cNvPr>
          <p:cNvSpPr txBox="1"/>
          <p:nvPr/>
        </p:nvSpPr>
        <p:spPr>
          <a:xfrm rot="16200000">
            <a:off x="-195361" y="3239172"/>
            <a:ext cx="1627344" cy="379656"/>
          </a:xfrm>
          <a:prstGeom prst="rect">
            <a:avLst/>
          </a:prstGeom>
          <a:solidFill>
            <a:schemeClr val="bg1"/>
          </a:solidFill>
          <a:ln>
            <a:noFill/>
          </a:ln>
        </p:spPr>
        <p:txBody>
          <a:bodyPr wrap="square"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1867" b="1" dirty="0">
                <a:latin typeface="+mj-lt"/>
                <a:ea typeface="Tahoma" panose="020B0604030504040204" pitchFamily="34" charset="0"/>
                <a:cs typeface="Tahoma" panose="020B0604030504040204" pitchFamily="34" charset="0"/>
              </a:rPr>
              <a:t>IN BILLIONS $</a:t>
            </a:r>
          </a:p>
        </p:txBody>
      </p:sp>
    </p:spTree>
    <p:extLst>
      <p:ext uri="{BB962C8B-B14F-4D97-AF65-F5344CB8AC3E}">
        <p14:creationId xmlns:p14="http://schemas.microsoft.com/office/powerpoint/2010/main" val="3239088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4AEE28E-5262-75AB-9329-AF7DA3ABFEF6}"/>
            </a:ext>
          </a:extLst>
        </p:cNvPr>
        <p:cNvGrpSpPr/>
        <p:nvPr/>
      </p:nvGrpSpPr>
      <p:grpSpPr>
        <a:xfrm>
          <a:off x="0" y="0"/>
          <a:ext cx="0" cy="0"/>
          <a:chOff x="0" y="0"/>
          <a:chExt cx="0" cy="0"/>
        </a:xfrm>
      </p:grpSpPr>
      <p:pic>
        <p:nvPicPr>
          <p:cNvPr id="17" name="Picture 16" descr="A graph of blue squares&#10;&#10;AI-generated content may be incorrect.">
            <a:extLst>
              <a:ext uri="{FF2B5EF4-FFF2-40B4-BE49-F238E27FC236}">
                <a16:creationId xmlns:a16="http://schemas.microsoft.com/office/drawing/2014/main" id="{9F9F0475-4351-C275-1FF4-CDD2455E3C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782" y="1707815"/>
            <a:ext cx="10607040" cy="4080244"/>
          </a:xfrm>
          <a:prstGeom prst="rect">
            <a:avLst/>
          </a:prstGeom>
        </p:spPr>
      </p:pic>
      <p:sp>
        <p:nvSpPr>
          <p:cNvPr id="2" name="Title 1">
            <a:extLst>
              <a:ext uri="{FF2B5EF4-FFF2-40B4-BE49-F238E27FC236}">
                <a16:creationId xmlns:a16="http://schemas.microsoft.com/office/drawing/2014/main" id="{EE1F7044-E6D7-1030-69AC-37249BD22B3A}"/>
              </a:ext>
            </a:extLst>
          </p:cNvPr>
          <p:cNvSpPr>
            <a:spLocks noGrp="1"/>
          </p:cNvSpPr>
          <p:nvPr>
            <p:ph type="title"/>
          </p:nvPr>
        </p:nvSpPr>
        <p:spPr>
          <a:xfrm>
            <a:off x="609600" y="288109"/>
            <a:ext cx="10972800" cy="1143000"/>
          </a:xfrm>
        </p:spPr>
        <p:txBody>
          <a:bodyPr>
            <a:normAutofit/>
          </a:bodyPr>
          <a:lstStyle/>
          <a:p>
            <a:r>
              <a:rPr lang="en-US" sz="4000" dirty="0"/>
              <a:t>How Wisconsin Funds Transportation</a:t>
            </a:r>
            <a:br>
              <a:rPr lang="en-US" dirty="0"/>
            </a:br>
            <a:r>
              <a:rPr lang="en-US" sz="2800" i="1" dirty="0"/>
              <a:t>Wisconsin Increasingly Relies on General Fund Revenue</a:t>
            </a:r>
          </a:p>
        </p:txBody>
      </p:sp>
      <p:sp>
        <p:nvSpPr>
          <p:cNvPr id="7" name="TextBox 6">
            <a:extLst>
              <a:ext uri="{FF2B5EF4-FFF2-40B4-BE49-F238E27FC236}">
                <a16:creationId xmlns:a16="http://schemas.microsoft.com/office/drawing/2014/main" id="{7D92E7AB-AFE6-8E71-E12D-BFADBB4698DA}"/>
              </a:ext>
            </a:extLst>
          </p:cNvPr>
          <p:cNvSpPr txBox="1"/>
          <p:nvPr/>
        </p:nvSpPr>
        <p:spPr>
          <a:xfrm>
            <a:off x="825030" y="1962141"/>
            <a:ext cx="2488813" cy="923330"/>
          </a:xfrm>
          <a:prstGeom prst="rect">
            <a:avLst/>
          </a:prstGeom>
          <a:noFill/>
        </p:spPr>
        <p:txBody>
          <a:bodyPr wrap="square" rtlCol="0">
            <a:spAutoFit/>
          </a:bodyPr>
          <a:lstStyle/>
          <a:p>
            <a:r>
              <a:rPr lang="en-US" dirty="0"/>
              <a:t>Revenues transferred from the transportation fund to the general fund</a:t>
            </a:r>
          </a:p>
        </p:txBody>
      </p:sp>
      <p:sp>
        <p:nvSpPr>
          <p:cNvPr id="8" name="TextBox 7">
            <a:extLst>
              <a:ext uri="{FF2B5EF4-FFF2-40B4-BE49-F238E27FC236}">
                <a16:creationId xmlns:a16="http://schemas.microsoft.com/office/drawing/2014/main" id="{BEA18318-4CCC-3C9C-D5E2-568B266E16A5}"/>
              </a:ext>
            </a:extLst>
          </p:cNvPr>
          <p:cNvSpPr txBox="1"/>
          <p:nvPr/>
        </p:nvSpPr>
        <p:spPr>
          <a:xfrm>
            <a:off x="3773161" y="1962141"/>
            <a:ext cx="6234992" cy="369332"/>
          </a:xfrm>
          <a:prstGeom prst="rect">
            <a:avLst/>
          </a:prstGeom>
          <a:noFill/>
        </p:spPr>
        <p:txBody>
          <a:bodyPr wrap="square" rtlCol="0">
            <a:spAutoFit/>
          </a:bodyPr>
          <a:lstStyle/>
          <a:p>
            <a:r>
              <a:rPr lang="en-US" dirty="0"/>
              <a:t>Dollars from the general fund to the transportation fund</a:t>
            </a:r>
          </a:p>
        </p:txBody>
      </p:sp>
      <p:cxnSp>
        <p:nvCxnSpPr>
          <p:cNvPr id="12" name="Straight Connector 11">
            <a:extLst>
              <a:ext uri="{FF2B5EF4-FFF2-40B4-BE49-F238E27FC236}">
                <a16:creationId xmlns:a16="http://schemas.microsoft.com/office/drawing/2014/main" id="{1372A966-3BE0-C460-FF5B-B82F58A57D10}"/>
              </a:ext>
            </a:extLst>
          </p:cNvPr>
          <p:cNvCxnSpPr/>
          <p:nvPr/>
        </p:nvCxnSpPr>
        <p:spPr>
          <a:xfrm>
            <a:off x="3370997" y="1809712"/>
            <a:ext cx="0" cy="2050869"/>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642007B-E16D-07D5-87DB-2ACFD1DD0E59}"/>
              </a:ext>
            </a:extLst>
          </p:cNvPr>
          <p:cNvSpPr txBox="1"/>
          <p:nvPr/>
        </p:nvSpPr>
        <p:spPr>
          <a:xfrm>
            <a:off x="11125525" y="6478268"/>
            <a:ext cx="913749" cy="646331"/>
          </a:xfrm>
          <a:prstGeom prst="rect">
            <a:avLst/>
          </a:prstGeom>
          <a:noFill/>
        </p:spPr>
        <p:txBody>
          <a:bodyPr wrap="square" rtlCol="0">
            <a:spAutoFit/>
          </a:bodyPr>
          <a:lstStyle/>
          <a:p>
            <a:r>
              <a:rPr lang="en-US" dirty="0"/>
              <a:t>12</a:t>
            </a:r>
          </a:p>
          <a:p>
            <a:endParaRPr lang="en-US" dirty="0"/>
          </a:p>
        </p:txBody>
      </p:sp>
      <p:sp>
        <p:nvSpPr>
          <p:cNvPr id="3" name="TextBox 2">
            <a:extLst>
              <a:ext uri="{FF2B5EF4-FFF2-40B4-BE49-F238E27FC236}">
                <a16:creationId xmlns:a16="http://schemas.microsoft.com/office/drawing/2014/main" id="{566101CC-BBC5-92CD-B456-103F10A7FE91}"/>
              </a:ext>
            </a:extLst>
          </p:cNvPr>
          <p:cNvSpPr txBox="1"/>
          <p:nvPr/>
        </p:nvSpPr>
        <p:spPr>
          <a:xfrm>
            <a:off x="4032741" y="5253959"/>
            <a:ext cx="7854460" cy="584775"/>
          </a:xfrm>
          <a:prstGeom prst="rect">
            <a:avLst/>
          </a:prstGeom>
          <a:noFill/>
        </p:spPr>
        <p:txBody>
          <a:bodyPr wrap="square" rtlCol="0">
            <a:spAutoFit/>
          </a:bodyPr>
          <a:lstStyle/>
          <a:p>
            <a:r>
              <a:rPr lang="en-US" sz="1600" i="1" dirty="0"/>
              <a:t>Transfers don’t include transit funding paid directly from the General Fund ($228.7 in 2023-25, $232.3 in 2025-27) or GF debt service.</a:t>
            </a:r>
          </a:p>
        </p:txBody>
      </p:sp>
    </p:spTree>
    <p:extLst>
      <p:ext uri="{BB962C8B-B14F-4D97-AF65-F5344CB8AC3E}">
        <p14:creationId xmlns:p14="http://schemas.microsoft.com/office/powerpoint/2010/main" val="4252799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322AEB5-EAAC-5935-CFE7-FCCED0A9B7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83F174-A391-5B96-3BE9-F4AD24705484}"/>
              </a:ext>
            </a:extLst>
          </p:cNvPr>
          <p:cNvSpPr>
            <a:spLocks noGrp="1"/>
          </p:cNvSpPr>
          <p:nvPr>
            <p:ph type="title"/>
          </p:nvPr>
        </p:nvSpPr>
        <p:spPr>
          <a:xfrm>
            <a:off x="609600" y="380886"/>
            <a:ext cx="10972800" cy="1143000"/>
          </a:xfrm>
        </p:spPr>
        <p:txBody>
          <a:bodyPr>
            <a:normAutofit/>
          </a:bodyPr>
          <a:lstStyle/>
          <a:p>
            <a:r>
              <a:rPr lang="en-US" sz="4000" dirty="0"/>
              <a:t>How Wisconsin Funds Transportation</a:t>
            </a:r>
            <a:br>
              <a:rPr lang="en-US" dirty="0"/>
            </a:br>
            <a:r>
              <a:rPr lang="en-US" sz="2800" i="1" dirty="0"/>
              <a:t>State Gas Tax has Not Kept Pace with Inflation Since 2006 </a:t>
            </a:r>
          </a:p>
        </p:txBody>
      </p:sp>
      <p:sp>
        <p:nvSpPr>
          <p:cNvPr id="3" name="TextBox 2">
            <a:extLst>
              <a:ext uri="{FF2B5EF4-FFF2-40B4-BE49-F238E27FC236}">
                <a16:creationId xmlns:a16="http://schemas.microsoft.com/office/drawing/2014/main" id="{923804CD-EEE3-852F-5BFC-5288548F0CB1}"/>
              </a:ext>
            </a:extLst>
          </p:cNvPr>
          <p:cNvSpPr txBox="1"/>
          <p:nvPr/>
        </p:nvSpPr>
        <p:spPr>
          <a:xfrm>
            <a:off x="843838" y="6127835"/>
            <a:ext cx="10504321" cy="369332"/>
          </a:xfrm>
          <a:prstGeom prst="rect">
            <a:avLst/>
          </a:prstGeom>
          <a:noFill/>
        </p:spPr>
        <p:txBody>
          <a:bodyPr wrap="square" rtlCol="0">
            <a:spAutoFit/>
          </a:bodyPr>
          <a:lstStyle/>
          <a:p>
            <a:r>
              <a:rPr lang="en-US" dirty="0"/>
              <a:t>Major state transportation fund revenue sources, state fiscal years, adjusted for inflation to 2023 dollars (CPI)</a:t>
            </a:r>
          </a:p>
        </p:txBody>
      </p:sp>
      <p:sp>
        <p:nvSpPr>
          <p:cNvPr id="7" name="TextBox 6">
            <a:extLst>
              <a:ext uri="{FF2B5EF4-FFF2-40B4-BE49-F238E27FC236}">
                <a16:creationId xmlns:a16="http://schemas.microsoft.com/office/drawing/2014/main" id="{79954BD0-86D1-C83E-1C3F-52BF04D336DC}"/>
              </a:ext>
            </a:extLst>
          </p:cNvPr>
          <p:cNvSpPr txBox="1"/>
          <p:nvPr/>
        </p:nvSpPr>
        <p:spPr>
          <a:xfrm>
            <a:off x="11125525" y="6488428"/>
            <a:ext cx="913749" cy="646331"/>
          </a:xfrm>
          <a:prstGeom prst="rect">
            <a:avLst/>
          </a:prstGeom>
          <a:noFill/>
        </p:spPr>
        <p:txBody>
          <a:bodyPr wrap="square" rtlCol="0">
            <a:spAutoFit/>
          </a:bodyPr>
          <a:lstStyle/>
          <a:p>
            <a:r>
              <a:rPr lang="en-US" dirty="0"/>
              <a:t>13</a:t>
            </a:r>
          </a:p>
          <a:p>
            <a:endParaRPr lang="en-US" dirty="0"/>
          </a:p>
        </p:txBody>
      </p:sp>
      <p:sp>
        <p:nvSpPr>
          <p:cNvPr id="12" name="TextBox 11">
            <a:extLst>
              <a:ext uri="{FF2B5EF4-FFF2-40B4-BE49-F238E27FC236}">
                <a16:creationId xmlns:a16="http://schemas.microsoft.com/office/drawing/2014/main" id="{3E240202-4E8E-3E76-609E-3F81DEABD302}"/>
              </a:ext>
            </a:extLst>
          </p:cNvPr>
          <p:cNvSpPr txBox="1"/>
          <p:nvPr/>
        </p:nvSpPr>
        <p:spPr>
          <a:xfrm rot="16200000">
            <a:off x="-195361" y="3239172"/>
            <a:ext cx="1627344" cy="379656"/>
          </a:xfrm>
          <a:prstGeom prst="rect">
            <a:avLst/>
          </a:prstGeom>
          <a:solidFill>
            <a:schemeClr val="bg1"/>
          </a:solidFill>
          <a:ln>
            <a:noFill/>
          </a:ln>
        </p:spPr>
        <p:txBody>
          <a:bodyPr wrap="square"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1867" b="1" dirty="0">
                <a:latin typeface="+mj-lt"/>
                <a:ea typeface="Tahoma" panose="020B0604030504040204" pitchFamily="34" charset="0"/>
                <a:cs typeface="Tahoma" panose="020B0604030504040204" pitchFamily="34" charset="0"/>
              </a:rPr>
              <a:t>IN BILLIONS $</a:t>
            </a:r>
          </a:p>
        </p:txBody>
      </p:sp>
      <p:graphicFrame>
        <p:nvGraphicFramePr>
          <p:cNvPr id="15" name="Chart 14">
            <a:extLst>
              <a:ext uri="{FF2B5EF4-FFF2-40B4-BE49-F238E27FC236}">
                <a16:creationId xmlns:a16="http://schemas.microsoft.com/office/drawing/2014/main" id="{4DB52893-764F-DB4D-AE4E-2C8DC58221E3}"/>
              </a:ext>
            </a:extLst>
          </p:cNvPr>
          <p:cNvGraphicFramePr/>
          <p:nvPr>
            <p:extLst>
              <p:ext uri="{D42A27DB-BD31-4B8C-83A1-F6EECF244321}">
                <p14:modId xmlns:p14="http://schemas.microsoft.com/office/powerpoint/2010/main" val="1595843128"/>
              </p:ext>
            </p:extLst>
          </p:nvPr>
        </p:nvGraphicFramePr>
        <p:xfrm>
          <a:off x="939799" y="1523886"/>
          <a:ext cx="10408359" cy="4614447"/>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Box 15">
            <a:extLst>
              <a:ext uri="{FF2B5EF4-FFF2-40B4-BE49-F238E27FC236}">
                <a16:creationId xmlns:a16="http://schemas.microsoft.com/office/drawing/2014/main" id="{9BC4BB8F-5A6E-DA6C-E72D-DC600BE2301E}"/>
              </a:ext>
            </a:extLst>
          </p:cNvPr>
          <p:cNvSpPr txBox="1"/>
          <p:nvPr/>
        </p:nvSpPr>
        <p:spPr>
          <a:xfrm>
            <a:off x="1723924" y="2436053"/>
            <a:ext cx="2951544" cy="461665"/>
          </a:xfrm>
          <a:prstGeom prst="rect">
            <a:avLst/>
          </a:prstGeom>
          <a:noFill/>
        </p:spPr>
        <p:txBody>
          <a:bodyPr wrap="square" rtlCol="0">
            <a:spAutoFit/>
          </a:bodyPr>
          <a:lstStyle/>
          <a:p>
            <a:r>
              <a:rPr lang="en-US" sz="2400" dirty="0"/>
              <a:t>Gas Tax</a:t>
            </a:r>
          </a:p>
        </p:txBody>
      </p:sp>
      <p:sp>
        <p:nvSpPr>
          <p:cNvPr id="17" name="TextBox 16">
            <a:extLst>
              <a:ext uri="{FF2B5EF4-FFF2-40B4-BE49-F238E27FC236}">
                <a16:creationId xmlns:a16="http://schemas.microsoft.com/office/drawing/2014/main" id="{01AA1F5A-DB0E-F9CD-9CD0-8842551C8974}"/>
              </a:ext>
            </a:extLst>
          </p:cNvPr>
          <p:cNvSpPr txBox="1"/>
          <p:nvPr/>
        </p:nvSpPr>
        <p:spPr>
          <a:xfrm>
            <a:off x="1739444" y="4719389"/>
            <a:ext cx="4404534" cy="461665"/>
          </a:xfrm>
          <a:prstGeom prst="rect">
            <a:avLst/>
          </a:prstGeom>
          <a:noFill/>
        </p:spPr>
        <p:txBody>
          <a:bodyPr wrap="square" rtlCol="0">
            <a:spAutoFit/>
          </a:bodyPr>
          <a:lstStyle/>
          <a:p>
            <a:r>
              <a:rPr lang="en-US" sz="2400" dirty="0"/>
              <a:t>Driver’s License &amp; Other Revenue </a:t>
            </a:r>
          </a:p>
        </p:txBody>
      </p:sp>
      <p:sp>
        <p:nvSpPr>
          <p:cNvPr id="19" name="TextBox 18">
            <a:extLst>
              <a:ext uri="{FF2B5EF4-FFF2-40B4-BE49-F238E27FC236}">
                <a16:creationId xmlns:a16="http://schemas.microsoft.com/office/drawing/2014/main" id="{E723A2CF-87C6-6015-C099-6CB3A5FE9B4C}"/>
              </a:ext>
            </a:extLst>
          </p:cNvPr>
          <p:cNvSpPr txBox="1"/>
          <p:nvPr/>
        </p:nvSpPr>
        <p:spPr>
          <a:xfrm>
            <a:off x="1723924" y="5269017"/>
            <a:ext cx="4404534" cy="461665"/>
          </a:xfrm>
          <a:prstGeom prst="rect">
            <a:avLst/>
          </a:prstGeom>
          <a:noFill/>
        </p:spPr>
        <p:txBody>
          <a:bodyPr wrap="square" rtlCol="0">
            <a:spAutoFit/>
          </a:bodyPr>
          <a:lstStyle/>
          <a:p>
            <a:r>
              <a:rPr lang="en-US" sz="2400" dirty="0"/>
              <a:t>General Tax Revenue </a:t>
            </a:r>
          </a:p>
        </p:txBody>
      </p:sp>
      <p:sp>
        <p:nvSpPr>
          <p:cNvPr id="20" name="TextBox 19">
            <a:extLst>
              <a:ext uri="{FF2B5EF4-FFF2-40B4-BE49-F238E27FC236}">
                <a16:creationId xmlns:a16="http://schemas.microsoft.com/office/drawing/2014/main" id="{E4A4C773-0AC2-F08E-FBCD-F9A8F665AE1C}"/>
              </a:ext>
            </a:extLst>
          </p:cNvPr>
          <p:cNvSpPr txBox="1"/>
          <p:nvPr/>
        </p:nvSpPr>
        <p:spPr>
          <a:xfrm>
            <a:off x="4909710" y="2311104"/>
            <a:ext cx="1605390" cy="461665"/>
          </a:xfrm>
          <a:prstGeom prst="rect">
            <a:avLst/>
          </a:prstGeom>
          <a:noFill/>
        </p:spPr>
        <p:txBody>
          <a:bodyPr wrap="square" rtlCol="0">
            <a:spAutoFit/>
          </a:bodyPr>
          <a:lstStyle/>
          <a:p>
            <a:r>
              <a:rPr lang="en-US" sz="1200" dirty="0"/>
              <a:t>2006: Gas Tax Indexing Ends</a:t>
            </a:r>
          </a:p>
        </p:txBody>
      </p:sp>
      <p:sp>
        <p:nvSpPr>
          <p:cNvPr id="21" name="TextBox 16">
            <a:extLst>
              <a:ext uri="{FF2B5EF4-FFF2-40B4-BE49-F238E27FC236}">
                <a16:creationId xmlns:a16="http://schemas.microsoft.com/office/drawing/2014/main" id="{39AFDB3F-1AD2-82CF-7AED-3662E6A57600}"/>
              </a:ext>
            </a:extLst>
          </p:cNvPr>
          <p:cNvSpPr txBox="1"/>
          <p:nvPr/>
        </p:nvSpPr>
        <p:spPr>
          <a:xfrm>
            <a:off x="10312400" y="3429000"/>
            <a:ext cx="1426254" cy="461665"/>
          </a:xfrm>
          <a:prstGeom prst="rect">
            <a:avLst/>
          </a:prstGeom>
          <a:noFill/>
        </p:spPr>
        <p:txBody>
          <a:bodyPr wrap="square" rtlCol="0">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1200" dirty="0"/>
              <a:t>2026: $50 Title Fee</a:t>
            </a:r>
          </a:p>
          <a:p>
            <a:r>
              <a:rPr lang="en-US" sz="1200" dirty="0"/>
              <a:t>Increase</a:t>
            </a:r>
          </a:p>
        </p:txBody>
      </p:sp>
      <p:cxnSp>
        <p:nvCxnSpPr>
          <p:cNvPr id="25" name="Straight Connector 24">
            <a:extLst>
              <a:ext uri="{FF2B5EF4-FFF2-40B4-BE49-F238E27FC236}">
                <a16:creationId xmlns:a16="http://schemas.microsoft.com/office/drawing/2014/main" id="{BC92938E-BFF5-26BF-A06C-7AF9DC516F57}"/>
              </a:ext>
            </a:extLst>
          </p:cNvPr>
          <p:cNvCxnSpPr>
            <a:cxnSpLocks/>
          </p:cNvCxnSpPr>
          <p:nvPr/>
        </p:nvCxnSpPr>
        <p:spPr>
          <a:xfrm>
            <a:off x="10756901" y="3346087"/>
            <a:ext cx="228600" cy="1007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4730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4C8C7-FE14-8875-C939-91A98949673E}"/>
              </a:ext>
            </a:extLst>
          </p:cNvPr>
          <p:cNvSpPr>
            <a:spLocks noGrp="1"/>
          </p:cNvSpPr>
          <p:nvPr>
            <p:ph type="title"/>
          </p:nvPr>
        </p:nvSpPr>
        <p:spPr>
          <a:xfrm>
            <a:off x="609600" y="423388"/>
            <a:ext cx="10972800" cy="1143000"/>
          </a:xfrm>
        </p:spPr>
        <p:txBody>
          <a:bodyPr>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l"/>
            <a:r>
              <a:rPr lang="en-US" sz="4000" b="1" dirty="0">
                <a:latin typeface="+mn-lt"/>
                <a:ea typeface="Tahoma" panose="020B0604030504040204" pitchFamily="34" charset="0"/>
                <a:cs typeface="Tahoma" panose="020B0604030504040204" pitchFamily="34" charset="0"/>
              </a:rPr>
              <a:t>How Wisconsin Funds Transportation</a:t>
            </a:r>
            <a:br>
              <a:rPr lang="en-US" sz="4400" b="1" dirty="0">
                <a:latin typeface="+mn-lt"/>
                <a:ea typeface="Tahoma" panose="020B0604030504040204" pitchFamily="34" charset="0"/>
                <a:cs typeface="Tahoma" panose="020B0604030504040204" pitchFamily="34" charset="0"/>
              </a:rPr>
            </a:br>
            <a:r>
              <a:rPr lang="en-US" sz="2800" b="1" i="1" dirty="0">
                <a:latin typeface="+mn-lt"/>
                <a:ea typeface="Tahoma" panose="020B0604030504040204" pitchFamily="34" charset="0"/>
                <a:cs typeface="Tahoma" panose="020B0604030504040204" pitchFamily="34" charset="0"/>
              </a:rPr>
              <a:t>Gas Tax Purchasing Power Declines, Construction Inflation Outpacing CPI</a:t>
            </a:r>
          </a:p>
        </p:txBody>
      </p:sp>
      <p:sp>
        <p:nvSpPr>
          <p:cNvPr id="13" name="TextBox 12">
            <a:extLst>
              <a:ext uri="{FF2B5EF4-FFF2-40B4-BE49-F238E27FC236}">
                <a16:creationId xmlns:a16="http://schemas.microsoft.com/office/drawing/2014/main" id="{A19C1721-073D-6578-93CB-AE11E0561B9B}"/>
              </a:ext>
            </a:extLst>
          </p:cNvPr>
          <p:cNvSpPr txBox="1"/>
          <p:nvPr/>
        </p:nvSpPr>
        <p:spPr>
          <a:xfrm>
            <a:off x="8260080" y="3855902"/>
            <a:ext cx="1381760" cy="523220"/>
          </a:xfrm>
          <a:prstGeom prst="rect">
            <a:avLst/>
          </a:prstGeom>
          <a:noFill/>
        </p:spPr>
        <p:txBody>
          <a:bodyPr wrap="square" rtlCol="0">
            <a:spAutoFit/>
          </a:bodyPr>
          <a:lstStyle/>
          <a:p>
            <a:r>
              <a:rPr lang="en-US" sz="2800" b="1" dirty="0"/>
              <a:t>$0.64</a:t>
            </a:r>
          </a:p>
        </p:txBody>
      </p:sp>
      <p:sp>
        <p:nvSpPr>
          <p:cNvPr id="16" name="TextBox 15">
            <a:extLst>
              <a:ext uri="{FF2B5EF4-FFF2-40B4-BE49-F238E27FC236}">
                <a16:creationId xmlns:a16="http://schemas.microsoft.com/office/drawing/2014/main" id="{B37A5FF7-A59A-46A6-B755-84884BCD7E31}"/>
              </a:ext>
            </a:extLst>
          </p:cNvPr>
          <p:cNvSpPr txBox="1"/>
          <p:nvPr/>
        </p:nvSpPr>
        <p:spPr>
          <a:xfrm>
            <a:off x="8260080" y="5214157"/>
            <a:ext cx="1381760" cy="523220"/>
          </a:xfrm>
          <a:prstGeom prst="rect">
            <a:avLst/>
          </a:prstGeom>
          <a:noFill/>
        </p:spPr>
        <p:txBody>
          <a:bodyPr wrap="square" rtlCol="0">
            <a:spAutoFit/>
          </a:bodyPr>
          <a:lstStyle/>
          <a:p>
            <a:r>
              <a:rPr lang="en-US" sz="2800" b="1" dirty="0"/>
              <a:t>$0.49</a:t>
            </a:r>
          </a:p>
        </p:txBody>
      </p:sp>
      <p:sp>
        <p:nvSpPr>
          <p:cNvPr id="5" name="TextBox 4">
            <a:extLst>
              <a:ext uri="{FF2B5EF4-FFF2-40B4-BE49-F238E27FC236}">
                <a16:creationId xmlns:a16="http://schemas.microsoft.com/office/drawing/2014/main" id="{3C4C413C-F985-03A3-70DE-472509CB6E5C}"/>
              </a:ext>
            </a:extLst>
          </p:cNvPr>
          <p:cNvSpPr txBox="1"/>
          <p:nvPr/>
        </p:nvSpPr>
        <p:spPr>
          <a:xfrm>
            <a:off x="11125525" y="6488428"/>
            <a:ext cx="913749" cy="646331"/>
          </a:xfrm>
          <a:prstGeom prst="rect">
            <a:avLst/>
          </a:prstGeom>
          <a:noFill/>
        </p:spPr>
        <p:txBody>
          <a:bodyPr wrap="square" rtlCol="0">
            <a:spAutoFit/>
          </a:bodyPr>
          <a:lstStyle/>
          <a:p>
            <a:r>
              <a:rPr lang="en-US" dirty="0"/>
              <a:t>14</a:t>
            </a:r>
          </a:p>
          <a:p>
            <a:endParaRPr lang="en-US" dirty="0"/>
          </a:p>
        </p:txBody>
      </p:sp>
      <p:graphicFrame>
        <p:nvGraphicFramePr>
          <p:cNvPr id="3" name="Chart 2">
            <a:extLst>
              <a:ext uri="{FF2B5EF4-FFF2-40B4-BE49-F238E27FC236}">
                <a16:creationId xmlns:a16="http://schemas.microsoft.com/office/drawing/2014/main" id="{0BAA306D-74BD-CD2F-603A-B881BC1BE836}"/>
              </a:ext>
            </a:extLst>
          </p:cNvPr>
          <p:cNvGraphicFramePr>
            <a:graphicFrameLocks noGrp="1"/>
          </p:cNvGraphicFramePr>
          <p:nvPr>
            <p:extLst>
              <p:ext uri="{D42A27DB-BD31-4B8C-83A1-F6EECF244321}">
                <p14:modId xmlns:p14="http://schemas.microsoft.com/office/powerpoint/2010/main" val="1478299090"/>
              </p:ext>
            </p:extLst>
          </p:nvPr>
        </p:nvGraphicFramePr>
        <p:xfrm>
          <a:off x="702198" y="1706920"/>
          <a:ext cx="8603848" cy="482118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87B832BA-081D-74BF-05BA-6CCA891C626B}"/>
              </a:ext>
            </a:extLst>
          </p:cNvPr>
          <p:cNvSpPr txBox="1"/>
          <p:nvPr/>
        </p:nvSpPr>
        <p:spPr>
          <a:xfrm>
            <a:off x="1286240" y="1946158"/>
            <a:ext cx="2930803" cy="954107"/>
          </a:xfrm>
          <a:prstGeom prst="rect">
            <a:avLst/>
          </a:prstGeom>
          <a:noFill/>
        </p:spPr>
        <p:txBody>
          <a:bodyPr wrap="square" rtlCol="0">
            <a:spAutoFit/>
          </a:bodyPr>
          <a:lstStyle/>
          <a:p>
            <a:r>
              <a:rPr lang="en-US" sz="2800" b="1" dirty="0"/>
              <a:t>$1.00</a:t>
            </a:r>
          </a:p>
        </p:txBody>
      </p:sp>
      <p:sp>
        <p:nvSpPr>
          <p:cNvPr id="7" name="TextBox 3">
            <a:extLst>
              <a:ext uri="{FF2B5EF4-FFF2-40B4-BE49-F238E27FC236}">
                <a16:creationId xmlns:a16="http://schemas.microsoft.com/office/drawing/2014/main" id="{DF76892D-3D4D-9231-2AC4-DBC9BEE401BF}"/>
              </a:ext>
            </a:extLst>
          </p:cNvPr>
          <p:cNvSpPr txBox="1"/>
          <p:nvPr/>
        </p:nvSpPr>
        <p:spPr>
          <a:xfrm>
            <a:off x="9391250" y="3487768"/>
            <a:ext cx="2449651" cy="132343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defPPr>
              <a:defRPr lang="en-US"/>
            </a:defPPr>
            <a:lvl1pPr marL="0" indent="0" algn="l" defTabSz="1219170" rtl="0" eaLnBrk="1" latinLnBrk="0" hangingPunct="1">
              <a:defRPr sz="2400" kern="1200">
                <a:solidFill>
                  <a:schemeClr val="tx1"/>
                </a:solidFill>
                <a:latin typeface="+mn-lt"/>
                <a:ea typeface="+mn-ea"/>
                <a:cs typeface="+mn-cs"/>
              </a:defRPr>
            </a:lvl1pPr>
            <a:lvl2pPr marL="609585" indent="0" algn="l" defTabSz="1219170" rtl="0" eaLnBrk="1" latinLnBrk="0" hangingPunct="1">
              <a:defRPr sz="2400" kern="1200">
                <a:solidFill>
                  <a:schemeClr val="tx1"/>
                </a:solidFill>
                <a:latin typeface="+mn-lt"/>
                <a:ea typeface="+mn-ea"/>
                <a:cs typeface="+mn-cs"/>
              </a:defRPr>
            </a:lvl2pPr>
            <a:lvl3pPr marL="1219170" indent="0" algn="l" defTabSz="1219170" rtl="0" eaLnBrk="1" latinLnBrk="0" hangingPunct="1">
              <a:defRPr sz="2400" kern="1200">
                <a:solidFill>
                  <a:schemeClr val="tx1"/>
                </a:solidFill>
                <a:latin typeface="+mn-lt"/>
                <a:ea typeface="+mn-ea"/>
                <a:cs typeface="+mn-cs"/>
              </a:defRPr>
            </a:lvl3pPr>
            <a:lvl4pPr marL="1828754" indent="0" algn="l" defTabSz="1219170" rtl="0" eaLnBrk="1" latinLnBrk="0" hangingPunct="1">
              <a:defRPr sz="2400" kern="1200">
                <a:solidFill>
                  <a:schemeClr val="tx1"/>
                </a:solidFill>
                <a:latin typeface="+mn-lt"/>
                <a:ea typeface="+mn-ea"/>
                <a:cs typeface="+mn-cs"/>
              </a:defRPr>
            </a:lvl4pPr>
            <a:lvl5pPr marL="2438339" indent="0" algn="l" defTabSz="1219170" rtl="0" eaLnBrk="1" latinLnBrk="0" hangingPunct="1">
              <a:defRPr sz="2400" kern="1200">
                <a:solidFill>
                  <a:schemeClr val="tx1"/>
                </a:solidFill>
                <a:latin typeface="+mn-lt"/>
                <a:ea typeface="+mn-ea"/>
                <a:cs typeface="+mn-cs"/>
              </a:defRPr>
            </a:lvl5pPr>
            <a:lvl6pPr marL="3047924" indent="0" algn="l" defTabSz="1219170" rtl="0" eaLnBrk="1" latinLnBrk="0" hangingPunct="1">
              <a:defRPr sz="2400" kern="1200">
                <a:solidFill>
                  <a:schemeClr val="tx1"/>
                </a:solidFill>
                <a:latin typeface="+mn-lt"/>
                <a:ea typeface="+mn-ea"/>
                <a:cs typeface="+mn-cs"/>
              </a:defRPr>
            </a:lvl6pPr>
            <a:lvl7pPr marL="3657509" indent="0" algn="l" defTabSz="1219170" rtl="0" eaLnBrk="1" latinLnBrk="0" hangingPunct="1">
              <a:defRPr sz="2400" kern="1200">
                <a:solidFill>
                  <a:schemeClr val="tx1"/>
                </a:solidFill>
                <a:latin typeface="+mn-lt"/>
                <a:ea typeface="+mn-ea"/>
                <a:cs typeface="+mn-cs"/>
              </a:defRPr>
            </a:lvl7pPr>
            <a:lvl8pPr marL="4267093" indent="0" algn="l" defTabSz="1219170" rtl="0" eaLnBrk="1" latinLnBrk="0" hangingPunct="1">
              <a:defRPr sz="2400" kern="1200">
                <a:solidFill>
                  <a:schemeClr val="tx1"/>
                </a:solidFill>
                <a:latin typeface="+mn-lt"/>
                <a:ea typeface="+mn-ea"/>
                <a:cs typeface="+mn-cs"/>
              </a:defRPr>
            </a:lvl8pPr>
            <a:lvl9pPr marL="4876678" indent="0" algn="l" defTabSz="1219170" rtl="0" eaLnBrk="1" latinLnBrk="0" hangingPunct="1">
              <a:defRPr sz="2400" kern="1200">
                <a:solidFill>
                  <a:schemeClr val="tx1"/>
                </a:solidFill>
                <a:latin typeface="+mn-lt"/>
                <a:ea typeface="+mn-ea"/>
                <a:cs typeface="+mn-cs"/>
              </a:defRPr>
            </a:lvl9pPr>
          </a:lstStyle>
          <a:p>
            <a:r>
              <a:rPr lang="en-US" sz="3200" b="1" dirty="0">
                <a:latin typeface="+mj-lt"/>
                <a:ea typeface="Tahoma" panose="020B0604030504040204" pitchFamily="34" charset="0"/>
                <a:cs typeface="Tahoma" panose="020B0604030504040204" pitchFamily="34" charset="0"/>
              </a:rPr>
              <a:t>CPI:&gt;35% </a:t>
            </a:r>
            <a:r>
              <a:rPr lang="en-US" dirty="0">
                <a:latin typeface="+mj-lt"/>
                <a:ea typeface="Tahoma" panose="020B0604030504040204" pitchFamily="34" charset="0"/>
                <a:cs typeface="Tahoma" panose="020B0604030504040204" pitchFamily="34" charset="0"/>
              </a:rPr>
              <a:t>decrease in purchasing power</a:t>
            </a:r>
          </a:p>
        </p:txBody>
      </p:sp>
      <p:sp>
        <p:nvSpPr>
          <p:cNvPr id="8" name="TextBox 1">
            <a:extLst>
              <a:ext uri="{FF2B5EF4-FFF2-40B4-BE49-F238E27FC236}">
                <a16:creationId xmlns:a16="http://schemas.microsoft.com/office/drawing/2014/main" id="{48535CF5-86DF-345D-0EF0-D4D8CC60AA60}"/>
              </a:ext>
            </a:extLst>
          </p:cNvPr>
          <p:cNvSpPr txBox="1"/>
          <p:nvPr/>
        </p:nvSpPr>
        <p:spPr>
          <a:xfrm>
            <a:off x="9391250" y="5214157"/>
            <a:ext cx="2820756" cy="95410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defPPr>
              <a:defRPr lang="en-US"/>
            </a:defPPr>
            <a:lvl1pPr marL="0" indent="0" algn="l" defTabSz="1219170" rtl="0" eaLnBrk="1" latinLnBrk="0" hangingPunct="1">
              <a:defRPr sz="2400" kern="1200">
                <a:solidFill>
                  <a:schemeClr val="tx1"/>
                </a:solidFill>
                <a:latin typeface="+mn-lt"/>
                <a:ea typeface="+mn-ea"/>
                <a:cs typeface="+mn-cs"/>
              </a:defRPr>
            </a:lvl1pPr>
            <a:lvl2pPr marL="609585" indent="0" algn="l" defTabSz="1219170" rtl="0" eaLnBrk="1" latinLnBrk="0" hangingPunct="1">
              <a:defRPr sz="2400" kern="1200">
                <a:solidFill>
                  <a:schemeClr val="tx1"/>
                </a:solidFill>
                <a:latin typeface="+mn-lt"/>
                <a:ea typeface="+mn-ea"/>
                <a:cs typeface="+mn-cs"/>
              </a:defRPr>
            </a:lvl2pPr>
            <a:lvl3pPr marL="1219170" indent="0" algn="l" defTabSz="1219170" rtl="0" eaLnBrk="1" latinLnBrk="0" hangingPunct="1">
              <a:defRPr sz="2400" kern="1200">
                <a:solidFill>
                  <a:schemeClr val="tx1"/>
                </a:solidFill>
                <a:latin typeface="+mn-lt"/>
                <a:ea typeface="+mn-ea"/>
                <a:cs typeface="+mn-cs"/>
              </a:defRPr>
            </a:lvl3pPr>
            <a:lvl4pPr marL="1828754" indent="0" algn="l" defTabSz="1219170" rtl="0" eaLnBrk="1" latinLnBrk="0" hangingPunct="1">
              <a:defRPr sz="2400" kern="1200">
                <a:solidFill>
                  <a:schemeClr val="tx1"/>
                </a:solidFill>
                <a:latin typeface="+mn-lt"/>
                <a:ea typeface="+mn-ea"/>
                <a:cs typeface="+mn-cs"/>
              </a:defRPr>
            </a:lvl4pPr>
            <a:lvl5pPr marL="2438339" indent="0" algn="l" defTabSz="1219170" rtl="0" eaLnBrk="1" latinLnBrk="0" hangingPunct="1">
              <a:defRPr sz="2400" kern="1200">
                <a:solidFill>
                  <a:schemeClr val="tx1"/>
                </a:solidFill>
                <a:latin typeface="+mn-lt"/>
                <a:ea typeface="+mn-ea"/>
                <a:cs typeface="+mn-cs"/>
              </a:defRPr>
            </a:lvl5pPr>
            <a:lvl6pPr marL="3047924" indent="0" algn="l" defTabSz="1219170" rtl="0" eaLnBrk="1" latinLnBrk="0" hangingPunct="1">
              <a:defRPr sz="2400" kern="1200">
                <a:solidFill>
                  <a:schemeClr val="tx1"/>
                </a:solidFill>
                <a:latin typeface="+mn-lt"/>
                <a:ea typeface="+mn-ea"/>
                <a:cs typeface="+mn-cs"/>
              </a:defRPr>
            </a:lvl6pPr>
            <a:lvl7pPr marL="3657509" indent="0" algn="l" defTabSz="1219170" rtl="0" eaLnBrk="1" latinLnBrk="0" hangingPunct="1">
              <a:defRPr sz="2400" kern="1200">
                <a:solidFill>
                  <a:schemeClr val="tx1"/>
                </a:solidFill>
                <a:latin typeface="+mn-lt"/>
                <a:ea typeface="+mn-ea"/>
                <a:cs typeface="+mn-cs"/>
              </a:defRPr>
            </a:lvl7pPr>
            <a:lvl8pPr marL="4267093" indent="0" algn="l" defTabSz="1219170" rtl="0" eaLnBrk="1" latinLnBrk="0" hangingPunct="1">
              <a:defRPr sz="2400" kern="1200">
                <a:solidFill>
                  <a:schemeClr val="tx1"/>
                </a:solidFill>
                <a:latin typeface="+mn-lt"/>
                <a:ea typeface="+mn-ea"/>
                <a:cs typeface="+mn-cs"/>
              </a:defRPr>
            </a:lvl8pPr>
            <a:lvl9pPr marL="4876678" indent="0" algn="l" defTabSz="1219170" rtl="0" eaLnBrk="1" latinLnBrk="0" hangingPunct="1">
              <a:defRPr sz="2400" kern="1200">
                <a:solidFill>
                  <a:schemeClr val="tx1"/>
                </a:solidFill>
                <a:latin typeface="+mn-lt"/>
                <a:ea typeface="+mn-ea"/>
                <a:cs typeface="+mn-cs"/>
              </a:defRPr>
            </a:lvl9pPr>
          </a:lstStyle>
          <a:p>
            <a:r>
              <a:rPr lang="en-US" sz="2800" b="1" dirty="0">
                <a:latin typeface="+mj-lt"/>
                <a:ea typeface="Tahoma" panose="020B0604030504040204" pitchFamily="34" charset="0"/>
                <a:cs typeface="Tahoma" panose="020B0604030504040204" pitchFamily="34" charset="0"/>
              </a:rPr>
              <a:t>Wis. Construction Cost Index: 50+%  </a:t>
            </a:r>
          </a:p>
        </p:txBody>
      </p:sp>
    </p:spTree>
    <p:extLst>
      <p:ext uri="{BB962C8B-B14F-4D97-AF65-F5344CB8AC3E}">
        <p14:creationId xmlns:p14="http://schemas.microsoft.com/office/powerpoint/2010/main" val="2767191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624C0-F7A4-AC71-AC7A-310BF1A048AA}"/>
              </a:ext>
            </a:extLst>
          </p:cNvPr>
          <p:cNvSpPr>
            <a:spLocks noGrp="1"/>
          </p:cNvSpPr>
          <p:nvPr>
            <p:ph type="title"/>
          </p:nvPr>
        </p:nvSpPr>
        <p:spPr>
          <a:xfrm>
            <a:off x="609600" y="438499"/>
            <a:ext cx="10972800" cy="1143000"/>
          </a:xfrm>
        </p:spPr>
        <p:txBody>
          <a:bodyPr>
            <a:normAutofit fontScale="90000"/>
          </a:bodyPr>
          <a:lstStyle/>
          <a:p>
            <a:r>
              <a:rPr lang="en-US" dirty="0"/>
              <a:t>How Wisconsin Funds Transportation</a:t>
            </a:r>
            <a:br>
              <a:rPr lang="en-US" dirty="0"/>
            </a:br>
            <a:r>
              <a:rPr lang="en-US" sz="3100" i="1" dirty="0"/>
              <a:t>Construction Inflation Reduces Number of Road Improvement Projects</a:t>
            </a:r>
          </a:p>
        </p:txBody>
      </p:sp>
      <p:sp>
        <p:nvSpPr>
          <p:cNvPr id="4" name="TextBox 3">
            <a:extLst>
              <a:ext uri="{FF2B5EF4-FFF2-40B4-BE49-F238E27FC236}">
                <a16:creationId xmlns:a16="http://schemas.microsoft.com/office/drawing/2014/main" id="{950E4E8C-0444-3AD0-3E74-53CE49DFF77C}"/>
              </a:ext>
            </a:extLst>
          </p:cNvPr>
          <p:cNvSpPr txBox="1"/>
          <p:nvPr/>
        </p:nvSpPr>
        <p:spPr>
          <a:xfrm>
            <a:off x="703385" y="1618539"/>
            <a:ext cx="10189028" cy="523220"/>
          </a:xfrm>
          <a:prstGeom prst="rect">
            <a:avLst/>
          </a:prstGeom>
          <a:noFill/>
        </p:spPr>
        <p:txBody>
          <a:bodyPr wrap="square">
            <a:spAutoFit/>
          </a:bodyPr>
          <a:lstStyle/>
          <a:p>
            <a:pPr algn="ctr" rtl="0">
              <a:defRPr sz="2400" b="0" i="0" u="none" strike="noStrike" kern="1200" spc="0" baseline="0">
                <a:solidFill>
                  <a:prstClr val="black"/>
                </a:solidFill>
                <a:latin typeface="+mn-lt"/>
                <a:ea typeface="+mn-ea"/>
                <a:cs typeface="+mn-cs"/>
              </a:defRPr>
            </a:pPr>
            <a:r>
              <a:rPr lang="en-US" sz="2800" b="1" dirty="0">
                <a:solidFill>
                  <a:schemeClr val="tx1"/>
                </a:solidFill>
              </a:rPr>
              <a:t>$100 Million Investment </a:t>
            </a:r>
            <a:r>
              <a:rPr lang="en-US" b="1" dirty="0">
                <a:solidFill>
                  <a:schemeClr val="tx1"/>
                </a:solidFill>
              </a:rPr>
              <a:t>(in 2004 constant dollars using </a:t>
            </a:r>
            <a:r>
              <a:rPr lang="en-US" b="1" dirty="0"/>
              <a:t>CPI)</a:t>
            </a:r>
            <a:endParaRPr lang="en-US" b="1" dirty="0">
              <a:solidFill>
                <a:schemeClr val="tx1"/>
              </a:solidFill>
            </a:endParaRPr>
          </a:p>
        </p:txBody>
      </p:sp>
      <p:graphicFrame>
        <p:nvGraphicFramePr>
          <p:cNvPr id="7" name="Chart 6">
            <a:extLst>
              <a:ext uri="{FF2B5EF4-FFF2-40B4-BE49-F238E27FC236}">
                <a16:creationId xmlns:a16="http://schemas.microsoft.com/office/drawing/2014/main" id="{F3FB63A5-A5D7-09BB-4463-7C3BD38FC1E5}"/>
              </a:ext>
            </a:extLst>
          </p:cNvPr>
          <p:cNvGraphicFramePr/>
          <p:nvPr>
            <p:extLst>
              <p:ext uri="{D42A27DB-BD31-4B8C-83A1-F6EECF244321}">
                <p14:modId xmlns:p14="http://schemas.microsoft.com/office/powerpoint/2010/main" val="4142757088"/>
              </p:ext>
            </p:extLst>
          </p:nvPr>
        </p:nvGraphicFramePr>
        <p:xfrm>
          <a:off x="985519" y="2331766"/>
          <a:ext cx="6543041" cy="4377575"/>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8274669F-1BDE-93A8-BB1B-59D1EA11D2FE}"/>
              </a:ext>
            </a:extLst>
          </p:cNvPr>
          <p:cNvSpPr txBox="1"/>
          <p:nvPr/>
        </p:nvSpPr>
        <p:spPr>
          <a:xfrm rot="16200000">
            <a:off x="-955472" y="3676735"/>
            <a:ext cx="3531617" cy="461665"/>
          </a:xfrm>
          <a:prstGeom prst="rect">
            <a:avLst/>
          </a:prstGeom>
          <a:noFill/>
        </p:spPr>
        <p:txBody>
          <a:bodyPr wrap="square" rtlCol="0">
            <a:spAutoFit/>
          </a:bodyPr>
          <a:lstStyle/>
          <a:p>
            <a:r>
              <a:rPr lang="en-US" sz="2400" b="1" dirty="0"/>
              <a:t>Miles Reconstructed</a:t>
            </a:r>
          </a:p>
        </p:txBody>
      </p:sp>
      <p:sp>
        <p:nvSpPr>
          <p:cNvPr id="9" name="TextBox 8">
            <a:extLst>
              <a:ext uri="{FF2B5EF4-FFF2-40B4-BE49-F238E27FC236}">
                <a16:creationId xmlns:a16="http://schemas.microsoft.com/office/drawing/2014/main" id="{7B03E9D1-CBE4-E62D-953A-784AEC2B35FD}"/>
              </a:ext>
            </a:extLst>
          </p:cNvPr>
          <p:cNvSpPr txBox="1"/>
          <p:nvPr/>
        </p:nvSpPr>
        <p:spPr>
          <a:xfrm>
            <a:off x="8168640" y="2689301"/>
            <a:ext cx="3413760" cy="2308324"/>
          </a:xfrm>
          <a:prstGeom prst="rect">
            <a:avLst/>
          </a:prstGeom>
          <a:noFill/>
        </p:spPr>
        <p:txBody>
          <a:bodyPr wrap="square" rtlCol="0">
            <a:spAutoFit/>
          </a:bodyPr>
          <a:lstStyle/>
          <a:p>
            <a:r>
              <a:rPr lang="en-US" sz="2400" dirty="0"/>
              <a:t>Despite Investment levels staying constant (CPI),the  number of miles reconstructed declines as </a:t>
            </a:r>
            <a:r>
              <a:rPr lang="en-US" sz="2400" b="1" dirty="0"/>
              <a:t>Wisconsin Construction Inflation outpaces CPI</a:t>
            </a:r>
            <a:r>
              <a:rPr lang="en-US" sz="2400" dirty="0"/>
              <a:t>.</a:t>
            </a:r>
          </a:p>
        </p:txBody>
      </p:sp>
      <p:sp>
        <p:nvSpPr>
          <p:cNvPr id="5" name="TextBox 4">
            <a:extLst>
              <a:ext uri="{FF2B5EF4-FFF2-40B4-BE49-F238E27FC236}">
                <a16:creationId xmlns:a16="http://schemas.microsoft.com/office/drawing/2014/main" id="{7FB9C24F-A087-8C53-D09A-00065AC11CC3}"/>
              </a:ext>
            </a:extLst>
          </p:cNvPr>
          <p:cNvSpPr txBox="1"/>
          <p:nvPr/>
        </p:nvSpPr>
        <p:spPr>
          <a:xfrm>
            <a:off x="11125525" y="6488428"/>
            <a:ext cx="913749" cy="646331"/>
          </a:xfrm>
          <a:prstGeom prst="rect">
            <a:avLst/>
          </a:prstGeom>
          <a:noFill/>
        </p:spPr>
        <p:txBody>
          <a:bodyPr wrap="square" rtlCol="0">
            <a:spAutoFit/>
          </a:bodyPr>
          <a:lstStyle/>
          <a:p>
            <a:r>
              <a:rPr lang="en-US" dirty="0"/>
              <a:t>15</a:t>
            </a:r>
          </a:p>
          <a:p>
            <a:endParaRPr lang="en-US" dirty="0"/>
          </a:p>
        </p:txBody>
      </p:sp>
    </p:spTree>
    <p:extLst>
      <p:ext uri="{BB962C8B-B14F-4D97-AF65-F5344CB8AC3E}">
        <p14:creationId xmlns:p14="http://schemas.microsoft.com/office/powerpoint/2010/main" val="2371217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4C8C7-FE14-8875-C939-91A98949673E}"/>
              </a:ext>
            </a:extLst>
          </p:cNvPr>
          <p:cNvSpPr>
            <a:spLocks noGrp="1"/>
          </p:cNvSpPr>
          <p:nvPr>
            <p:ph type="title"/>
          </p:nvPr>
        </p:nvSpPr>
        <p:spPr/>
        <p:txBody>
          <a:bodyPr>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l"/>
            <a:r>
              <a:rPr lang="en-US" sz="4000" dirty="0">
                <a:ea typeface="Tahoma" panose="020B0604030504040204" pitchFamily="34" charset="0"/>
                <a:cs typeface="Tahoma" panose="020B0604030504040204" pitchFamily="34" charset="0"/>
              </a:rPr>
              <a:t>How Wisconsin Funds Transportation</a:t>
            </a:r>
            <a:br>
              <a:rPr lang="en-US" sz="4400">
                <a:ea typeface="Tahoma" panose="020B0604030504040204" pitchFamily="34" charset="0"/>
                <a:cs typeface="Tahoma" panose="020B0604030504040204" pitchFamily="34" charset="0"/>
              </a:rPr>
            </a:br>
            <a:r>
              <a:rPr lang="en-US" sz="2800" i="1">
                <a:ea typeface="Tahoma" panose="020B0604030504040204" pitchFamily="34" charset="0"/>
                <a:cs typeface="Tahoma" panose="020B0604030504040204" pitchFamily="34" charset="0"/>
              </a:rPr>
              <a:t>Motorists </a:t>
            </a:r>
            <a:r>
              <a:rPr lang="en-US" sz="2800" i="1" dirty="0">
                <a:ea typeface="Tahoma" panose="020B0604030504040204" pitchFamily="34" charset="0"/>
                <a:cs typeface="Tahoma" panose="020B0604030504040204" pitchFamily="34" charset="0"/>
              </a:rPr>
              <a:t>Are Paying Less in Gas Tax</a:t>
            </a:r>
            <a:endParaRPr lang="en-US" sz="2800" b="1" i="1" dirty="0">
              <a:latin typeface="+mn-lt"/>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AC6A77DF-BF85-91C0-30A4-3045370E0712}"/>
              </a:ext>
            </a:extLst>
          </p:cNvPr>
          <p:cNvSpPr txBox="1"/>
          <p:nvPr/>
        </p:nvSpPr>
        <p:spPr>
          <a:xfrm>
            <a:off x="6620020" y="1501831"/>
            <a:ext cx="5451226" cy="4755148"/>
          </a:xfrm>
          <a:prstGeom prst="rect">
            <a:avLst/>
          </a:prstGeom>
          <a:noFill/>
        </p:spPr>
        <p:txBody>
          <a:bodyPr wrap="square">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342891" indent="-342891">
              <a:spcBef>
                <a:spcPts val="1200"/>
              </a:spcBef>
              <a:buFont typeface="Arial" panose="020B0604020202020204" pitchFamily="34" charset="0"/>
              <a:buChar char="•"/>
            </a:pPr>
            <a:r>
              <a:rPr lang="en-US" sz="2800" dirty="0"/>
              <a:t>Average fuel efficiency increased from 20.3 MPG in 2006 to 25.4 MPG in 2025. </a:t>
            </a:r>
          </a:p>
          <a:p>
            <a:pPr marL="342891" indent="-342891">
              <a:spcBef>
                <a:spcPts val="1200"/>
              </a:spcBef>
              <a:buFont typeface="Arial" panose="020B0604020202020204" pitchFamily="34" charset="0"/>
              <a:buChar char="•"/>
            </a:pPr>
            <a:r>
              <a:rPr lang="en-US" sz="2800" dirty="0"/>
              <a:t>Motorists driving 12,000 miles/year buys 118.7 fewer gallons than in 2006.</a:t>
            </a:r>
          </a:p>
          <a:p>
            <a:pPr marL="342891" indent="-342891">
              <a:spcBef>
                <a:spcPts val="1800"/>
              </a:spcBef>
              <a:buFont typeface="Arial" panose="020B0604020202020204" pitchFamily="34" charset="0"/>
              <a:buChar char="•"/>
            </a:pPr>
            <a:r>
              <a:rPr lang="en-US" sz="2800" dirty="0"/>
              <a:t>And pays </a:t>
            </a:r>
            <a:r>
              <a:rPr lang="en-US" sz="2800" b="1" dirty="0"/>
              <a:t>$36.68 less in today’s dollars</a:t>
            </a:r>
            <a:r>
              <a:rPr lang="en-US" sz="2800" dirty="0"/>
              <a:t>.</a:t>
            </a:r>
          </a:p>
          <a:p>
            <a:endParaRPr lang="en-US" sz="1800" dirty="0"/>
          </a:p>
          <a:p>
            <a:endParaRPr lang="en-US" sz="1800" dirty="0"/>
          </a:p>
          <a:p>
            <a:pPr marL="0" indent="0">
              <a:buNone/>
            </a:pPr>
            <a:endParaRPr lang="en-US" sz="1800" dirty="0"/>
          </a:p>
        </p:txBody>
      </p:sp>
      <p:sp>
        <p:nvSpPr>
          <p:cNvPr id="12" name="TextBox 11"/>
          <p:cNvSpPr txBox="1"/>
          <p:nvPr/>
        </p:nvSpPr>
        <p:spPr>
          <a:xfrm>
            <a:off x="764226" y="5276024"/>
            <a:ext cx="2722098" cy="1046440"/>
          </a:xfrm>
          <a:prstGeom prst="rect">
            <a:avLst/>
          </a:prstGeom>
          <a:noFill/>
        </p:spPr>
        <p:txBody>
          <a:bodyPr wrap="square" rtlCol="0">
            <a:spAutoFit/>
          </a:bodyPr>
          <a:lstStyle/>
          <a:p>
            <a:pPr algn="ctr"/>
            <a:r>
              <a:rPr lang="en-US" sz="4400" b="1" dirty="0">
                <a:solidFill>
                  <a:srgbClr val="95121E"/>
                </a:solidFill>
                <a:latin typeface="Bahnschrift" panose="020B0502040204020203" pitchFamily="34" charset="0"/>
              </a:rPr>
              <a:t>$36.68</a:t>
            </a:r>
            <a:br>
              <a:rPr lang="en-US" sz="2800" b="1" dirty="0">
                <a:solidFill>
                  <a:srgbClr val="95121E"/>
                </a:solidFill>
              </a:rPr>
            </a:br>
            <a:r>
              <a:rPr lang="en-US" b="1" dirty="0">
                <a:solidFill>
                  <a:srgbClr val="95121E"/>
                </a:solidFill>
              </a:rPr>
              <a:t>Less Gas Tax Paid </a:t>
            </a:r>
          </a:p>
        </p:txBody>
      </p:sp>
      <p:sp>
        <p:nvSpPr>
          <p:cNvPr id="4" name="Arrow: Up 3">
            <a:extLst>
              <a:ext uri="{FF2B5EF4-FFF2-40B4-BE49-F238E27FC236}">
                <a16:creationId xmlns:a16="http://schemas.microsoft.com/office/drawing/2014/main" id="{D467B8C4-E781-088B-039A-FBC562133C40}"/>
              </a:ext>
            </a:extLst>
          </p:cNvPr>
          <p:cNvSpPr/>
          <p:nvPr/>
        </p:nvSpPr>
        <p:spPr>
          <a:xfrm>
            <a:off x="3954078" y="1501831"/>
            <a:ext cx="2286465" cy="3352973"/>
          </a:xfrm>
          <a:prstGeom prst="upArrow">
            <a:avLst/>
          </a:pr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Down 7">
            <a:extLst>
              <a:ext uri="{FF2B5EF4-FFF2-40B4-BE49-F238E27FC236}">
                <a16:creationId xmlns:a16="http://schemas.microsoft.com/office/drawing/2014/main" id="{43540408-CC34-FAA6-50FC-208D97F6EFF9}"/>
              </a:ext>
            </a:extLst>
          </p:cNvPr>
          <p:cNvSpPr/>
          <p:nvPr/>
        </p:nvSpPr>
        <p:spPr>
          <a:xfrm>
            <a:off x="999239" y="2818611"/>
            <a:ext cx="2011680" cy="2351141"/>
          </a:xfrm>
          <a:prstGeom prst="downArrow">
            <a:avLst/>
          </a:prstGeom>
          <a:solidFill>
            <a:srgbClr val="95121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0D015CB3-4214-5310-DB26-F065426CB569}"/>
              </a:ext>
            </a:extLst>
          </p:cNvPr>
          <p:cNvSpPr txBox="1"/>
          <p:nvPr/>
        </p:nvSpPr>
        <p:spPr>
          <a:xfrm>
            <a:off x="11125525" y="6488428"/>
            <a:ext cx="913749" cy="646331"/>
          </a:xfrm>
          <a:prstGeom prst="rect">
            <a:avLst/>
          </a:prstGeom>
          <a:noFill/>
        </p:spPr>
        <p:txBody>
          <a:bodyPr wrap="square" rtlCol="0">
            <a:spAutoFit/>
          </a:bodyPr>
          <a:lstStyle/>
          <a:p>
            <a:r>
              <a:rPr lang="en-US" dirty="0"/>
              <a:t>16</a:t>
            </a:r>
          </a:p>
          <a:p>
            <a:endParaRPr lang="en-US" dirty="0"/>
          </a:p>
        </p:txBody>
      </p:sp>
      <p:sp>
        <p:nvSpPr>
          <p:cNvPr id="5" name="TextBox 4">
            <a:extLst>
              <a:ext uri="{FF2B5EF4-FFF2-40B4-BE49-F238E27FC236}">
                <a16:creationId xmlns:a16="http://schemas.microsoft.com/office/drawing/2014/main" id="{840A3135-2D0B-4D11-B003-12F012B99C16}"/>
              </a:ext>
            </a:extLst>
          </p:cNvPr>
          <p:cNvSpPr txBox="1"/>
          <p:nvPr/>
        </p:nvSpPr>
        <p:spPr>
          <a:xfrm>
            <a:off x="3736261" y="5115771"/>
            <a:ext cx="2722098" cy="1600438"/>
          </a:xfrm>
          <a:prstGeom prst="rect">
            <a:avLst/>
          </a:prstGeom>
          <a:noFill/>
        </p:spPr>
        <p:txBody>
          <a:bodyPr wrap="square" rtlCol="0">
            <a:spAutoFit/>
          </a:bodyPr>
          <a:lstStyle/>
          <a:p>
            <a:pPr algn="ctr"/>
            <a:r>
              <a:rPr lang="en-US" sz="4400" b="1" dirty="0">
                <a:solidFill>
                  <a:srgbClr val="00B050"/>
                </a:solidFill>
                <a:latin typeface="Bahnschrift" panose="020B0502040204020203" pitchFamily="34" charset="0"/>
              </a:rPr>
              <a:t>$55.89</a:t>
            </a:r>
            <a:endParaRPr lang="en-US" sz="2800" b="1" dirty="0">
              <a:solidFill>
                <a:srgbClr val="00B050"/>
              </a:solidFill>
              <a:latin typeface="Bahnschrift" panose="020B0502040204020203" pitchFamily="34" charset="0"/>
            </a:endParaRPr>
          </a:p>
          <a:p>
            <a:pPr algn="ctr"/>
            <a:r>
              <a:rPr lang="en-US" b="1" dirty="0">
                <a:solidFill>
                  <a:srgbClr val="00B050"/>
                </a:solidFill>
                <a:latin typeface="Bahnschrift" panose="020B0502040204020203" pitchFamily="34" charset="0"/>
              </a:rPr>
              <a:t>More on a $100 market basket of goods and services</a:t>
            </a:r>
            <a:r>
              <a:rPr lang="en-US" b="1" dirty="0">
                <a:solidFill>
                  <a:srgbClr val="00B050"/>
                </a:solidFill>
              </a:rPr>
              <a:t> </a:t>
            </a:r>
          </a:p>
        </p:txBody>
      </p:sp>
      <p:sp>
        <p:nvSpPr>
          <p:cNvPr id="9" name="TextBox 8">
            <a:extLst>
              <a:ext uri="{FF2B5EF4-FFF2-40B4-BE49-F238E27FC236}">
                <a16:creationId xmlns:a16="http://schemas.microsoft.com/office/drawing/2014/main" id="{592344BD-B491-F283-C7A6-D4CAF13B4BA8}"/>
              </a:ext>
            </a:extLst>
          </p:cNvPr>
          <p:cNvSpPr txBox="1"/>
          <p:nvPr/>
        </p:nvSpPr>
        <p:spPr>
          <a:xfrm>
            <a:off x="2714920" y="3157979"/>
            <a:ext cx="1611983" cy="400110"/>
          </a:xfrm>
          <a:prstGeom prst="rect">
            <a:avLst/>
          </a:prstGeom>
          <a:noFill/>
        </p:spPr>
        <p:txBody>
          <a:bodyPr wrap="square" rtlCol="0">
            <a:spAutoFit/>
          </a:bodyPr>
          <a:lstStyle/>
          <a:p>
            <a:r>
              <a:rPr lang="en-US" sz="2000" dirty="0"/>
              <a:t>Compared to</a:t>
            </a:r>
          </a:p>
        </p:txBody>
      </p:sp>
    </p:spTree>
    <p:extLst>
      <p:ext uri="{BB962C8B-B14F-4D97-AF65-F5344CB8AC3E}">
        <p14:creationId xmlns:p14="http://schemas.microsoft.com/office/powerpoint/2010/main" val="3003691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81D30B6-B8BE-D5E3-9FA9-8B582A02FC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7F478A-55B4-78D3-2B69-25777E9F3A6A}"/>
              </a:ext>
            </a:extLst>
          </p:cNvPr>
          <p:cNvSpPr>
            <a:spLocks noGrp="1"/>
          </p:cNvSpPr>
          <p:nvPr>
            <p:ph type="title"/>
          </p:nvPr>
        </p:nvSpPr>
        <p:spPr>
          <a:xfrm>
            <a:off x="700035" y="170058"/>
            <a:ext cx="10972800" cy="1143000"/>
          </a:xfrm>
        </p:spPr>
        <p:txBody>
          <a:bodyPr>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l"/>
            <a:r>
              <a:rPr lang="en-US" sz="4000" b="1" dirty="0">
                <a:latin typeface="+mn-lt"/>
                <a:ea typeface="Tahoma" panose="020B0604030504040204" pitchFamily="34" charset="0"/>
                <a:cs typeface="Tahoma" panose="020B0604030504040204" pitchFamily="34" charset="0"/>
              </a:rPr>
              <a:t>How Wisconsin </a:t>
            </a:r>
            <a:r>
              <a:rPr lang="en-US" sz="4000" dirty="0">
                <a:ea typeface="Tahoma" panose="020B0604030504040204" pitchFamily="34" charset="0"/>
                <a:cs typeface="Tahoma" panose="020B0604030504040204" pitchFamily="34" charset="0"/>
              </a:rPr>
              <a:t>Funds Transportation</a:t>
            </a:r>
            <a:br>
              <a:rPr lang="en-US" sz="4400" dirty="0">
                <a:ea typeface="Tahoma" panose="020B0604030504040204" pitchFamily="34" charset="0"/>
                <a:cs typeface="Tahoma" panose="020B0604030504040204" pitchFamily="34" charset="0"/>
              </a:rPr>
            </a:br>
            <a:r>
              <a:rPr lang="en-US" sz="2800" b="1" i="1" dirty="0">
                <a:latin typeface="+mn-lt"/>
                <a:ea typeface="Tahoma" panose="020B0604030504040204" pitchFamily="34" charset="0"/>
                <a:cs typeface="Tahoma" panose="020B0604030504040204" pitchFamily="34" charset="0"/>
              </a:rPr>
              <a:t>Fuel-Efficient Vehicles Equal Gas Tax Break</a:t>
            </a:r>
          </a:p>
        </p:txBody>
      </p:sp>
      <p:sp>
        <p:nvSpPr>
          <p:cNvPr id="3" name="TextBox 2">
            <a:extLst>
              <a:ext uri="{FF2B5EF4-FFF2-40B4-BE49-F238E27FC236}">
                <a16:creationId xmlns:a16="http://schemas.microsoft.com/office/drawing/2014/main" id="{B55ABD88-7EED-92A0-3F97-1C90D0C74F77}"/>
              </a:ext>
            </a:extLst>
          </p:cNvPr>
          <p:cNvSpPr txBox="1"/>
          <p:nvPr/>
        </p:nvSpPr>
        <p:spPr>
          <a:xfrm>
            <a:off x="5587107" y="1925970"/>
            <a:ext cx="5920314" cy="3739485"/>
          </a:xfrm>
          <a:prstGeom prst="rect">
            <a:avLst/>
          </a:prstGeom>
          <a:noFill/>
        </p:spPr>
        <p:txBody>
          <a:bodyPr wrap="square">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342891" indent="-342891">
              <a:spcBef>
                <a:spcPts val="1200"/>
              </a:spcBef>
              <a:buFont typeface="Arial" panose="020B0604020202020204" pitchFamily="34" charset="0"/>
              <a:buChar char="•"/>
            </a:pPr>
            <a:r>
              <a:rPr lang="en-US" sz="2800" dirty="0"/>
              <a:t>The </a:t>
            </a:r>
            <a:r>
              <a:rPr lang="en-US" sz="2800" b="1" dirty="0"/>
              <a:t>25% increase in fuel economy</a:t>
            </a:r>
            <a:r>
              <a:rPr lang="en-US" sz="2800" dirty="0"/>
              <a:t> since 2006 results in reduction for the average motorist equal to about 7.8 cents per gallon.</a:t>
            </a:r>
          </a:p>
          <a:p>
            <a:pPr marL="342891" indent="-342891">
              <a:spcBef>
                <a:spcPts val="1800"/>
              </a:spcBef>
              <a:buFont typeface="Arial" panose="020B0604020202020204" pitchFamily="34" charset="0"/>
              <a:buChar char="•"/>
            </a:pPr>
            <a:r>
              <a:rPr lang="en-US" sz="2800" dirty="0"/>
              <a:t>Or an estimated </a:t>
            </a:r>
            <a:r>
              <a:rPr lang="en-US" sz="2800" b="1" dirty="0"/>
              <a:t>$267 million in gas tax revenue annually</a:t>
            </a:r>
            <a:r>
              <a:rPr lang="en-US" sz="2800" dirty="0"/>
              <a:t>.</a:t>
            </a:r>
          </a:p>
          <a:p>
            <a:endParaRPr lang="en-US" sz="1800" dirty="0"/>
          </a:p>
          <a:p>
            <a:endParaRPr lang="en-US" sz="1800" dirty="0"/>
          </a:p>
          <a:p>
            <a:pPr marL="0" indent="0">
              <a:buNone/>
            </a:pPr>
            <a:endParaRPr lang="en-US" sz="1800" dirty="0"/>
          </a:p>
        </p:txBody>
      </p:sp>
      <p:sp>
        <p:nvSpPr>
          <p:cNvPr id="4" name="TextBox 3">
            <a:extLst>
              <a:ext uri="{FF2B5EF4-FFF2-40B4-BE49-F238E27FC236}">
                <a16:creationId xmlns:a16="http://schemas.microsoft.com/office/drawing/2014/main" id="{E6890203-B4ED-47CF-6608-DEA0452FBC6B}"/>
              </a:ext>
            </a:extLst>
          </p:cNvPr>
          <p:cNvSpPr txBox="1"/>
          <p:nvPr/>
        </p:nvSpPr>
        <p:spPr>
          <a:xfrm>
            <a:off x="1536792" y="2717317"/>
            <a:ext cx="2786743" cy="1938992"/>
          </a:xfrm>
          <a:prstGeom prst="rect">
            <a:avLst/>
          </a:prstGeom>
          <a:noFill/>
        </p:spPr>
        <p:txBody>
          <a:bodyPr wrap="square" rtlCol="0">
            <a:spAutoFit/>
          </a:bodyPr>
          <a:lstStyle/>
          <a:p>
            <a:pPr algn="ctr"/>
            <a:r>
              <a:rPr lang="en-US" sz="12000" dirty="0">
                <a:solidFill>
                  <a:srgbClr val="294179"/>
                </a:solidFill>
                <a:latin typeface="Bahnschrift Condensed" panose="020B0502040204020203" pitchFamily="34" charset="0"/>
              </a:rPr>
              <a:t>7.8¢</a:t>
            </a:r>
          </a:p>
        </p:txBody>
      </p:sp>
      <p:sp>
        <p:nvSpPr>
          <p:cNvPr id="9" name="TextBox 8">
            <a:extLst>
              <a:ext uri="{FF2B5EF4-FFF2-40B4-BE49-F238E27FC236}">
                <a16:creationId xmlns:a16="http://schemas.microsoft.com/office/drawing/2014/main" id="{F3C63B30-C4D3-4C82-FD51-44826145E93E}"/>
              </a:ext>
            </a:extLst>
          </p:cNvPr>
          <p:cNvSpPr txBox="1"/>
          <p:nvPr/>
        </p:nvSpPr>
        <p:spPr>
          <a:xfrm>
            <a:off x="1435192" y="1946290"/>
            <a:ext cx="2532409" cy="954107"/>
          </a:xfrm>
          <a:prstGeom prst="rect">
            <a:avLst/>
          </a:prstGeom>
          <a:noFill/>
        </p:spPr>
        <p:txBody>
          <a:bodyPr wrap="square" rtlCol="0">
            <a:spAutoFit/>
          </a:bodyPr>
          <a:lstStyle/>
          <a:p>
            <a:pPr algn="ctr"/>
            <a:r>
              <a:rPr lang="en-US" sz="2800" b="1" dirty="0"/>
              <a:t>Fuel Efficiency’s Gas Tax Cut </a:t>
            </a:r>
          </a:p>
        </p:txBody>
      </p:sp>
      <p:sp>
        <p:nvSpPr>
          <p:cNvPr id="10" name="TextBox 9">
            <a:extLst>
              <a:ext uri="{FF2B5EF4-FFF2-40B4-BE49-F238E27FC236}">
                <a16:creationId xmlns:a16="http://schemas.microsoft.com/office/drawing/2014/main" id="{14D4E2F8-9183-598B-C733-7687D119C8D8}"/>
              </a:ext>
            </a:extLst>
          </p:cNvPr>
          <p:cNvSpPr txBox="1"/>
          <p:nvPr/>
        </p:nvSpPr>
        <p:spPr>
          <a:xfrm>
            <a:off x="2930163" y="4521965"/>
            <a:ext cx="2786743" cy="369332"/>
          </a:xfrm>
          <a:prstGeom prst="rect">
            <a:avLst/>
          </a:prstGeom>
          <a:noFill/>
        </p:spPr>
        <p:txBody>
          <a:bodyPr wrap="square" rtlCol="0">
            <a:spAutoFit/>
          </a:bodyPr>
          <a:lstStyle/>
          <a:p>
            <a:r>
              <a:rPr lang="en-US" sz="1800" dirty="0"/>
              <a:t>per gallon</a:t>
            </a:r>
            <a:endParaRPr lang="en-US" dirty="0"/>
          </a:p>
        </p:txBody>
      </p:sp>
      <p:sp>
        <p:nvSpPr>
          <p:cNvPr id="6" name="TextBox 5">
            <a:extLst>
              <a:ext uri="{FF2B5EF4-FFF2-40B4-BE49-F238E27FC236}">
                <a16:creationId xmlns:a16="http://schemas.microsoft.com/office/drawing/2014/main" id="{E2BED9A4-355E-9029-68B5-48DEE59B4B8D}"/>
              </a:ext>
            </a:extLst>
          </p:cNvPr>
          <p:cNvSpPr txBox="1"/>
          <p:nvPr/>
        </p:nvSpPr>
        <p:spPr>
          <a:xfrm>
            <a:off x="11125525" y="6488428"/>
            <a:ext cx="913749" cy="646331"/>
          </a:xfrm>
          <a:prstGeom prst="rect">
            <a:avLst/>
          </a:prstGeom>
          <a:noFill/>
        </p:spPr>
        <p:txBody>
          <a:bodyPr wrap="square" rtlCol="0">
            <a:spAutoFit/>
          </a:bodyPr>
          <a:lstStyle/>
          <a:p>
            <a:r>
              <a:rPr lang="en-US" dirty="0"/>
              <a:t>17</a:t>
            </a:r>
          </a:p>
          <a:p>
            <a:endParaRPr lang="en-US" dirty="0"/>
          </a:p>
        </p:txBody>
      </p:sp>
    </p:spTree>
    <p:extLst>
      <p:ext uri="{BB962C8B-B14F-4D97-AF65-F5344CB8AC3E}">
        <p14:creationId xmlns:p14="http://schemas.microsoft.com/office/powerpoint/2010/main" val="312550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9C892E0-FF61-7BCC-4C84-5FC8A4EC27F6}"/>
            </a:ext>
          </a:extLst>
        </p:cNvPr>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9DB274FF-320D-581F-A137-BEE754C1D09F}"/>
              </a:ext>
            </a:extLst>
          </p:cNvPr>
          <p:cNvGraphicFramePr/>
          <p:nvPr>
            <p:extLst>
              <p:ext uri="{D42A27DB-BD31-4B8C-83A1-F6EECF244321}">
                <p14:modId xmlns:p14="http://schemas.microsoft.com/office/powerpoint/2010/main" val="409003429"/>
              </p:ext>
            </p:extLst>
          </p:nvPr>
        </p:nvGraphicFramePr>
        <p:xfrm>
          <a:off x="4437018" y="1943220"/>
          <a:ext cx="7040880" cy="449822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84861A41-F575-0B8A-A3D0-ED332F89C956}"/>
              </a:ext>
            </a:extLst>
          </p:cNvPr>
          <p:cNvSpPr txBox="1"/>
          <p:nvPr/>
        </p:nvSpPr>
        <p:spPr>
          <a:xfrm>
            <a:off x="10689772" y="2791098"/>
            <a:ext cx="1090363" cy="523220"/>
          </a:xfrm>
          <a:prstGeom prst="rect">
            <a:avLst/>
          </a:prstGeom>
          <a:noFill/>
        </p:spPr>
        <p:txBody>
          <a:bodyPr wrap="none" rtlCol="0">
            <a:spAutoFit/>
          </a:bodyPr>
          <a:lstStyle/>
          <a:p>
            <a:r>
              <a:rPr lang="en-US" sz="2800" b="1" dirty="0"/>
              <a:t>2.67%</a:t>
            </a:r>
          </a:p>
        </p:txBody>
      </p:sp>
      <p:sp>
        <p:nvSpPr>
          <p:cNvPr id="9" name="TextBox 8">
            <a:extLst>
              <a:ext uri="{FF2B5EF4-FFF2-40B4-BE49-F238E27FC236}">
                <a16:creationId xmlns:a16="http://schemas.microsoft.com/office/drawing/2014/main" id="{355107C6-16DC-79F1-F34F-D3E0F142F09C}"/>
              </a:ext>
            </a:extLst>
          </p:cNvPr>
          <p:cNvSpPr txBox="1"/>
          <p:nvPr/>
        </p:nvSpPr>
        <p:spPr>
          <a:xfrm>
            <a:off x="10650582" y="4685212"/>
            <a:ext cx="1090363" cy="523220"/>
          </a:xfrm>
          <a:prstGeom prst="rect">
            <a:avLst/>
          </a:prstGeom>
          <a:noFill/>
        </p:spPr>
        <p:txBody>
          <a:bodyPr wrap="none" rtlCol="0">
            <a:spAutoFit/>
          </a:bodyPr>
          <a:lstStyle/>
          <a:p>
            <a:r>
              <a:rPr lang="en-US" sz="2800" b="1" dirty="0"/>
              <a:t>0.48%</a:t>
            </a:r>
          </a:p>
        </p:txBody>
      </p:sp>
      <p:sp>
        <p:nvSpPr>
          <p:cNvPr id="10" name="TextBox 9">
            <a:extLst>
              <a:ext uri="{FF2B5EF4-FFF2-40B4-BE49-F238E27FC236}">
                <a16:creationId xmlns:a16="http://schemas.microsoft.com/office/drawing/2014/main" id="{9C45E76B-AA5A-1553-FA75-D1566F5600B0}"/>
              </a:ext>
            </a:extLst>
          </p:cNvPr>
          <p:cNvSpPr txBox="1"/>
          <p:nvPr/>
        </p:nvSpPr>
        <p:spPr>
          <a:xfrm>
            <a:off x="687977" y="2521131"/>
            <a:ext cx="3749040" cy="2308324"/>
          </a:xfrm>
          <a:prstGeom prst="rect">
            <a:avLst/>
          </a:prstGeom>
          <a:noFill/>
        </p:spPr>
        <p:txBody>
          <a:bodyPr wrap="square" rtlCol="0">
            <a:spAutoFit/>
          </a:bodyPr>
          <a:lstStyle/>
          <a:p>
            <a:r>
              <a:rPr lang="en-US" sz="3200" b="1" dirty="0"/>
              <a:t>Nearly 97% </a:t>
            </a:r>
          </a:p>
          <a:p>
            <a:r>
              <a:rPr lang="en-US" sz="2800" dirty="0"/>
              <a:t>of Wisconsin’s 4.8M  passenger vehicle fleet are non-hybrid, gas-powered vehicles. </a:t>
            </a:r>
          </a:p>
        </p:txBody>
      </p:sp>
      <p:sp>
        <p:nvSpPr>
          <p:cNvPr id="3" name="TextBox 2">
            <a:extLst>
              <a:ext uri="{FF2B5EF4-FFF2-40B4-BE49-F238E27FC236}">
                <a16:creationId xmlns:a16="http://schemas.microsoft.com/office/drawing/2014/main" id="{CE2BF3AA-D73E-5139-EA5A-175182D7DF6E}"/>
              </a:ext>
            </a:extLst>
          </p:cNvPr>
          <p:cNvSpPr txBox="1"/>
          <p:nvPr/>
        </p:nvSpPr>
        <p:spPr>
          <a:xfrm>
            <a:off x="5248366" y="1417638"/>
            <a:ext cx="6229532" cy="942437"/>
          </a:xfrm>
          <a:prstGeom prst="rect">
            <a:avLst/>
          </a:prstGeom>
          <a:noFill/>
        </p:spPr>
        <p:txBody>
          <a:bodyPr wrap="square" rtlCol="0">
            <a:spAutoFit/>
          </a:bodyPr>
          <a:lstStyle/>
          <a:p>
            <a:pPr algn="ctr"/>
            <a:r>
              <a:rPr lang="en-US" b="1" baseline="0" dirty="0"/>
              <a:t>Registered Hybrid and EV Percentages of </a:t>
            </a:r>
          </a:p>
          <a:p>
            <a:pPr algn="ctr"/>
            <a:r>
              <a:rPr lang="en-US" b="1" baseline="0" dirty="0"/>
              <a:t>Wisconsin Passenger Vehicle Fleet</a:t>
            </a:r>
            <a:endParaRPr lang="en-US" b="1" dirty="0"/>
          </a:p>
          <a:p>
            <a:endParaRPr lang="en-US" dirty="0"/>
          </a:p>
        </p:txBody>
      </p:sp>
      <p:sp>
        <p:nvSpPr>
          <p:cNvPr id="12" name="Title 1">
            <a:extLst>
              <a:ext uri="{FF2B5EF4-FFF2-40B4-BE49-F238E27FC236}">
                <a16:creationId xmlns:a16="http://schemas.microsoft.com/office/drawing/2014/main" id="{E0898F99-A82E-1D9B-CA1F-8F735E4F7CFA}"/>
              </a:ext>
            </a:extLst>
          </p:cNvPr>
          <p:cNvSpPr>
            <a:spLocks noGrp="1"/>
          </p:cNvSpPr>
          <p:nvPr>
            <p:ph type="title"/>
          </p:nvPr>
        </p:nvSpPr>
        <p:spPr>
          <a:xfrm>
            <a:off x="700035" y="170058"/>
            <a:ext cx="10972800" cy="1143000"/>
          </a:xfrm>
        </p:spPr>
        <p:txBody>
          <a:bodyPr>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l"/>
            <a:r>
              <a:rPr lang="en-US" sz="4000" b="1" dirty="0">
                <a:latin typeface="+mn-lt"/>
                <a:ea typeface="Tahoma" panose="020B0604030504040204" pitchFamily="34" charset="0"/>
                <a:cs typeface="Tahoma" panose="020B0604030504040204" pitchFamily="34" charset="0"/>
              </a:rPr>
              <a:t>How Wisconsin </a:t>
            </a:r>
            <a:r>
              <a:rPr lang="en-US" sz="4000" dirty="0">
                <a:ea typeface="Tahoma" panose="020B0604030504040204" pitchFamily="34" charset="0"/>
                <a:cs typeface="Tahoma" panose="020B0604030504040204" pitchFamily="34" charset="0"/>
              </a:rPr>
              <a:t>Funds Transportation</a:t>
            </a:r>
            <a:br>
              <a:rPr lang="en-US" sz="4400" dirty="0">
                <a:ea typeface="Tahoma" panose="020B0604030504040204" pitchFamily="34" charset="0"/>
                <a:cs typeface="Tahoma" panose="020B0604030504040204" pitchFamily="34" charset="0"/>
              </a:rPr>
            </a:br>
            <a:r>
              <a:rPr lang="en-US" sz="2800" b="1" i="1" dirty="0">
                <a:latin typeface="+mn-lt"/>
                <a:ea typeface="Tahoma" panose="020B0604030504040204" pitchFamily="34" charset="0"/>
                <a:cs typeface="Tahoma" panose="020B0604030504040204" pitchFamily="34" charset="0"/>
              </a:rPr>
              <a:t>Gas Powered Vehicles Are Not Going Away Soon</a:t>
            </a:r>
          </a:p>
        </p:txBody>
      </p:sp>
      <p:sp>
        <p:nvSpPr>
          <p:cNvPr id="13" name="TextBox 12">
            <a:extLst>
              <a:ext uri="{FF2B5EF4-FFF2-40B4-BE49-F238E27FC236}">
                <a16:creationId xmlns:a16="http://schemas.microsoft.com/office/drawing/2014/main" id="{417C075B-E81C-8A77-E1CC-8422F4C0259E}"/>
              </a:ext>
            </a:extLst>
          </p:cNvPr>
          <p:cNvSpPr txBox="1"/>
          <p:nvPr/>
        </p:nvSpPr>
        <p:spPr>
          <a:xfrm>
            <a:off x="11125525" y="6488428"/>
            <a:ext cx="913749" cy="646331"/>
          </a:xfrm>
          <a:prstGeom prst="rect">
            <a:avLst/>
          </a:prstGeom>
          <a:noFill/>
        </p:spPr>
        <p:txBody>
          <a:bodyPr wrap="square" rtlCol="0">
            <a:spAutoFit/>
          </a:bodyPr>
          <a:lstStyle/>
          <a:p>
            <a:r>
              <a:rPr lang="en-US" dirty="0"/>
              <a:t>18</a:t>
            </a:r>
          </a:p>
          <a:p>
            <a:endParaRPr lang="en-US" dirty="0"/>
          </a:p>
        </p:txBody>
      </p:sp>
    </p:spTree>
    <p:extLst>
      <p:ext uri="{BB962C8B-B14F-4D97-AF65-F5344CB8AC3E}">
        <p14:creationId xmlns:p14="http://schemas.microsoft.com/office/powerpoint/2010/main" val="4149232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Wisconsin Funds Transportation</a:t>
            </a:r>
            <a:br>
              <a:rPr lang="en-US" dirty="0"/>
            </a:br>
            <a:r>
              <a:rPr lang="en-US" sz="2800" i="1" dirty="0"/>
              <a:t>Registration Fee Revenue Now Rivals Gas Tax</a:t>
            </a:r>
          </a:p>
        </p:txBody>
      </p:sp>
      <p:sp>
        <p:nvSpPr>
          <p:cNvPr id="7" name="TextBox 6">
            <a:extLst>
              <a:ext uri="{FF2B5EF4-FFF2-40B4-BE49-F238E27FC236}">
                <a16:creationId xmlns:a16="http://schemas.microsoft.com/office/drawing/2014/main" id="{4903E38D-EF89-DB38-3890-33929C9697FB}"/>
              </a:ext>
            </a:extLst>
          </p:cNvPr>
          <p:cNvSpPr txBox="1"/>
          <p:nvPr/>
        </p:nvSpPr>
        <p:spPr>
          <a:xfrm>
            <a:off x="11125525" y="6488428"/>
            <a:ext cx="913749" cy="646331"/>
          </a:xfrm>
          <a:prstGeom prst="rect">
            <a:avLst/>
          </a:prstGeom>
          <a:noFill/>
        </p:spPr>
        <p:txBody>
          <a:bodyPr wrap="square" rtlCol="0">
            <a:spAutoFit/>
          </a:bodyPr>
          <a:lstStyle/>
          <a:p>
            <a:r>
              <a:rPr lang="en-US" dirty="0"/>
              <a:t>19</a:t>
            </a:r>
          </a:p>
          <a:p>
            <a:endParaRPr lang="en-US" dirty="0"/>
          </a:p>
        </p:txBody>
      </p:sp>
      <p:pic>
        <p:nvPicPr>
          <p:cNvPr id="8" name="Picture 7">
            <a:extLst>
              <a:ext uri="{FF2B5EF4-FFF2-40B4-BE49-F238E27FC236}">
                <a16:creationId xmlns:a16="http://schemas.microsoft.com/office/drawing/2014/main" id="{6663240B-043C-5F84-B49C-A103AF84E4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900" y="1481608"/>
            <a:ext cx="9113837" cy="5006820"/>
          </a:xfrm>
          <a:prstGeom prst="rect">
            <a:avLst/>
          </a:prstGeom>
        </p:spPr>
      </p:pic>
    </p:spTree>
    <p:extLst>
      <p:ext uri="{BB962C8B-B14F-4D97-AF65-F5344CB8AC3E}">
        <p14:creationId xmlns:p14="http://schemas.microsoft.com/office/powerpoint/2010/main" val="543919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7A841-701D-99A4-48EE-C257E847F15D}"/>
              </a:ext>
            </a:extLst>
          </p:cNvPr>
          <p:cNvSpPr>
            <a:spLocks noGrp="1"/>
          </p:cNvSpPr>
          <p:nvPr>
            <p:ph type="title"/>
          </p:nvPr>
        </p:nvSpPr>
        <p:spPr>
          <a:xfrm>
            <a:off x="609600" y="366079"/>
            <a:ext cx="10972800" cy="1143000"/>
          </a:xfrm>
        </p:spPr>
        <p:txBody>
          <a:bodyPr>
            <a:normAutofit fontScale="90000"/>
          </a:bodyPr>
          <a:lstStyle/>
          <a:p>
            <a:r>
              <a:rPr lang="en-US" dirty="0"/>
              <a:t>Wisconsin’s Transportation-Dependent Economy</a:t>
            </a:r>
            <a:br>
              <a:rPr lang="en-US" dirty="0"/>
            </a:br>
            <a:r>
              <a:rPr lang="en-US" sz="3100" b="1" i="1" dirty="0">
                <a:solidFill>
                  <a:schemeClr val="tx1"/>
                </a:solidFill>
              </a:rPr>
              <a:t>Transportation</a:t>
            </a:r>
            <a:r>
              <a:rPr lang="en-US" sz="3100" b="1" i="1" baseline="0" dirty="0">
                <a:solidFill>
                  <a:schemeClr val="tx1"/>
                </a:solidFill>
              </a:rPr>
              <a:t>-Dependent Industries Critical for Wisconsin</a:t>
            </a:r>
            <a:br>
              <a:rPr lang="en-US" sz="4000" b="1" i="1" dirty="0">
                <a:solidFill>
                  <a:schemeClr val="tx1"/>
                </a:solidFill>
              </a:rPr>
            </a:br>
            <a:r>
              <a:rPr lang="en-US" dirty="0"/>
              <a:t>	</a:t>
            </a:r>
          </a:p>
        </p:txBody>
      </p:sp>
      <p:graphicFrame>
        <p:nvGraphicFramePr>
          <p:cNvPr id="8" name="Chart 7">
            <a:extLst>
              <a:ext uri="{FF2B5EF4-FFF2-40B4-BE49-F238E27FC236}">
                <a16:creationId xmlns:a16="http://schemas.microsoft.com/office/drawing/2014/main" id="{BF9A5212-6000-D18D-798D-05FDE20FD14F}"/>
              </a:ext>
            </a:extLst>
          </p:cNvPr>
          <p:cNvGraphicFramePr>
            <a:graphicFrameLocks noGrp="1"/>
          </p:cNvGraphicFramePr>
          <p:nvPr>
            <p:extLst>
              <p:ext uri="{D42A27DB-BD31-4B8C-83A1-F6EECF244321}">
                <p14:modId xmlns:p14="http://schemas.microsoft.com/office/powerpoint/2010/main" val="3530630595"/>
              </p:ext>
            </p:extLst>
          </p:nvPr>
        </p:nvGraphicFramePr>
        <p:xfrm>
          <a:off x="1452880" y="2153919"/>
          <a:ext cx="9620403" cy="433800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9AE24915-A109-CA8F-3A37-001E3F299E06}"/>
              </a:ext>
            </a:extLst>
          </p:cNvPr>
          <p:cNvSpPr txBox="1"/>
          <p:nvPr/>
        </p:nvSpPr>
        <p:spPr>
          <a:xfrm>
            <a:off x="1118717" y="1978267"/>
            <a:ext cx="9499786" cy="646331"/>
          </a:xfrm>
          <a:prstGeom prst="rect">
            <a:avLst/>
          </a:prstGeom>
          <a:noFill/>
        </p:spPr>
        <p:txBody>
          <a:bodyPr wrap="square" rtlCol="0">
            <a:spAutoFit/>
          </a:bodyPr>
          <a:lstStyle/>
          <a:p>
            <a:pPr algn="ctr" rtl="0">
              <a:defRPr sz="2400" b="0" i="0" u="none" strike="noStrike" kern="1200" spc="0" baseline="0">
                <a:solidFill>
                  <a:prstClr val="black"/>
                </a:solidFill>
                <a:latin typeface="+mn-lt"/>
                <a:ea typeface="+mn-ea"/>
                <a:cs typeface="+mn-cs"/>
              </a:defRPr>
            </a:pPr>
            <a:r>
              <a:rPr lang="en-US" sz="1800" dirty="0">
                <a:solidFill>
                  <a:schemeClr val="tx1"/>
                </a:solidFill>
              </a:rPr>
              <a:t>Employment</a:t>
            </a:r>
            <a:r>
              <a:rPr lang="en-US" sz="1800" baseline="0" dirty="0">
                <a:solidFill>
                  <a:schemeClr val="tx1"/>
                </a:solidFill>
              </a:rPr>
              <a:t> &amp; Wage Shares, Manufacturing, Trucking, Agriculture, &amp; Mining, WI &amp; US, 2023</a:t>
            </a:r>
            <a:endParaRPr lang="en-US" sz="1800" dirty="0">
              <a:solidFill>
                <a:schemeClr val="tx1"/>
              </a:solidFill>
            </a:endParaRPr>
          </a:p>
          <a:p>
            <a:endParaRPr lang="en-US" dirty="0"/>
          </a:p>
        </p:txBody>
      </p:sp>
      <p:sp>
        <p:nvSpPr>
          <p:cNvPr id="4" name="TextBox 3">
            <a:extLst>
              <a:ext uri="{FF2B5EF4-FFF2-40B4-BE49-F238E27FC236}">
                <a16:creationId xmlns:a16="http://schemas.microsoft.com/office/drawing/2014/main" id="{5F2A13B2-2FB6-5707-1624-A736320FE1A8}"/>
              </a:ext>
            </a:extLst>
          </p:cNvPr>
          <p:cNvSpPr txBox="1"/>
          <p:nvPr/>
        </p:nvSpPr>
        <p:spPr>
          <a:xfrm>
            <a:off x="11073283" y="6490429"/>
            <a:ext cx="913749" cy="646331"/>
          </a:xfrm>
          <a:prstGeom prst="rect">
            <a:avLst/>
          </a:prstGeom>
          <a:noFill/>
        </p:spPr>
        <p:txBody>
          <a:bodyPr wrap="square" rtlCol="0">
            <a:spAutoFit/>
          </a:bodyPr>
          <a:lstStyle/>
          <a:p>
            <a:r>
              <a:rPr lang="en-US" dirty="0"/>
              <a:t>2</a:t>
            </a:r>
          </a:p>
          <a:p>
            <a:endParaRPr lang="en-US" dirty="0"/>
          </a:p>
        </p:txBody>
      </p:sp>
    </p:spTree>
    <p:extLst>
      <p:ext uri="{BB962C8B-B14F-4D97-AF65-F5344CB8AC3E}">
        <p14:creationId xmlns:p14="http://schemas.microsoft.com/office/powerpoint/2010/main" val="1777927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89CB6E1-DFAB-9567-57DD-AEB1E8C6DD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32CCE3-20A3-AA06-B91A-8D50065F7593}"/>
              </a:ext>
            </a:extLst>
          </p:cNvPr>
          <p:cNvSpPr>
            <a:spLocks noGrp="1"/>
          </p:cNvSpPr>
          <p:nvPr>
            <p:ph type="title"/>
          </p:nvPr>
        </p:nvSpPr>
        <p:spPr/>
        <p:txBody>
          <a:bodyPr/>
          <a:lstStyle/>
          <a:p>
            <a:r>
              <a:rPr lang="en-US" dirty="0"/>
              <a:t>How Wisconsin Funds Transportation</a:t>
            </a:r>
            <a:br>
              <a:rPr lang="en-US" dirty="0"/>
            </a:br>
            <a:r>
              <a:rPr lang="en-US" sz="2800" i="1" dirty="0"/>
              <a:t>Percentage of Out-of-State Contribution Drops by More Than 30%</a:t>
            </a:r>
          </a:p>
        </p:txBody>
      </p:sp>
      <p:sp>
        <p:nvSpPr>
          <p:cNvPr id="7" name="TextBox 6">
            <a:extLst>
              <a:ext uri="{FF2B5EF4-FFF2-40B4-BE49-F238E27FC236}">
                <a16:creationId xmlns:a16="http://schemas.microsoft.com/office/drawing/2014/main" id="{B207E36B-4E13-6B8D-5014-7ED41A57644D}"/>
              </a:ext>
            </a:extLst>
          </p:cNvPr>
          <p:cNvSpPr txBox="1"/>
          <p:nvPr/>
        </p:nvSpPr>
        <p:spPr>
          <a:xfrm>
            <a:off x="11125525" y="6488428"/>
            <a:ext cx="913749" cy="646331"/>
          </a:xfrm>
          <a:prstGeom prst="rect">
            <a:avLst/>
          </a:prstGeom>
          <a:noFill/>
        </p:spPr>
        <p:txBody>
          <a:bodyPr wrap="square" rtlCol="0">
            <a:spAutoFit/>
          </a:bodyPr>
          <a:lstStyle/>
          <a:p>
            <a:r>
              <a:rPr lang="en-US" dirty="0"/>
              <a:t>20</a:t>
            </a:r>
          </a:p>
          <a:p>
            <a:endParaRPr lang="en-US" dirty="0"/>
          </a:p>
        </p:txBody>
      </p:sp>
      <p:graphicFrame>
        <p:nvGraphicFramePr>
          <p:cNvPr id="21" name="Chart 20">
            <a:extLst>
              <a:ext uri="{FF2B5EF4-FFF2-40B4-BE49-F238E27FC236}">
                <a16:creationId xmlns:a16="http://schemas.microsoft.com/office/drawing/2014/main" id="{315541F0-342E-2778-7958-5FBF5BDB272F}"/>
              </a:ext>
            </a:extLst>
          </p:cNvPr>
          <p:cNvGraphicFramePr/>
          <p:nvPr>
            <p:extLst>
              <p:ext uri="{D42A27DB-BD31-4B8C-83A1-F6EECF244321}">
                <p14:modId xmlns:p14="http://schemas.microsoft.com/office/powerpoint/2010/main" val="3887249012"/>
              </p:ext>
            </p:extLst>
          </p:nvPr>
        </p:nvGraphicFramePr>
        <p:xfrm>
          <a:off x="914238" y="1993900"/>
          <a:ext cx="10363524" cy="4494528"/>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9D32D958-008E-1F10-FEF9-9B4393F87FDA}"/>
              </a:ext>
            </a:extLst>
          </p:cNvPr>
          <p:cNvSpPr txBox="1"/>
          <p:nvPr/>
        </p:nvSpPr>
        <p:spPr>
          <a:xfrm>
            <a:off x="9931318" y="1313134"/>
            <a:ext cx="2107956" cy="646331"/>
          </a:xfrm>
          <a:prstGeom prst="rect">
            <a:avLst/>
          </a:prstGeom>
          <a:noFill/>
        </p:spPr>
        <p:txBody>
          <a:bodyPr wrap="square" rtlCol="0">
            <a:spAutoFit/>
          </a:bodyPr>
          <a:lstStyle/>
          <a:p>
            <a:r>
              <a:rPr lang="en-US" dirty="0"/>
              <a:t>Est. % Out-of-State Contribution</a:t>
            </a:r>
          </a:p>
        </p:txBody>
      </p:sp>
      <p:sp>
        <p:nvSpPr>
          <p:cNvPr id="23" name="TextBox 22">
            <a:extLst>
              <a:ext uri="{FF2B5EF4-FFF2-40B4-BE49-F238E27FC236}">
                <a16:creationId xmlns:a16="http://schemas.microsoft.com/office/drawing/2014/main" id="{BF5AD63E-2233-C9A4-56FE-AA045735539B}"/>
              </a:ext>
            </a:extLst>
          </p:cNvPr>
          <p:cNvSpPr txBox="1"/>
          <p:nvPr/>
        </p:nvSpPr>
        <p:spPr>
          <a:xfrm>
            <a:off x="228844" y="1347569"/>
            <a:ext cx="2616200" cy="646331"/>
          </a:xfrm>
          <a:prstGeom prst="rect">
            <a:avLst/>
          </a:prstGeom>
          <a:noFill/>
        </p:spPr>
        <p:txBody>
          <a:bodyPr wrap="square" rtlCol="0">
            <a:spAutoFit/>
          </a:bodyPr>
          <a:lstStyle/>
          <a:p>
            <a:r>
              <a:rPr lang="en-US" dirty="0"/>
              <a:t>% of Total State Transportation Revenue</a:t>
            </a:r>
          </a:p>
        </p:txBody>
      </p:sp>
      <p:sp>
        <p:nvSpPr>
          <p:cNvPr id="24" name="TextBox 23">
            <a:extLst>
              <a:ext uri="{FF2B5EF4-FFF2-40B4-BE49-F238E27FC236}">
                <a16:creationId xmlns:a16="http://schemas.microsoft.com/office/drawing/2014/main" id="{422DD3C0-690F-A81A-E2C5-AD77BD83C46B}"/>
              </a:ext>
            </a:extLst>
          </p:cNvPr>
          <p:cNvSpPr txBox="1"/>
          <p:nvPr/>
        </p:nvSpPr>
        <p:spPr>
          <a:xfrm>
            <a:off x="6146800" y="2171700"/>
            <a:ext cx="2806700" cy="646331"/>
          </a:xfrm>
          <a:prstGeom prst="rect">
            <a:avLst/>
          </a:prstGeom>
          <a:noFill/>
        </p:spPr>
        <p:txBody>
          <a:bodyPr wrap="square" rtlCol="0">
            <a:spAutoFit/>
          </a:bodyPr>
          <a:lstStyle/>
          <a:p>
            <a:r>
              <a:rPr lang="en-US" dirty="0"/>
              <a:t>Declining Out-of-State Contribution</a:t>
            </a:r>
          </a:p>
        </p:txBody>
      </p:sp>
      <p:cxnSp>
        <p:nvCxnSpPr>
          <p:cNvPr id="26" name="Straight Connector 25">
            <a:extLst>
              <a:ext uri="{FF2B5EF4-FFF2-40B4-BE49-F238E27FC236}">
                <a16:creationId xmlns:a16="http://schemas.microsoft.com/office/drawing/2014/main" id="{D32F9AAB-ABEE-192E-8F93-581FC49607EB}"/>
              </a:ext>
            </a:extLst>
          </p:cNvPr>
          <p:cNvCxnSpPr/>
          <p:nvPr/>
        </p:nvCxnSpPr>
        <p:spPr>
          <a:xfrm>
            <a:off x="6464300" y="2818031"/>
            <a:ext cx="381000" cy="4585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7751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DBF1E96-0D08-52E9-4268-4331E73F386D}"/>
            </a:ext>
          </a:extLst>
        </p:cNvPr>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25D4394F-68C6-90BA-C01E-AACB119E3484}"/>
              </a:ext>
            </a:extLst>
          </p:cNvPr>
          <p:cNvGraphicFramePr/>
          <p:nvPr>
            <p:extLst>
              <p:ext uri="{D42A27DB-BD31-4B8C-83A1-F6EECF244321}">
                <p14:modId xmlns:p14="http://schemas.microsoft.com/office/powerpoint/2010/main" val="959511816"/>
              </p:ext>
            </p:extLst>
          </p:nvPr>
        </p:nvGraphicFramePr>
        <p:xfrm>
          <a:off x="566185" y="1908012"/>
          <a:ext cx="9860767" cy="494998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3BB6A327-D622-3C56-F669-7BDC3D4646E1}"/>
              </a:ext>
            </a:extLst>
          </p:cNvPr>
          <p:cNvSpPr txBox="1"/>
          <p:nvPr/>
        </p:nvSpPr>
        <p:spPr>
          <a:xfrm>
            <a:off x="708408" y="1555211"/>
            <a:ext cx="2005556" cy="379656"/>
          </a:xfrm>
          <a:prstGeom prst="rect">
            <a:avLst/>
          </a:prstGeom>
          <a:solidFill>
            <a:schemeClr val="bg1"/>
          </a:solidFill>
          <a:ln>
            <a:noFill/>
          </a:ln>
        </p:spPr>
        <p:txBody>
          <a:bodyPr wrap="square"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1867" b="1" dirty="0">
                <a:latin typeface="+mj-lt"/>
                <a:ea typeface="Tahoma" panose="020B0604030504040204" pitchFamily="34" charset="0"/>
                <a:cs typeface="Tahoma" panose="020B0604030504040204" pitchFamily="34" charset="0"/>
              </a:rPr>
              <a:t>IN MILLIONS</a:t>
            </a:r>
          </a:p>
        </p:txBody>
      </p:sp>
      <p:sp>
        <p:nvSpPr>
          <p:cNvPr id="6" name="Title 5">
            <a:extLst>
              <a:ext uri="{FF2B5EF4-FFF2-40B4-BE49-F238E27FC236}">
                <a16:creationId xmlns:a16="http://schemas.microsoft.com/office/drawing/2014/main" id="{AA86830E-0446-E295-410F-BB9D5578C557}"/>
              </a:ext>
            </a:extLst>
          </p:cNvPr>
          <p:cNvSpPr>
            <a:spLocks noGrp="1"/>
          </p:cNvSpPr>
          <p:nvPr>
            <p:ph type="title"/>
          </p:nvPr>
        </p:nvSpPr>
        <p:spPr>
          <a:xfrm>
            <a:off x="708408" y="386941"/>
            <a:ext cx="10972800" cy="1143000"/>
          </a:xfrm>
        </p:spPr>
        <p:txBody>
          <a:bodyPr>
            <a:normAutofit/>
          </a:bodyPr>
          <a:lstStyle/>
          <a:p>
            <a:r>
              <a:rPr lang="en-US" dirty="0">
                <a:ea typeface="Tahoma" panose="020B0604030504040204" pitchFamily="34" charset="0"/>
                <a:cs typeface="Tahoma" panose="020B0604030504040204" pitchFamily="34" charset="0"/>
              </a:rPr>
              <a:t>How Wisconsin Funds Transportation</a:t>
            </a:r>
            <a:br>
              <a:rPr lang="en-US" dirty="0">
                <a:ea typeface="Tahoma" panose="020B0604030504040204" pitchFamily="34" charset="0"/>
                <a:cs typeface="Tahoma" panose="020B0604030504040204" pitchFamily="34" charset="0"/>
              </a:rPr>
            </a:br>
            <a:r>
              <a:rPr lang="en-US" sz="3100" i="1" dirty="0">
                <a:ea typeface="Tahoma" panose="020B0604030504040204" pitchFamily="34" charset="0"/>
                <a:cs typeface="Tahoma" panose="020B0604030504040204" pitchFamily="34" charset="0"/>
              </a:rPr>
              <a:t>Wisconsin Bends Debt Service Trend, Work Still To Do</a:t>
            </a:r>
            <a:endParaRPr lang="en-US" sz="3100" i="1" dirty="0"/>
          </a:p>
        </p:txBody>
      </p:sp>
      <p:sp>
        <p:nvSpPr>
          <p:cNvPr id="7" name="TextBox 6">
            <a:extLst>
              <a:ext uri="{FF2B5EF4-FFF2-40B4-BE49-F238E27FC236}">
                <a16:creationId xmlns:a16="http://schemas.microsoft.com/office/drawing/2014/main" id="{45DDDF72-4DB0-DEBD-03A8-9D62AD5BF781}"/>
              </a:ext>
            </a:extLst>
          </p:cNvPr>
          <p:cNvSpPr txBox="1"/>
          <p:nvPr/>
        </p:nvSpPr>
        <p:spPr>
          <a:xfrm>
            <a:off x="11125525" y="6488428"/>
            <a:ext cx="913749" cy="646331"/>
          </a:xfrm>
          <a:prstGeom prst="rect">
            <a:avLst/>
          </a:prstGeom>
          <a:noFill/>
        </p:spPr>
        <p:txBody>
          <a:bodyPr wrap="square" rtlCol="0">
            <a:spAutoFit/>
          </a:bodyPr>
          <a:lstStyle/>
          <a:p>
            <a:r>
              <a:rPr lang="en-US" dirty="0"/>
              <a:t>21</a:t>
            </a:r>
          </a:p>
          <a:p>
            <a:endParaRPr lang="en-US" dirty="0"/>
          </a:p>
        </p:txBody>
      </p:sp>
    </p:spTree>
    <p:extLst>
      <p:ext uri="{BB962C8B-B14F-4D97-AF65-F5344CB8AC3E}">
        <p14:creationId xmlns:p14="http://schemas.microsoft.com/office/powerpoint/2010/main" val="2455514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90BCA05-E7BD-C174-F926-EB53D05DB5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073A1F-7E74-A44A-57AE-5AB83466595B}"/>
              </a:ext>
            </a:extLst>
          </p:cNvPr>
          <p:cNvSpPr>
            <a:spLocks noGrp="1"/>
          </p:cNvSpPr>
          <p:nvPr>
            <p:ph type="title" idx="4294967295"/>
          </p:nvPr>
        </p:nvSpPr>
        <p:spPr>
          <a:xfrm>
            <a:off x="865414" y="2444750"/>
            <a:ext cx="9650186" cy="1325563"/>
          </a:xfrm>
        </p:spPr>
        <p:txBody>
          <a:bodyPr/>
          <a:lstStyle/>
          <a:p>
            <a:r>
              <a:rPr lang="en-US" dirty="0"/>
              <a:t>Where the Money Goes</a:t>
            </a:r>
          </a:p>
        </p:txBody>
      </p:sp>
      <p:sp>
        <p:nvSpPr>
          <p:cNvPr id="5" name="TextBox 4">
            <a:extLst>
              <a:ext uri="{FF2B5EF4-FFF2-40B4-BE49-F238E27FC236}">
                <a16:creationId xmlns:a16="http://schemas.microsoft.com/office/drawing/2014/main" id="{E2DBB8E9-7FC7-6385-5E0F-517C83BD1C44}"/>
              </a:ext>
            </a:extLst>
          </p:cNvPr>
          <p:cNvSpPr txBox="1"/>
          <p:nvPr/>
        </p:nvSpPr>
        <p:spPr>
          <a:xfrm>
            <a:off x="11125525" y="6488428"/>
            <a:ext cx="913749" cy="646331"/>
          </a:xfrm>
          <a:prstGeom prst="rect">
            <a:avLst/>
          </a:prstGeom>
          <a:noFill/>
        </p:spPr>
        <p:txBody>
          <a:bodyPr wrap="square" rtlCol="0">
            <a:spAutoFit/>
          </a:bodyPr>
          <a:lstStyle/>
          <a:p>
            <a:r>
              <a:rPr lang="en-US" dirty="0"/>
              <a:t>22</a:t>
            </a:r>
          </a:p>
          <a:p>
            <a:endParaRPr lang="en-US" dirty="0"/>
          </a:p>
        </p:txBody>
      </p:sp>
    </p:spTree>
    <p:extLst>
      <p:ext uri="{BB962C8B-B14F-4D97-AF65-F5344CB8AC3E}">
        <p14:creationId xmlns:p14="http://schemas.microsoft.com/office/powerpoint/2010/main" val="16081830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the Money Goes</a:t>
            </a:r>
            <a:br>
              <a:rPr lang="en-US" dirty="0"/>
            </a:br>
            <a:r>
              <a:rPr lang="en-US" sz="2800" i="1" dirty="0"/>
              <a:t>All Funds Budget Overview of Spending (2025-27)</a:t>
            </a:r>
          </a:p>
        </p:txBody>
      </p:sp>
      <p:graphicFrame>
        <p:nvGraphicFramePr>
          <p:cNvPr id="18" name="Chart 17">
            <a:extLst>
              <a:ext uri="{FF2B5EF4-FFF2-40B4-BE49-F238E27FC236}">
                <a16:creationId xmlns:a16="http://schemas.microsoft.com/office/drawing/2014/main" id="{F89E8070-DC95-6CC7-F191-6274C977B125}"/>
              </a:ext>
            </a:extLst>
          </p:cNvPr>
          <p:cNvGraphicFramePr/>
          <p:nvPr>
            <p:extLst>
              <p:ext uri="{D42A27DB-BD31-4B8C-83A1-F6EECF244321}">
                <p14:modId xmlns:p14="http://schemas.microsoft.com/office/powerpoint/2010/main" val="2379612128"/>
              </p:ext>
            </p:extLst>
          </p:nvPr>
        </p:nvGraphicFramePr>
        <p:xfrm>
          <a:off x="338667" y="1159933"/>
          <a:ext cx="11243733"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C46E0CD0-3DFC-F3DF-2208-054D289EFFAA}"/>
              </a:ext>
            </a:extLst>
          </p:cNvPr>
          <p:cNvSpPr txBox="1"/>
          <p:nvPr/>
        </p:nvSpPr>
        <p:spPr>
          <a:xfrm>
            <a:off x="11125525" y="6488428"/>
            <a:ext cx="913749" cy="646331"/>
          </a:xfrm>
          <a:prstGeom prst="rect">
            <a:avLst/>
          </a:prstGeom>
          <a:noFill/>
        </p:spPr>
        <p:txBody>
          <a:bodyPr wrap="square" rtlCol="0">
            <a:spAutoFit/>
          </a:bodyPr>
          <a:lstStyle/>
          <a:p>
            <a:r>
              <a:rPr lang="en-US" dirty="0"/>
              <a:t>23</a:t>
            </a:r>
          </a:p>
          <a:p>
            <a:endParaRPr lang="en-US" dirty="0"/>
          </a:p>
        </p:txBody>
      </p:sp>
    </p:spTree>
    <p:extLst>
      <p:ext uri="{BB962C8B-B14F-4D97-AF65-F5344CB8AC3E}">
        <p14:creationId xmlns:p14="http://schemas.microsoft.com/office/powerpoint/2010/main" val="36222854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42BCBD3-8829-349B-F51F-3BFB68BCE74F}"/>
            </a:ext>
          </a:extLst>
        </p:cNvPr>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41B3C05E-C0EA-C715-E499-AAEB8872BD5E}"/>
              </a:ext>
            </a:extLst>
          </p:cNvPr>
          <p:cNvGraphicFramePr/>
          <p:nvPr>
            <p:extLst>
              <p:ext uri="{D42A27DB-BD31-4B8C-83A1-F6EECF244321}">
                <p14:modId xmlns:p14="http://schemas.microsoft.com/office/powerpoint/2010/main" val="3683368908"/>
              </p:ext>
            </p:extLst>
          </p:nvPr>
        </p:nvGraphicFramePr>
        <p:xfrm>
          <a:off x="451555" y="1501422"/>
          <a:ext cx="11740445" cy="526546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BF9DECC5-EABA-F3EF-0652-71DF26EC18B1}"/>
              </a:ext>
            </a:extLst>
          </p:cNvPr>
          <p:cNvSpPr>
            <a:spLocks noGrp="1"/>
          </p:cNvSpPr>
          <p:nvPr>
            <p:ph type="title"/>
          </p:nvPr>
        </p:nvSpPr>
        <p:spPr>
          <a:xfrm>
            <a:off x="609600" y="358422"/>
            <a:ext cx="11013440" cy="1143000"/>
          </a:xfrm>
        </p:spPr>
        <p:txBody>
          <a:bodyPr>
            <a:normAutofit fontScale="90000"/>
          </a:bodyPr>
          <a:lstStyle/>
          <a:p>
            <a:r>
              <a:rPr lang="en-US" dirty="0"/>
              <a:t>Where the Money Goes</a:t>
            </a:r>
            <a:br>
              <a:rPr lang="en-US" dirty="0"/>
            </a:br>
            <a:r>
              <a:rPr lang="en-US" sz="3100" i="1" dirty="0"/>
              <a:t>Majority of Highway Spending Aimed at Maintaining Highway Conditions</a:t>
            </a:r>
          </a:p>
        </p:txBody>
      </p:sp>
      <p:sp>
        <p:nvSpPr>
          <p:cNvPr id="4" name="TextBox 3">
            <a:extLst>
              <a:ext uri="{FF2B5EF4-FFF2-40B4-BE49-F238E27FC236}">
                <a16:creationId xmlns:a16="http://schemas.microsoft.com/office/drawing/2014/main" id="{13AA0BD4-C09F-1FA7-B8E5-7A286BCC44C1}"/>
              </a:ext>
            </a:extLst>
          </p:cNvPr>
          <p:cNvSpPr txBox="1"/>
          <p:nvPr/>
        </p:nvSpPr>
        <p:spPr>
          <a:xfrm>
            <a:off x="11125525" y="6488428"/>
            <a:ext cx="913749" cy="646331"/>
          </a:xfrm>
          <a:prstGeom prst="rect">
            <a:avLst/>
          </a:prstGeom>
          <a:noFill/>
        </p:spPr>
        <p:txBody>
          <a:bodyPr wrap="square" rtlCol="0">
            <a:spAutoFit/>
          </a:bodyPr>
          <a:lstStyle/>
          <a:p>
            <a:r>
              <a:rPr lang="en-US" dirty="0"/>
              <a:t>24</a:t>
            </a:r>
          </a:p>
          <a:p>
            <a:endParaRPr lang="en-US" dirty="0"/>
          </a:p>
        </p:txBody>
      </p:sp>
    </p:spTree>
    <p:extLst>
      <p:ext uri="{BB962C8B-B14F-4D97-AF65-F5344CB8AC3E}">
        <p14:creationId xmlns:p14="http://schemas.microsoft.com/office/powerpoint/2010/main" val="6065394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E83E834-3FF9-B4CB-233B-F32793CB87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48C989-FBA3-75E0-7AF1-CE448AE6DE3B}"/>
              </a:ext>
            </a:extLst>
          </p:cNvPr>
          <p:cNvSpPr>
            <a:spLocks noGrp="1"/>
          </p:cNvSpPr>
          <p:nvPr>
            <p:ph type="title"/>
          </p:nvPr>
        </p:nvSpPr>
        <p:spPr>
          <a:xfrm>
            <a:off x="609600" y="102080"/>
            <a:ext cx="10972800" cy="1143000"/>
          </a:xfrm>
        </p:spPr>
        <p:txBody>
          <a:bodyPr>
            <a:normAutofit/>
          </a:bodyPr>
          <a:lstStyle/>
          <a:p>
            <a:r>
              <a:rPr lang="en-US" sz="4000" dirty="0"/>
              <a:t>Where the Money Goes</a:t>
            </a:r>
            <a:br>
              <a:rPr lang="en-US" dirty="0"/>
            </a:br>
            <a:r>
              <a:rPr lang="en-US" sz="3100" i="1" dirty="0"/>
              <a:t>Local Funding Split Between Capital &amp; Operations</a:t>
            </a:r>
          </a:p>
        </p:txBody>
      </p:sp>
      <p:graphicFrame>
        <p:nvGraphicFramePr>
          <p:cNvPr id="18" name="Chart 17">
            <a:extLst>
              <a:ext uri="{FF2B5EF4-FFF2-40B4-BE49-F238E27FC236}">
                <a16:creationId xmlns:a16="http://schemas.microsoft.com/office/drawing/2014/main" id="{597A62DC-766E-7768-0B53-10ABCF4A3A18}"/>
              </a:ext>
            </a:extLst>
          </p:cNvPr>
          <p:cNvGraphicFramePr/>
          <p:nvPr>
            <p:extLst>
              <p:ext uri="{D42A27DB-BD31-4B8C-83A1-F6EECF244321}">
                <p14:modId xmlns:p14="http://schemas.microsoft.com/office/powerpoint/2010/main" val="3677146974"/>
              </p:ext>
            </p:extLst>
          </p:nvPr>
        </p:nvGraphicFramePr>
        <p:xfrm>
          <a:off x="725872" y="1084306"/>
          <a:ext cx="10972801" cy="524684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
            <a:extLst>
              <a:ext uri="{FF2B5EF4-FFF2-40B4-BE49-F238E27FC236}">
                <a16:creationId xmlns:a16="http://schemas.microsoft.com/office/drawing/2014/main" id="{A9232209-E92C-AF6D-C4CF-30EE8F480133}"/>
              </a:ext>
            </a:extLst>
          </p:cNvPr>
          <p:cNvSpPr txBox="1"/>
          <p:nvPr/>
        </p:nvSpPr>
        <p:spPr>
          <a:xfrm>
            <a:off x="6930848" y="1416906"/>
            <a:ext cx="3794127" cy="59236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800" b="1" kern="1200" dirty="0"/>
              <a:t>Local Program Detail</a:t>
            </a:r>
          </a:p>
        </p:txBody>
      </p:sp>
      <p:sp>
        <p:nvSpPr>
          <p:cNvPr id="4" name="TextBox 3">
            <a:extLst>
              <a:ext uri="{FF2B5EF4-FFF2-40B4-BE49-F238E27FC236}">
                <a16:creationId xmlns:a16="http://schemas.microsoft.com/office/drawing/2014/main" id="{A3D8117A-FB20-2E82-ECFA-5535C59D52DC}"/>
              </a:ext>
            </a:extLst>
          </p:cNvPr>
          <p:cNvSpPr txBox="1"/>
          <p:nvPr/>
        </p:nvSpPr>
        <p:spPr>
          <a:xfrm>
            <a:off x="11125525" y="6488428"/>
            <a:ext cx="913749" cy="923330"/>
          </a:xfrm>
          <a:prstGeom prst="rect">
            <a:avLst/>
          </a:prstGeom>
          <a:noFill/>
        </p:spPr>
        <p:txBody>
          <a:bodyPr wrap="square" rtlCol="0">
            <a:spAutoFit/>
          </a:bodyPr>
          <a:lstStyle/>
          <a:p>
            <a:r>
              <a:rPr lang="en-US" dirty="0"/>
              <a:t>25</a:t>
            </a:r>
          </a:p>
          <a:p>
            <a:endParaRPr lang="en-US" dirty="0"/>
          </a:p>
          <a:p>
            <a:endParaRPr lang="en-US" dirty="0"/>
          </a:p>
        </p:txBody>
      </p:sp>
    </p:spTree>
    <p:extLst>
      <p:ext uri="{BB962C8B-B14F-4D97-AF65-F5344CB8AC3E}">
        <p14:creationId xmlns:p14="http://schemas.microsoft.com/office/powerpoint/2010/main" val="6825513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8952EF1-989E-2BAF-66DE-A8A00A1E9945}"/>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1351BFFF-CA36-1459-3B87-986F4A053072}"/>
              </a:ext>
            </a:extLst>
          </p:cNvPr>
          <p:cNvSpPr txBox="1"/>
          <p:nvPr/>
        </p:nvSpPr>
        <p:spPr>
          <a:xfrm>
            <a:off x="11125525" y="6488428"/>
            <a:ext cx="913749" cy="923330"/>
          </a:xfrm>
          <a:prstGeom prst="rect">
            <a:avLst/>
          </a:prstGeom>
          <a:noFill/>
        </p:spPr>
        <p:txBody>
          <a:bodyPr wrap="square" rtlCol="0">
            <a:spAutoFit/>
          </a:bodyPr>
          <a:lstStyle/>
          <a:p>
            <a:r>
              <a:rPr lang="en-US" dirty="0"/>
              <a:t>26</a:t>
            </a:r>
          </a:p>
          <a:p>
            <a:endParaRPr lang="en-US" dirty="0"/>
          </a:p>
          <a:p>
            <a:endParaRPr lang="en-US" dirty="0"/>
          </a:p>
        </p:txBody>
      </p:sp>
      <p:sp>
        <p:nvSpPr>
          <p:cNvPr id="8" name="Title 1">
            <a:extLst>
              <a:ext uri="{FF2B5EF4-FFF2-40B4-BE49-F238E27FC236}">
                <a16:creationId xmlns:a16="http://schemas.microsoft.com/office/drawing/2014/main" id="{48E3210E-3A1E-66D0-7F1C-6D342338D351}"/>
              </a:ext>
            </a:extLst>
          </p:cNvPr>
          <p:cNvSpPr>
            <a:spLocks noGrp="1"/>
          </p:cNvSpPr>
          <p:nvPr>
            <p:ph type="title"/>
          </p:nvPr>
        </p:nvSpPr>
        <p:spPr>
          <a:xfrm>
            <a:off x="609600" y="411121"/>
            <a:ext cx="10972800" cy="1143000"/>
          </a:xfrm>
        </p:spPr>
        <p:txBody>
          <a:bodyPr>
            <a:normAutofit/>
          </a:bodyPr>
          <a:lstStyle/>
          <a:p>
            <a:r>
              <a:rPr lang="en-US" dirty="0"/>
              <a:t>Where the Money Goes</a:t>
            </a:r>
            <a:br>
              <a:rPr lang="en-US" dirty="0"/>
            </a:br>
            <a:r>
              <a:rPr lang="en-US" sz="3100" i="1" dirty="0"/>
              <a:t>Current Highway and Local Spending Declines in Real Dollars</a:t>
            </a:r>
          </a:p>
        </p:txBody>
      </p:sp>
      <p:sp>
        <p:nvSpPr>
          <p:cNvPr id="10" name="TextBox 9">
            <a:extLst>
              <a:ext uri="{FF2B5EF4-FFF2-40B4-BE49-F238E27FC236}">
                <a16:creationId xmlns:a16="http://schemas.microsoft.com/office/drawing/2014/main" id="{C2FFBBDA-50AA-3D7A-F0E5-DF4DC559950F}"/>
              </a:ext>
            </a:extLst>
          </p:cNvPr>
          <p:cNvSpPr txBox="1"/>
          <p:nvPr/>
        </p:nvSpPr>
        <p:spPr>
          <a:xfrm>
            <a:off x="1213850" y="6143510"/>
            <a:ext cx="10825424" cy="369332"/>
          </a:xfrm>
          <a:prstGeom prst="rect">
            <a:avLst/>
          </a:prstGeom>
          <a:noFill/>
        </p:spPr>
        <p:txBody>
          <a:bodyPr wrap="square" rtlCol="0">
            <a:spAutoFit/>
          </a:bodyPr>
          <a:lstStyle/>
          <a:p>
            <a:r>
              <a:rPr lang="en-US" dirty="0"/>
              <a:t>Spending by area, three-year rolling average, 1994 to 2027, inflation adjusted to 2023 dollars using CPI.</a:t>
            </a:r>
          </a:p>
        </p:txBody>
      </p:sp>
      <p:graphicFrame>
        <p:nvGraphicFramePr>
          <p:cNvPr id="11" name="Chart 10">
            <a:extLst>
              <a:ext uri="{FF2B5EF4-FFF2-40B4-BE49-F238E27FC236}">
                <a16:creationId xmlns:a16="http://schemas.microsoft.com/office/drawing/2014/main" id="{7636F01E-A4D3-B650-A261-E21B9DD01D3A}"/>
              </a:ext>
            </a:extLst>
          </p:cNvPr>
          <p:cNvGraphicFramePr/>
          <p:nvPr>
            <p:extLst>
              <p:ext uri="{D42A27DB-BD31-4B8C-83A1-F6EECF244321}">
                <p14:modId xmlns:p14="http://schemas.microsoft.com/office/powerpoint/2010/main" val="3007721843"/>
              </p:ext>
            </p:extLst>
          </p:nvPr>
        </p:nvGraphicFramePr>
        <p:xfrm>
          <a:off x="936906" y="1682474"/>
          <a:ext cx="10318187" cy="4332682"/>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a16="http://schemas.microsoft.com/office/drawing/2014/main" id="{FE9B1C5F-FACB-E9BE-9164-7E98196950EC}"/>
              </a:ext>
            </a:extLst>
          </p:cNvPr>
          <p:cNvSpPr txBox="1"/>
          <p:nvPr/>
        </p:nvSpPr>
        <p:spPr>
          <a:xfrm rot="16200000">
            <a:off x="-195361" y="3239172"/>
            <a:ext cx="1627344" cy="379656"/>
          </a:xfrm>
          <a:prstGeom prst="rect">
            <a:avLst/>
          </a:prstGeom>
          <a:solidFill>
            <a:schemeClr val="bg1"/>
          </a:solidFill>
          <a:ln>
            <a:noFill/>
          </a:ln>
        </p:spPr>
        <p:txBody>
          <a:bodyPr wrap="square"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1867" b="1" dirty="0">
                <a:latin typeface="+mj-lt"/>
                <a:ea typeface="Tahoma" panose="020B0604030504040204" pitchFamily="34" charset="0"/>
                <a:cs typeface="Tahoma" panose="020B0604030504040204" pitchFamily="34" charset="0"/>
              </a:rPr>
              <a:t>IN BILLIONS $</a:t>
            </a:r>
          </a:p>
        </p:txBody>
      </p:sp>
      <p:sp>
        <p:nvSpPr>
          <p:cNvPr id="13" name="TextBox 12">
            <a:extLst>
              <a:ext uri="{FF2B5EF4-FFF2-40B4-BE49-F238E27FC236}">
                <a16:creationId xmlns:a16="http://schemas.microsoft.com/office/drawing/2014/main" id="{67FA9944-C917-C902-836F-D16963792BF0}"/>
              </a:ext>
            </a:extLst>
          </p:cNvPr>
          <p:cNvSpPr txBox="1"/>
          <p:nvPr/>
        </p:nvSpPr>
        <p:spPr>
          <a:xfrm>
            <a:off x="1526366" y="2036594"/>
            <a:ext cx="2951544" cy="461665"/>
          </a:xfrm>
          <a:prstGeom prst="rect">
            <a:avLst/>
          </a:prstGeom>
          <a:noFill/>
        </p:spPr>
        <p:txBody>
          <a:bodyPr wrap="square" rtlCol="0">
            <a:spAutoFit/>
          </a:bodyPr>
          <a:lstStyle/>
          <a:p>
            <a:r>
              <a:rPr lang="en-US" sz="2400" dirty="0"/>
              <a:t>State Highways</a:t>
            </a:r>
          </a:p>
        </p:txBody>
      </p:sp>
    </p:spTree>
    <p:extLst>
      <p:ext uri="{BB962C8B-B14F-4D97-AF65-F5344CB8AC3E}">
        <p14:creationId xmlns:p14="http://schemas.microsoft.com/office/powerpoint/2010/main" val="40805441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D208C19-5A9E-A0D6-EA8B-0D312E82F341}"/>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52BF1716-656C-A7C4-F08E-7BAB4596EF2A}"/>
              </a:ext>
            </a:extLst>
          </p:cNvPr>
          <p:cNvSpPr txBox="1"/>
          <p:nvPr/>
        </p:nvSpPr>
        <p:spPr>
          <a:xfrm>
            <a:off x="11125525" y="6488428"/>
            <a:ext cx="913749" cy="923330"/>
          </a:xfrm>
          <a:prstGeom prst="rect">
            <a:avLst/>
          </a:prstGeom>
          <a:noFill/>
        </p:spPr>
        <p:txBody>
          <a:bodyPr wrap="square" rtlCol="0">
            <a:spAutoFit/>
          </a:bodyPr>
          <a:lstStyle/>
          <a:p>
            <a:r>
              <a:rPr lang="en-US" dirty="0"/>
              <a:t>27</a:t>
            </a:r>
          </a:p>
          <a:p>
            <a:endParaRPr lang="en-US" dirty="0"/>
          </a:p>
          <a:p>
            <a:endParaRPr lang="en-US" dirty="0"/>
          </a:p>
        </p:txBody>
      </p:sp>
      <p:sp>
        <p:nvSpPr>
          <p:cNvPr id="5" name="Title 1">
            <a:extLst>
              <a:ext uri="{FF2B5EF4-FFF2-40B4-BE49-F238E27FC236}">
                <a16:creationId xmlns:a16="http://schemas.microsoft.com/office/drawing/2014/main" id="{F440BEFC-6943-5A31-B7E6-C32292241385}"/>
              </a:ext>
            </a:extLst>
          </p:cNvPr>
          <p:cNvSpPr>
            <a:spLocks noGrp="1"/>
          </p:cNvSpPr>
          <p:nvPr>
            <p:ph type="title"/>
          </p:nvPr>
        </p:nvSpPr>
        <p:spPr>
          <a:xfrm>
            <a:off x="609600" y="358422"/>
            <a:ext cx="11013440" cy="1143000"/>
          </a:xfrm>
        </p:spPr>
        <p:txBody>
          <a:bodyPr>
            <a:normAutofit fontScale="90000"/>
          </a:bodyPr>
          <a:lstStyle/>
          <a:p>
            <a:r>
              <a:rPr lang="en-US" dirty="0"/>
              <a:t>Where the Money Goes</a:t>
            </a:r>
            <a:br>
              <a:rPr lang="en-US" dirty="0"/>
            </a:br>
            <a:r>
              <a:rPr lang="en-US" sz="3100" i="1" dirty="0"/>
              <a:t>Wisconsin’s Highway Construction Costs Lower Than National Average, Most Neighbors </a:t>
            </a:r>
            <a:r>
              <a:rPr lang="en-US" sz="1600" b="0" dirty="0"/>
              <a:t>(In 2015 Constant Dollars)</a:t>
            </a:r>
          </a:p>
        </p:txBody>
      </p:sp>
      <p:graphicFrame>
        <p:nvGraphicFramePr>
          <p:cNvPr id="8" name="Chart 7">
            <a:extLst>
              <a:ext uri="{FF2B5EF4-FFF2-40B4-BE49-F238E27FC236}">
                <a16:creationId xmlns:a16="http://schemas.microsoft.com/office/drawing/2014/main" id="{B8A1BD28-2091-5159-5790-2D7D39AB7B9C}"/>
              </a:ext>
            </a:extLst>
          </p:cNvPr>
          <p:cNvGraphicFramePr/>
          <p:nvPr>
            <p:extLst>
              <p:ext uri="{D42A27DB-BD31-4B8C-83A1-F6EECF244321}">
                <p14:modId xmlns:p14="http://schemas.microsoft.com/office/powerpoint/2010/main" val="458720071"/>
              </p:ext>
            </p:extLst>
          </p:nvPr>
        </p:nvGraphicFramePr>
        <p:xfrm>
          <a:off x="1300480" y="1910080"/>
          <a:ext cx="7660640" cy="48276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36751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8686A24-D026-5F57-42F3-045409B1C0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7F0855-64E8-E9E1-545C-3B27C34A4FD0}"/>
              </a:ext>
            </a:extLst>
          </p:cNvPr>
          <p:cNvSpPr>
            <a:spLocks noGrp="1"/>
          </p:cNvSpPr>
          <p:nvPr>
            <p:ph type="title" idx="4294967295"/>
          </p:nvPr>
        </p:nvSpPr>
        <p:spPr>
          <a:xfrm>
            <a:off x="1371600" y="2428421"/>
            <a:ext cx="10515600" cy="1325563"/>
          </a:xfrm>
        </p:spPr>
        <p:txBody>
          <a:bodyPr/>
          <a:lstStyle/>
          <a:p>
            <a:r>
              <a:rPr lang="en-US" dirty="0"/>
              <a:t>System Conditions</a:t>
            </a:r>
          </a:p>
        </p:txBody>
      </p:sp>
      <p:sp>
        <p:nvSpPr>
          <p:cNvPr id="4" name="TextBox 3">
            <a:extLst>
              <a:ext uri="{FF2B5EF4-FFF2-40B4-BE49-F238E27FC236}">
                <a16:creationId xmlns:a16="http://schemas.microsoft.com/office/drawing/2014/main" id="{B9F4205E-2363-DFB3-20C3-3D33AB260A52}"/>
              </a:ext>
            </a:extLst>
          </p:cNvPr>
          <p:cNvSpPr txBox="1"/>
          <p:nvPr/>
        </p:nvSpPr>
        <p:spPr>
          <a:xfrm>
            <a:off x="11125525" y="6488428"/>
            <a:ext cx="913749" cy="646331"/>
          </a:xfrm>
          <a:prstGeom prst="rect">
            <a:avLst/>
          </a:prstGeom>
          <a:noFill/>
        </p:spPr>
        <p:txBody>
          <a:bodyPr wrap="square" rtlCol="0">
            <a:spAutoFit/>
          </a:bodyPr>
          <a:lstStyle/>
          <a:p>
            <a:r>
              <a:rPr lang="en-US" dirty="0"/>
              <a:t>28</a:t>
            </a:r>
          </a:p>
          <a:p>
            <a:endParaRPr lang="en-US" dirty="0"/>
          </a:p>
        </p:txBody>
      </p:sp>
    </p:spTree>
    <p:extLst>
      <p:ext uri="{BB962C8B-B14F-4D97-AF65-F5344CB8AC3E}">
        <p14:creationId xmlns:p14="http://schemas.microsoft.com/office/powerpoint/2010/main" val="2212394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7705B-61BA-FBF0-B6F1-10FD007E2981}"/>
              </a:ext>
            </a:extLst>
          </p:cNvPr>
          <p:cNvSpPr>
            <a:spLocks noGrp="1"/>
          </p:cNvSpPr>
          <p:nvPr>
            <p:ph type="title"/>
          </p:nvPr>
        </p:nvSpPr>
        <p:spPr>
          <a:xfrm>
            <a:off x="609600" y="390732"/>
            <a:ext cx="10972800" cy="1143000"/>
          </a:xfrm>
        </p:spPr>
        <p:txBody>
          <a:bodyPr>
            <a:normAutofit fontScale="90000"/>
          </a:bodyPr>
          <a:lstStyle/>
          <a:p>
            <a:r>
              <a:rPr lang="en-US" dirty="0"/>
              <a:t>System Conditions</a:t>
            </a:r>
            <a:br>
              <a:rPr lang="en-US" dirty="0"/>
            </a:br>
            <a:r>
              <a:rPr lang="en-US" sz="3100" i="1" dirty="0"/>
              <a:t>Highway Conditions Stabilize, Unsustainable with Current Funding</a:t>
            </a:r>
            <a:r>
              <a:rPr lang="en-US" sz="3100" dirty="0"/>
              <a:t>	</a:t>
            </a:r>
          </a:p>
        </p:txBody>
      </p:sp>
      <p:graphicFrame>
        <p:nvGraphicFramePr>
          <p:cNvPr id="10" name="Chart 9">
            <a:extLst>
              <a:ext uri="{FF2B5EF4-FFF2-40B4-BE49-F238E27FC236}">
                <a16:creationId xmlns:a16="http://schemas.microsoft.com/office/drawing/2014/main" id="{49AFB700-BDF9-2224-3845-4EC5C893FD69}"/>
              </a:ext>
            </a:extLst>
          </p:cNvPr>
          <p:cNvGraphicFramePr/>
          <p:nvPr>
            <p:extLst>
              <p:ext uri="{D42A27DB-BD31-4B8C-83A1-F6EECF244321}">
                <p14:modId xmlns:p14="http://schemas.microsoft.com/office/powerpoint/2010/main" val="476121822"/>
              </p:ext>
            </p:extLst>
          </p:nvPr>
        </p:nvGraphicFramePr>
        <p:xfrm>
          <a:off x="609600" y="1923209"/>
          <a:ext cx="6705600" cy="4084319"/>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a16="http://schemas.microsoft.com/office/drawing/2014/main" id="{E227787D-172F-C18A-41FB-27CB4D250F5A}"/>
              </a:ext>
            </a:extLst>
          </p:cNvPr>
          <p:cNvSpPr txBox="1"/>
          <p:nvPr/>
        </p:nvSpPr>
        <p:spPr>
          <a:xfrm>
            <a:off x="7498080" y="1533732"/>
            <a:ext cx="4693920" cy="4632037"/>
          </a:xfrm>
          <a:prstGeom prst="rect">
            <a:avLst/>
          </a:prstGeom>
          <a:noFill/>
        </p:spPr>
        <p:txBody>
          <a:bodyPr wrap="square" rtlCol="0">
            <a:spAutoFit/>
          </a:bodyPr>
          <a:lstStyle/>
          <a:p>
            <a:pPr marL="285750" indent="-285750">
              <a:buFont typeface="Arial" panose="020B0604020202020204" pitchFamily="34" charset="0"/>
              <a:buChar char="•"/>
            </a:pPr>
            <a:r>
              <a:rPr lang="en-US" sz="2800" dirty="0"/>
              <a:t>Conditions stabilized with significant increases in State Highway Rehabilitation funding since the 2017-19 biennium.  </a:t>
            </a:r>
          </a:p>
          <a:p>
            <a:pPr marL="285750" indent="-285750">
              <a:spcBef>
                <a:spcPts val="1800"/>
              </a:spcBef>
              <a:buFont typeface="Arial" panose="020B0604020202020204" pitchFamily="34" charset="0"/>
              <a:buChar char="•"/>
            </a:pPr>
            <a:r>
              <a:rPr lang="en-US" sz="2800" dirty="0"/>
              <a:t>Without increasing SHR funding, WisDOT will not be able to maintain program purchasing power and conditions will decline. </a:t>
            </a:r>
          </a:p>
        </p:txBody>
      </p:sp>
      <p:cxnSp>
        <p:nvCxnSpPr>
          <p:cNvPr id="16" name="Straight Connector 15">
            <a:extLst>
              <a:ext uri="{FF2B5EF4-FFF2-40B4-BE49-F238E27FC236}">
                <a16:creationId xmlns:a16="http://schemas.microsoft.com/office/drawing/2014/main" id="{BB43E51A-ACDE-9AC8-9F00-3892ABF7FC59}"/>
              </a:ext>
            </a:extLst>
          </p:cNvPr>
          <p:cNvCxnSpPr/>
          <p:nvPr/>
        </p:nvCxnSpPr>
        <p:spPr>
          <a:xfrm>
            <a:off x="1452880" y="2550160"/>
            <a:ext cx="5669280" cy="0"/>
          </a:xfrm>
          <a:prstGeom prst="line">
            <a:avLst/>
          </a:prstGeom>
        </p:spPr>
        <p:style>
          <a:lnRef idx="2">
            <a:schemeClr val="dk1"/>
          </a:lnRef>
          <a:fillRef idx="0">
            <a:schemeClr val="dk1"/>
          </a:fillRef>
          <a:effectRef idx="1">
            <a:schemeClr val="dk1"/>
          </a:effectRef>
          <a:fontRef idx="minor">
            <a:schemeClr val="tx1"/>
          </a:fontRef>
        </p:style>
      </p:cxnSp>
      <p:sp>
        <p:nvSpPr>
          <p:cNvPr id="18" name="TextBox 17">
            <a:extLst>
              <a:ext uri="{FF2B5EF4-FFF2-40B4-BE49-F238E27FC236}">
                <a16:creationId xmlns:a16="http://schemas.microsoft.com/office/drawing/2014/main" id="{56A805B8-A254-0BDF-9F47-A81559A0DFD5}"/>
              </a:ext>
            </a:extLst>
          </p:cNvPr>
          <p:cNvSpPr txBox="1"/>
          <p:nvPr/>
        </p:nvSpPr>
        <p:spPr>
          <a:xfrm>
            <a:off x="6991108" y="2550160"/>
            <a:ext cx="1583931" cy="584775"/>
          </a:xfrm>
          <a:prstGeom prst="rect">
            <a:avLst/>
          </a:prstGeom>
          <a:noFill/>
        </p:spPr>
        <p:txBody>
          <a:bodyPr wrap="square" rtlCol="0">
            <a:spAutoFit/>
          </a:bodyPr>
          <a:lstStyle/>
          <a:p>
            <a:r>
              <a:rPr lang="en-US" sz="1600" dirty="0"/>
              <a:t>WisDOT </a:t>
            </a:r>
          </a:p>
          <a:p>
            <a:r>
              <a:rPr lang="en-US" sz="1600" dirty="0"/>
              <a:t>Target</a:t>
            </a:r>
          </a:p>
        </p:txBody>
      </p:sp>
      <p:sp>
        <p:nvSpPr>
          <p:cNvPr id="4" name="TextBox 3">
            <a:extLst>
              <a:ext uri="{FF2B5EF4-FFF2-40B4-BE49-F238E27FC236}">
                <a16:creationId xmlns:a16="http://schemas.microsoft.com/office/drawing/2014/main" id="{2E523BB6-FF95-9790-B560-76B10FC32EB0}"/>
              </a:ext>
            </a:extLst>
          </p:cNvPr>
          <p:cNvSpPr txBox="1"/>
          <p:nvPr/>
        </p:nvSpPr>
        <p:spPr>
          <a:xfrm>
            <a:off x="11125525" y="6488428"/>
            <a:ext cx="913749" cy="646331"/>
          </a:xfrm>
          <a:prstGeom prst="rect">
            <a:avLst/>
          </a:prstGeom>
          <a:noFill/>
        </p:spPr>
        <p:txBody>
          <a:bodyPr wrap="square" rtlCol="0">
            <a:spAutoFit/>
          </a:bodyPr>
          <a:lstStyle/>
          <a:p>
            <a:r>
              <a:rPr lang="en-US" dirty="0"/>
              <a:t>29</a:t>
            </a:r>
          </a:p>
          <a:p>
            <a:endParaRPr lang="en-US" dirty="0"/>
          </a:p>
        </p:txBody>
      </p:sp>
    </p:spTree>
    <p:extLst>
      <p:ext uri="{BB962C8B-B14F-4D97-AF65-F5344CB8AC3E}">
        <p14:creationId xmlns:p14="http://schemas.microsoft.com/office/powerpoint/2010/main" val="668864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A1920AC-DE63-0F1E-4277-E42E7FF07C43}"/>
            </a:ext>
          </a:extLst>
        </p:cNvPr>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pPr>
              <a:lnSpc>
                <a:spcPts val="4000"/>
              </a:lnSpc>
            </a:pPr>
            <a:r>
              <a:rPr lang="en-US" sz="4000" dirty="0"/>
              <a:t>Wisconsin’s Transportation-Dependent Economy</a:t>
            </a:r>
            <a:br>
              <a:rPr lang="en-US" sz="4000" dirty="0"/>
            </a:br>
            <a:r>
              <a:rPr lang="en-US" sz="2800" b="1" i="1" dirty="0">
                <a:solidFill>
                  <a:schemeClr val="tx1"/>
                </a:solidFill>
              </a:rPr>
              <a:t>More Transportation</a:t>
            </a:r>
            <a:r>
              <a:rPr lang="en-US" sz="2800" b="1" i="1" baseline="0" dirty="0">
                <a:solidFill>
                  <a:schemeClr val="tx1"/>
                </a:solidFill>
              </a:rPr>
              <a:t>-Dependent </a:t>
            </a:r>
            <a:r>
              <a:rPr lang="en-US" sz="2800" i="1" dirty="0"/>
              <a:t>Than Neighbors, US Avg.</a:t>
            </a:r>
            <a:endParaRPr lang="en-US" sz="2800" dirty="0"/>
          </a:p>
        </p:txBody>
      </p:sp>
      <p:graphicFrame>
        <p:nvGraphicFramePr>
          <p:cNvPr id="7" name="Chart 6">
            <a:extLst>
              <a:ext uri="{FF2B5EF4-FFF2-40B4-BE49-F238E27FC236}">
                <a16:creationId xmlns:a16="http://schemas.microsoft.com/office/drawing/2014/main" id="{D5FE2024-D2D4-5501-1B6D-86512AF8ED27}"/>
              </a:ext>
            </a:extLst>
          </p:cNvPr>
          <p:cNvGraphicFramePr>
            <a:graphicFrameLocks noGrp="1"/>
          </p:cNvGraphicFramePr>
          <p:nvPr>
            <p:extLst>
              <p:ext uri="{D42A27DB-BD31-4B8C-83A1-F6EECF244321}">
                <p14:modId xmlns:p14="http://schemas.microsoft.com/office/powerpoint/2010/main" val="477210451"/>
              </p:ext>
            </p:extLst>
          </p:nvPr>
        </p:nvGraphicFramePr>
        <p:xfrm>
          <a:off x="609600" y="2620010"/>
          <a:ext cx="5116830" cy="34484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0930FA90-68E3-F42E-FFEB-BB2017748C6C}"/>
              </a:ext>
            </a:extLst>
          </p:cNvPr>
          <p:cNvGraphicFramePr>
            <a:graphicFrameLocks noGrp="1"/>
          </p:cNvGraphicFramePr>
          <p:nvPr>
            <p:extLst>
              <p:ext uri="{D42A27DB-BD31-4B8C-83A1-F6EECF244321}">
                <p14:modId xmlns:p14="http://schemas.microsoft.com/office/powerpoint/2010/main" val="2617534139"/>
              </p:ext>
            </p:extLst>
          </p:nvPr>
        </p:nvGraphicFramePr>
        <p:xfrm>
          <a:off x="6713220" y="2620010"/>
          <a:ext cx="5029200" cy="3448482"/>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66259CE6-33F0-CE28-F4B5-2545C676E54F}"/>
              </a:ext>
            </a:extLst>
          </p:cNvPr>
          <p:cNvSpPr txBox="1"/>
          <p:nvPr/>
        </p:nvSpPr>
        <p:spPr>
          <a:xfrm>
            <a:off x="790222" y="1838819"/>
            <a:ext cx="4086578" cy="584775"/>
          </a:xfrm>
          <a:prstGeom prst="rect">
            <a:avLst/>
          </a:prstGeom>
          <a:noFill/>
        </p:spPr>
        <p:txBody>
          <a:bodyPr wrap="square" rtlCol="0">
            <a:spAutoFit/>
          </a:bodyPr>
          <a:lstStyle/>
          <a:p>
            <a:r>
              <a:rPr lang="en-US" sz="3200" b="1" dirty="0"/>
              <a:t>Employment</a:t>
            </a:r>
          </a:p>
        </p:txBody>
      </p:sp>
      <p:sp>
        <p:nvSpPr>
          <p:cNvPr id="10" name="TextBox 9">
            <a:extLst>
              <a:ext uri="{FF2B5EF4-FFF2-40B4-BE49-F238E27FC236}">
                <a16:creationId xmlns:a16="http://schemas.microsoft.com/office/drawing/2014/main" id="{4EED478A-DFD0-C3B9-31CE-FF6CBCC23514}"/>
              </a:ext>
            </a:extLst>
          </p:cNvPr>
          <p:cNvSpPr txBox="1"/>
          <p:nvPr/>
        </p:nvSpPr>
        <p:spPr>
          <a:xfrm>
            <a:off x="6851932" y="1838819"/>
            <a:ext cx="4086578" cy="584775"/>
          </a:xfrm>
          <a:prstGeom prst="rect">
            <a:avLst/>
          </a:prstGeom>
          <a:noFill/>
        </p:spPr>
        <p:txBody>
          <a:bodyPr wrap="square" rtlCol="0">
            <a:spAutoFit/>
          </a:bodyPr>
          <a:lstStyle/>
          <a:p>
            <a:r>
              <a:rPr lang="en-US" sz="3200" b="1" dirty="0"/>
              <a:t>Wages</a:t>
            </a:r>
          </a:p>
        </p:txBody>
      </p:sp>
      <p:sp>
        <p:nvSpPr>
          <p:cNvPr id="3" name="TextBox 2">
            <a:extLst>
              <a:ext uri="{FF2B5EF4-FFF2-40B4-BE49-F238E27FC236}">
                <a16:creationId xmlns:a16="http://schemas.microsoft.com/office/drawing/2014/main" id="{2B830AAC-FFB7-6FA0-E7E1-6FF58B1981B7}"/>
              </a:ext>
            </a:extLst>
          </p:cNvPr>
          <p:cNvSpPr txBox="1"/>
          <p:nvPr/>
        </p:nvSpPr>
        <p:spPr>
          <a:xfrm>
            <a:off x="914167" y="1408723"/>
            <a:ext cx="9223023" cy="369332"/>
          </a:xfrm>
          <a:prstGeom prst="rect">
            <a:avLst/>
          </a:prstGeom>
          <a:noFill/>
        </p:spPr>
        <p:txBody>
          <a:bodyPr wrap="square" rtlCol="0">
            <a:spAutoFit/>
          </a:bodyPr>
          <a:lstStyle/>
          <a:p>
            <a:pPr algn="ctr"/>
            <a:r>
              <a:rPr lang="en-US" dirty="0"/>
              <a:t>Transportation-Dependent Sectors, 2023</a:t>
            </a:r>
          </a:p>
        </p:txBody>
      </p:sp>
      <p:sp>
        <p:nvSpPr>
          <p:cNvPr id="5" name="TextBox 4">
            <a:extLst>
              <a:ext uri="{FF2B5EF4-FFF2-40B4-BE49-F238E27FC236}">
                <a16:creationId xmlns:a16="http://schemas.microsoft.com/office/drawing/2014/main" id="{B604B1C6-84ED-61EB-5BCA-E9BDD60969AA}"/>
              </a:ext>
            </a:extLst>
          </p:cNvPr>
          <p:cNvSpPr txBox="1"/>
          <p:nvPr/>
        </p:nvSpPr>
        <p:spPr>
          <a:xfrm>
            <a:off x="11125525" y="6498588"/>
            <a:ext cx="913749" cy="646331"/>
          </a:xfrm>
          <a:prstGeom prst="rect">
            <a:avLst/>
          </a:prstGeom>
          <a:noFill/>
        </p:spPr>
        <p:txBody>
          <a:bodyPr wrap="square" rtlCol="0">
            <a:spAutoFit/>
          </a:bodyPr>
          <a:lstStyle/>
          <a:p>
            <a:r>
              <a:rPr lang="en-US" dirty="0"/>
              <a:t>3</a:t>
            </a:r>
          </a:p>
          <a:p>
            <a:endParaRPr lang="en-US" dirty="0"/>
          </a:p>
        </p:txBody>
      </p:sp>
    </p:spTree>
    <p:extLst>
      <p:ext uri="{BB962C8B-B14F-4D97-AF65-F5344CB8AC3E}">
        <p14:creationId xmlns:p14="http://schemas.microsoft.com/office/powerpoint/2010/main" val="21495634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5EB24A0-C67A-369F-3A0E-2ED188E1B650}"/>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53111BE3-FFE0-CA34-9A35-BE22CAB5D951}"/>
              </a:ext>
            </a:extLst>
          </p:cNvPr>
          <p:cNvSpPr txBox="1"/>
          <p:nvPr/>
        </p:nvSpPr>
        <p:spPr>
          <a:xfrm>
            <a:off x="11125525" y="6488428"/>
            <a:ext cx="913749" cy="646331"/>
          </a:xfrm>
          <a:prstGeom prst="rect">
            <a:avLst/>
          </a:prstGeom>
          <a:noFill/>
        </p:spPr>
        <p:txBody>
          <a:bodyPr wrap="square" rtlCol="0">
            <a:spAutoFit/>
          </a:bodyPr>
          <a:lstStyle/>
          <a:p>
            <a:r>
              <a:rPr lang="en-US" dirty="0"/>
              <a:t>30</a:t>
            </a:r>
          </a:p>
          <a:p>
            <a:endParaRPr lang="en-US" dirty="0"/>
          </a:p>
        </p:txBody>
      </p:sp>
      <p:graphicFrame>
        <p:nvGraphicFramePr>
          <p:cNvPr id="6" name="Chart 5">
            <a:extLst>
              <a:ext uri="{FF2B5EF4-FFF2-40B4-BE49-F238E27FC236}">
                <a16:creationId xmlns:a16="http://schemas.microsoft.com/office/drawing/2014/main" id="{2F9019EE-6E5A-2807-9CDE-FCA42AC0D858}"/>
              </a:ext>
            </a:extLst>
          </p:cNvPr>
          <p:cNvGraphicFramePr/>
          <p:nvPr>
            <p:extLst>
              <p:ext uri="{D42A27DB-BD31-4B8C-83A1-F6EECF244321}">
                <p14:modId xmlns:p14="http://schemas.microsoft.com/office/powerpoint/2010/main" val="674714305"/>
              </p:ext>
            </p:extLst>
          </p:nvPr>
        </p:nvGraphicFramePr>
        <p:xfrm>
          <a:off x="817754" y="1559186"/>
          <a:ext cx="10307770" cy="4969933"/>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a:extLst>
              <a:ext uri="{FF2B5EF4-FFF2-40B4-BE49-F238E27FC236}">
                <a16:creationId xmlns:a16="http://schemas.microsoft.com/office/drawing/2014/main" id="{5DEA373A-C779-F06E-6460-79179F592264}"/>
              </a:ext>
            </a:extLst>
          </p:cNvPr>
          <p:cNvSpPr>
            <a:spLocks noGrp="1"/>
          </p:cNvSpPr>
          <p:nvPr>
            <p:ph type="title"/>
          </p:nvPr>
        </p:nvSpPr>
        <p:spPr>
          <a:xfrm>
            <a:off x="609600" y="416186"/>
            <a:ext cx="10972800" cy="1143000"/>
          </a:xfrm>
        </p:spPr>
        <p:txBody>
          <a:bodyPr>
            <a:normAutofit/>
          </a:bodyPr>
          <a:lstStyle/>
          <a:p>
            <a:r>
              <a:rPr lang="en-US" dirty="0"/>
              <a:t>System Conditions</a:t>
            </a:r>
            <a:br>
              <a:rPr lang="en-US" dirty="0"/>
            </a:br>
            <a:r>
              <a:rPr lang="en-US" sz="3100" i="1" dirty="0"/>
              <a:t>Real Major Highway Funding Lower Than 25 Years Ago</a:t>
            </a:r>
          </a:p>
        </p:txBody>
      </p:sp>
      <p:sp>
        <p:nvSpPr>
          <p:cNvPr id="8" name="TextBox 7">
            <a:extLst>
              <a:ext uri="{FF2B5EF4-FFF2-40B4-BE49-F238E27FC236}">
                <a16:creationId xmlns:a16="http://schemas.microsoft.com/office/drawing/2014/main" id="{7487AFB7-738A-A5C7-27A6-B817077EDBD1}"/>
              </a:ext>
            </a:extLst>
          </p:cNvPr>
          <p:cNvSpPr txBox="1"/>
          <p:nvPr/>
        </p:nvSpPr>
        <p:spPr>
          <a:xfrm>
            <a:off x="609599" y="1528518"/>
            <a:ext cx="5978972" cy="666977"/>
          </a:xfrm>
          <a:prstGeom prst="rect">
            <a:avLst/>
          </a:prstGeom>
          <a:solidFill>
            <a:schemeClr val="bg1"/>
          </a:solidFill>
          <a:ln>
            <a:noFill/>
          </a:ln>
        </p:spPr>
        <p:txBody>
          <a:bodyPr wrap="square"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1867" b="1" dirty="0">
                <a:latin typeface="+mj-lt"/>
                <a:ea typeface="Tahoma" panose="020B0604030504040204" pitchFamily="34" charset="0"/>
                <a:cs typeface="Tahoma" panose="020B0604030504040204" pitchFamily="34" charset="0"/>
              </a:rPr>
              <a:t>IN MILLIONS, 2000 $s using Wis. Construction Cost Index</a:t>
            </a:r>
          </a:p>
          <a:p>
            <a:endParaRPr lang="en-US" sz="1867" b="1" dirty="0">
              <a:latin typeface="+mj-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667893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64B80-E56E-B322-AAE4-2B8B69B21AC2}"/>
              </a:ext>
            </a:extLst>
          </p:cNvPr>
          <p:cNvSpPr>
            <a:spLocks noGrp="1"/>
          </p:cNvSpPr>
          <p:nvPr>
            <p:ph type="title"/>
          </p:nvPr>
        </p:nvSpPr>
        <p:spPr/>
        <p:txBody>
          <a:bodyPr/>
          <a:lstStyle/>
          <a:p>
            <a:r>
              <a:rPr lang="en-US" sz="4000" dirty="0">
                <a:ea typeface="Tahoma" panose="020B0604030504040204" pitchFamily="34" charset="0"/>
                <a:cs typeface="Tahoma" panose="020B0604030504040204" pitchFamily="34" charset="0"/>
              </a:rPr>
              <a:t>System Conditions</a:t>
            </a:r>
            <a:br>
              <a:rPr lang="en-US" sz="4000" dirty="0">
                <a:ea typeface="Tahoma" panose="020B0604030504040204" pitchFamily="34" charset="0"/>
                <a:cs typeface="Tahoma" panose="020B0604030504040204" pitchFamily="34" charset="0"/>
              </a:rPr>
            </a:br>
            <a:r>
              <a:rPr lang="en-US" sz="2800" i="1" dirty="0">
                <a:ea typeface="Tahoma" panose="020B0604030504040204" pitchFamily="34" charset="0"/>
                <a:cs typeface="Tahoma" panose="020B0604030504040204" pitchFamily="34" charset="0"/>
              </a:rPr>
              <a:t>I-94 East-West Next SE Project</a:t>
            </a:r>
            <a:endParaRPr lang="en-US" sz="2800" i="1" dirty="0"/>
          </a:p>
        </p:txBody>
      </p:sp>
      <p:pic>
        <p:nvPicPr>
          <p:cNvPr id="5" name="Picture 4" descr="A view of a city street&#10;&#10;Description generated with very high confidence">
            <a:extLst>
              <a:ext uri="{FF2B5EF4-FFF2-40B4-BE49-F238E27FC236}">
                <a16:creationId xmlns:a16="http://schemas.microsoft.com/office/drawing/2014/main" id="{F010E189-E27C-43F8-BCED-1BBA919F0A13}"/>
              </a:ext>
              <a:ext uri="{C183D7F6-B498-43B3-948B-1728B52AA6E4}">
                <adec:decorative xmlns:adec="http://schemas.microsoft.com/office/drawing/2017/decorative" val="0"/>
              </a:ext>
            </a:extLst>
          </p:cNvPr>
          <p:cNvPicPr>
            <a:picLocks noChangeAspect="1"/>
          </p:cNvPicPr>
          <p:nvPr/>
        </p:nvPicPr>
        <p:blipFill rotWithShape="1">
          <a:blip r:embed="rId3"/>
          <a:srcRect l="861" t="18124"/>
          <a:stretch/>
        </p:blipFill>
        <p:spPr>
          <a:xfrm>
            <a:off x="7169635" y="1397005"/>
            <a:ext cx="3702371" cy="1778187"/>
          </a:xfrm>
          <a:prstGeom prst="rect">
            <a:avLst/>
          </a:prstGeom>
        </p:spPr>
      </p:pic>
      <p:sp>
        <p:nvSpPr>
          <p:cNvPr id="6" name="TextBox 5">
            <a:extLst>
              <a:ext uri="{FF2B5EF4-FFF2-40B4-BE49-F238E27FC236}">
                <a16:creationId xmlns:a16="http://schemas.microsoft.com/office/drawing/2014/main" id="{F4334BDF-CAEF-21C1-7D80-D17ABDBA791D}"/>
              </a:ext>
            </a:extLst>
          </p:cNvPr>
          <p:cNvSpPr txBox="1"/>
          <p:nvPr/>
        </p:nvSpPr>
        <p:spPr>
          <a:xfrm>
            <a:off x="612080" y="1704499"/>
            <a:ext cx="6073697" cy="4278094"/>
          </a:xfrm>
          <a:prstGeom prst="rect">
            <a:avLst/>
          </a:prstGeom>
          <a:noFill/>
        </p:spPr>
        <p:txBody>
          <a:bodyPr wrap="square"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380990" indent="-380990">
              <a:spcBef>
                <a:spcPts val="1200"/>
              </a:spcBef>
              <a:buFont typeface="Arial" panose="020B0604020202020204" pitchFamily="34" charset="0"/>
              <a:buChar char="•"/>
            </a:pPr>
            <a:r>
              <a:rPr lang="en-US" sz="2800" dirty="0">
                <a:latin typeface="+mj-lt"/>
                <a:ea typeface="Tahoma" panose="020B0604030504040204" pitchFamily="34" charset="0"/>
                <a:cs typeface="Tahoma" panose="020B0604030504040204" pitchFamily="34" charset="0"/>
              </a:rPr>
              <a:t>60-year-old roadway links updated Zoo and Marquette interchanges </a:t>
            </a:r>
          </a:p>
          <a:p>
            <a:pPr marL="380990" indent="-380990">
              <a:spcBef>
                <a:spcPts val="1200"/>
              </a:spcBef>
              <a:buFont typeface="Arial" panose="020B0604020202020204" pitchFamily="34" charset="0"/>
              <a:buChar char="•"/>
            </a:pPr>
            <a:r>
              <a:rPr lang="en-US" sz="2800" dirty="0">
                <a:latin typeface="+mj-lt"/>
                <a:ea typeface="Tahoma" panose="020B0604030504040204" pitchFamily="34" charset="0"/>
                <a:cs typeface="Tahoma" panose="020B0604030504040204" pitchFamily="34" charset="0"/>
              </a:rPr>
              <a:t>27% of jobs and 35% of businesses in the 7-county region are within five miles of the Stadium Interchange </a:t>
            </a:r>
          </a:p>
          <a:p>
            <a:pPr marL="380990" indent="-380990">
              <a:spcBef>
                <a:spcPts val="1200"/>
              </a:spcBef>
              <a:buFont typeface="Arial" panose="020B0604020202020204" pitchFamily="34" charset="0"/>
              <a:buChar char="•"/>
            </a:pPr>
            <a:r>
              <a:rPr lang="en-US" sz="2800" dirty="0">
                <a:latin typeface="+mj-lt"/>
                <a:ea typeface="Tahoma" panose="020B0604030504040204" pitchFamily="34" charset="0"/>
                <a:cs typeface="Tahoma" panose="020B0604030504040204" pitchFamily="34" charset="0"/>
              </a:rPr>
              <a:t>Project addresses all the corridor’s known issues, specifically severe congestion and related safety challenges </a:t>
            </a:r>
          </a:p>
        </p:txBody>
      </p:sp>
      <p:sp>
        <p:nvSpPr>
          <p:cNvPr id="7" name="TextBox 6">
            <a:extLst>
              <a:ext uri="{FF2B5EF4-FFF2-40B4-BE49-F238E27FC236}">
                <a16:creationId xmlns:a16="http://schemas.microsoft.com/office/drawing/2014/main" id="{CD6C6369-B739-809D-E0E1-796786EBCEFF}"/>
              </a:ext>
            </a:extLst>
          </p:cNvPr>
          <p:cNvSpPr txBox="1"/>
          <p:nvPr/>
        </p:nvSpPr>
        <p:spPr>
          <a:xfrm>
            <a:off x="6685776" y="3302655"/>
            <a:ext cx="5080000" cy="3437416"/>
          </a:xfrm>
          <a:prstGeom prst="rect">
            <a:avLst/>
          </a:prstGeom>
          <a:noFill/>
        </p:spPr>
        <p:txBody>
          <a:bodyPr wrap="square"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380990" indent="-380990">
              <a:spcBef>
                <a:spcPts val="800"/>
              </a:spcBef>
              <a:buFont typeface="Wingdings" panose="05000000000000000000" pitchFamily="2" charset="2"/>
              <a:buChar char="ü"/>
            </a:pPr>
            <a:r>
              <a:rPr lang="en-US" sz="2267" dirty="0">
                <a:latin typeface="+mj-lt"/>
                <a:ea typeface="Tahoma" panose="020B0604030504040204" pitchFamily="34" charset="0"/>
                <a:cs typeface="Tahoma" panose="020B0604030504040204" pitchFamily="34" charset="0"/>
              </a:rPr>
              <a:t>Construction started on the $1.76 billion (year of expenditure $s) project in late 2025</a:t>
            </a:r>
          </a:p>
          <a:p>
            <a:pPr marL="380990" indent="-380990">
              <a:spcBef>
                <a:spcPts val="800"/>
              </a:spcBef>
              <a:buFont typeface="Wingdings" panose="05000000000000000000" pitchFamily="2" charset="2"/>
              <a:buChar char="ü"/>
            </a:pPr>
            <a:r>
              <a:rPr lang="en-US" sz="2267" dirty="0">
                <a:latin typeface="+mj-lt"/>
                <a:ea typeface="Tahoma" panose="020B0604030504040204" pitchFamily="34" charset="0"/>
                <a:cs typeface="Tahoma" panose="020B0604030504040204" pitchFamily="34" charset="0"/>
              </a:rPr>
              <a:t>Average of about $400 million per biennium will be needed over the next 3 budgets, $200 million+ in SFY 2032</a:t>
            </a:r>
          </a:p>
          <a:p>
            <a:pPr marL="380990" indent="-380990">
              <a:spcBef>
                <a:spcPts val="800"/>
              </a:spcBef>
              <a:buFont typeface="Wingdings" panose="05000000000000000000" pitchFamily="2" charset="2"/>
              <a:buChar char="ü"/>
            </a:pPr>
            <a:r>
              <a:rPr lang="en-US" sz="2267" dirty="0">
                <a:latin typeface="+mj-lt"/>
                <a:ea typeface="Tahoma" panose="020B0604030504040204" pitchFamily="34" charset="0"/>
                <a:cs typeface="Tahoma" panose="020B0604030504040204" pitchFamily="34" charset="0"/>
              </a:rPr>
              <a:t>Any delay will add millions to the cost ($700 million+ since 2017 turnback of ROD)</a:t>
            </a:r>
            <a:endParaRPr lang="en-US" sz="2267" dirty="0">
              <a:latin typeface="+mj-lt"/>
            </a:endParaRPr>
          </a:p>
        </p:txBody>
      </p:sp>
      <p:sp>
        <p:nvSpPr>
          <p:cNvPr id="4" name="TextBox 3">
            <a:extLst>
              <a:ext uri="{FF2B5EF4-FFF2-40B4-BE49-F238E27FC236}">
                <a16:creationId xmlns:a16="http://schemas.microsoft.com/office/drawing/2014/main" id="{17A15263-AF5B-471E-DA11-489DF7A6AFAD}"/>
              </a:ext>
            </a:extLst>
          </p:cNvPr>
          <p:cNvSpPr txBox="1"/>
          <p:nvPr/>
        </p:nvSpPr>
        <p:spPr>
          <a:xfrm>
            <a:off x="11125525" y="6488428"/>
            <a:ext cx="913749" cy="646331"/>
          </a:xfrm>
          <a:prstGeom prst="rect">
            <a:avLst/>
          </a:prstGeom>
          <a:noFill/>
        </p:spPr>
        <p:txBody>
          <a:bodyPr wrap="square" rtlCol="0">
            <a:spAutoFit/>
          </a:bodyPr>
          <a:lstStyle/>
          <a:p>
            <a:r>
              <a:rPr lang="en-US" dirty="0"/>
              <a:t>31</a:t>
            </a:r>
          </a:p>
          <a:p>
            <a:endParaRPr lang="en-US" dirty="0"/>
          </a:p>
        </p:txBody>
      </p:sp>
    </p:spTree>
    <p:extLst>
      <p:ext uri="{BB962C8B-B14F-4D97-AF65-F5344CB8AC3E}">
        <p14:creationId xmlns:p14="http://schemas.microsoft.com/office/powerpoint/2010/main" val="19099773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82C6690-9F6F-8755-93C6-300C23C670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6D10CD-B72E-CA58-883F-B97E3379AFE6}"/>
              </a:ext>
            </a:extLst>
          </p:cNvPr>
          <p:cNvSpPr>
            <a:spLocks noGrp="1"/>
          </p:cNvSpPr>
          <p:nvPr>
            <p:ph type="title"/>
          </p:nvPr>
        </p:nvSpPr>
        <p:spPr>
          <a:xfrm>
            <a:off x="609600" y="182276"/>
            <a:ext cx="10972800" cy="1023526"/>
          </a:xfrm>
        </p:spPr>
        <p:txBody>
          <a:bodyPr>
            <a:normAutofit fontScale="90000"/>
          </a:bodyPr>
          <a:lstStyle/>
          <a:p>
            <a:r>
              <a:rPr lang="en-US" dirty="0"/>
              <a:t>System Conditions</a:t>
            </a:r>
            <a:br>
              <a:rPr lang="en-US" dirty="0"/>
            </a:br>
            <a:r>
              <a:rPr lang="en-US" sz="3100" i="1" dirty="0"/>
              <a:t>Wisconsin Needs a Plan to Reconstruct Key SE Corridors</a:t>
            </a:r>
          </a:p>
        </p:txBody>
      </p:sp>
      <p:pic>
        <p:nvPicPr>
          <p:cNvPr id="3" name="Picture 2" descr="Map&#10;&#10;Description automatically generated">
            <a:extLst>
              <a:ext uri="{FF2B5EF4-FFF2-40B4-BE49-F238E27FC236}">
                <a16:creationId xmlns:a16="http://schemas.microsoft.com/office/drawing/2014/main" id="{DCEF5E08-CBDF-CCFF-8664-7045B7AA96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635" y="1498601"/>
            <a:ext cx="5885365" cy="4941140"/>
          </a:xfrm>
          <a:prstGeom prst="rect">
            <a:avLst/>
          </a:prstGeom>
        </p:spPr>
      </p:pic>
      <p:sp>
        <p:nvSpPr>
          <p:cNvPr id="5" name="TextBox 4">
            <a:extLst>
              <a:ext uri="{FF2B5EF4-FFF2-40B4-BE49-F238E27FC236}">
                <a16:creationId xmlns:a16="http://schemas.microsoft.com/office/drawing/2014/main" id="{2F8ADDB1-E0F9-7866-61CF-59A9E49D80E7}"/>
              </a:ext>
            </a:extLst>
          </p:cNvPr>
          <p:cNvSpPr txBox="1"/>
          <p:nvPr/>
        </p:nvSpPr>
        <p:spPr>
          <a:xfrm>
            <a:off x="7213600" y="1803400"/>
            <a:ext cx="4064000" cy="3457806"/>
          </a:xfrm>
          <a:prstGeom prst="rect">
            <a:avLst/>
          </a:prstGeom>
          <a:noFill/>
        </p:spPr>
        <p:txBody>
          <a:bodyPr wrap="square"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2667" dirty="0">
                <a:latin typeface="Tahoma" panose="020B0604030504040204" pitchFamily="34" charset="0"/>
                <a:ea typeface="Tahoma" panose="020B0604030504040204" pitchFamily="34" charset="0"/>
                <a:cs typeface="Tahoma" panose="020B0604030504040204" pitchFamily="34" charset="0"/>
              </a:rPr>
              <a:t>WisDOT is also evaluating alternatives to reconstruct the I-794 freeway corridor (Lake Interchange), between the Milwaukee River and Hoan Bridge.</a:t>
            </a:r>
          </a:p>
          <a:p>
            <a:endParaRPr lang="en-US" sz="3200" dirty="0"/>
          </a:p>
        </p:txBody>
      </p:sp>
      <p:sp>
        <p:nvSpPr>
          <p:cNvPr id="7" name="TextBox 6">
            <a:extLst>
              <a:ext uri="{FF2B5EF4-FFF2-40B4-BE49-F238E27FC236}">
                <a16:creationId xmlns:a16="http://schemas.microsoft.com/office/drawing/2014/main" id="{3CD8342E-86D6-CDF7-17E1-2EBFD75F452F}"/>
              </a:ext>
            </a:extLst>
          </p:cNvPr>
          <p:cNvSpPr txBox="1"/>
          <p:nvPr/>
        </p:nvSpPr>
        <p:spPr>
          <a:xfrm>
            <a:off x="11125525" y="6488428"/>
            <a:ext cx="913749" cy="646331"/>
          </a:xfrm>
          <a:prstGeom prst="rect">
            <a:avLst/>
          </a:prstGeom>
          <a:noFill/>
        </p:spPr>
        <p:txBody>
          <a:bodyPr wrap="square" rtlCol="0">
            <a:spAutoFit/>
          </a:bodyPr>
          <a:lstStyle/>
          <a:p>
            <a:r>
              <a:rPr lang="en-US" dirty="0"/>
              <a:t>32</a:t>
            </a:r>
          </a:p>
          <a:p>
            <a:endParaRPr lang="en-US" dirty="0"/>
          </a:p>
        </p:txBody>
      </p:sp>
    </p:spTree>
    <p:extLst>
      <p:ext uri="{BB962C8B-B14F-4D97-AF65-F5344CB8AC3E}">
        <p14:creationId xmlns:p14="http://schemas.microsoft.com/office/powerpoint/2010/main" val="22565301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61C7999-6AAD-7828-8735-23E557D68074}"/>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84A6455-A111-2F65-0224-142253AE71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227" y="105993"/>
            <a:ext cx="5919107" cy="6629400"/>
          </a:xfrm>
          <a:prstGeom prst="rect">
            <a:avLst/>
          </a:prstGeom>
        </p:spPr>
      </p:pic>
      <p:sp>
        <p:nvSpPr>
          <p:cNvPr id="2" name="Title 1">
            <a:extLst>
              <a:ext uri="{FF2B5EF4-FFF2-40B4-BE49-F238E27FC236}">
                <a16:creationId xmlns:a16="http://schemas.microsoft.com/office/drawing/2014/main" id="{E9DB1FD5-C320-BE7B-31F5-1B536FCB3DE9}"/>
              </a:ext>
            </a:extLst>
          </p:cNvPr>
          <p:cNvSpPr>
            <a:spLocks noGrp="1"/>
          </p:cNvSpPr>
          <p:nvPr>
            <p:ph type="title"/>
          </p:nvPr>
        </p:nvSpPr>
        <p:spPr>
          <a:xfrm>
            <a:off x="4333873" y="199184"/>
            <a:ext cx="8036870" cy="603456"/>
          </a:xfrm>
        </p:spPr>
        <p:txBody>
          <a:bodyPr>
            <a:noAutofit/>
          </a:bodyPr>
          <a:lstStyle/>
          <a:p>
            <a:r>
              <a:rPr lang="en-US" sz="4000" dirty="0"/>
              <a:t>System Conditions</a:t>
            </a:r>
          </a:p>
        </p:txBody>
      </p:sp>
      <p:sp>
        <p:nvSpPr>
          <p:cNvPr id="8" name="TextBox 7">
            <a:extLst>
              <a:ext uri="{FF2B5EF4-FFF2-40B4-BE49-F238E27FC236}">
                <a16:creationId xmlns:a16="http://schemas.microsoft.com/office/drawing/2014/main" id="{413A5505-869E-4159-407C-0CA4773DA5C2}"/>
              </a:ext>
            </a:extLst>
          </p:cNvPr>
          <p:cNvSpPr txBox="1"/>
          <p:nvPr/>
        </p:nvSpPr>
        <p:spPr>
          <a:xfrm>
            <a:off x="6011055" y="2623278"/>
            <a:ext cx="6180945" cy="2964914"/>
          </a:xfrm>
          <a:prstGeom prst="rect">
            <a:avLst/>
          </a:prstGeom>
          <a:noFill/>
        </p:spPr>
        <p:txBody>
          <a:bodyPr wrap="square" rtlCol="0">
            <a:spAutoFit/>
          </a:bodyPr>
          <a:lstStyle/>
          <a:p>
            <a:pPr>
              <a:lnSpc>
                <a:spcPts val="3200"/>
              </a:lnSpc>
            </a:pPr>
            <a:r>
              <a:rPr lang="en-US" sz="2800" dirty="0"/>
              <a:t>Zoo Interchange </a:t>
            </a:r>
            <a:r>
              <a:rPr lang="en-US" sz="2800" b="1" dirty="0"/>
              <a:t>29%</a:t>
            </a:r>
          </a:p>
          <a:p>
            <a:pPr>
              <a:lnSpc>
                <a:spcPts val="3200"/>
              </a:lnSpc>
            </a:pPr>
            <a:endParaRPr lang="en-US" sz="2800" dirty="0"/>
          </a:p>
          <a:p>
            <a:pPr>
              <a:lnSpc>
                <a:spcPts val="3200"/>
              </a:lnSpc>
            </a:pPr>
            <a:r>
              <a:rPr lang="en-US" sz="2800" dirty="0"/>
              <a:t>Marquette Interchange </a:t>
            </a:r>
            <a:r>
              <a:rPr lang="en-US" sz="2800" b="1" dirty="0"/>
              <a:t>48%</a:t>
            </a:r>
            <a:endParaRPr lang="en-US" sz="2800" dirty="0"/>
          </a:p>
          <a:p>
            <a:pPr>
              <a:lnSpc>
                <a:spcPts val="3200"/>
              </a:lnSpc>
            </a:pPr>
            <a:endParaRPr lang="en-US" sz="2800" dirty="0"/>
          </a:p>
          <a:p>
            <a:pPr>
              <a:lnSpc>
                <a:spcPts val="3200"/>
              </a:lnSpc>
            </a:pPr>
            <a:r>
              <a:rPr lang="en-US" sz="2800" dirty="0"/>
              <a:t>I-94 N-S </a:t>
            </a:r>
            <a:r>
              <a:rPr lang="en-US" sz="2800" b="1" dirty="0"/>
              <a:t>34%</a:t>
            </a:r>
            <a:endParaRPr lang="en-US" sz="2800" dirty="0"/>
          </a:p>
          <a:p>
            <a:pPr>
              <a:lnSpc>
                <a:spcPts val="3200"/>
              </a:lnSpc>
            </a:pPr>
            <a:endParaRPr lang="en-US" sz="2800" dirty="0"/>
          </a:p>
          <a:p>
            <a:pPr>
              <a:lnSpc>
                <a:spcPts val="3200"/>
              </a:lnSpc>
            </a:pPr>
            <a:r>
              <a:rPr lang="en-US" sz="2800" dirty="0"/>
              <a:t>I-39/90</a:t>
            </a:r>
            <a:r>
              <a:rPr lang="en-US" sz="2000" dirty="0"/>
              <a:t> </a:t>
            </a:r>
            <a:r>
              <a:rPr lang="en-US" sz="2800" b="1" dirty="0"/>
              <a:t>27%</a:t>
            </a:r>
            <a:endParaRPr lang="en-US" sz="2800" dirty="0"/>
          </a:p>
        </p:txBody>
      </p:sp>
      <p:cxnSp>
        <p:nvCxnSpPr>
          <p:cNvPr id="10" name="Straight Arrow Connector 9">
            <a:extLst>
              <a:ext uri="{FF2B5EF4-FFF2-40B4-BE49-F238E27FC236}">
                <a16:creationId xmlns:a16="http://schemas.microsoft.com/office/drawing/2014/main" id="{3CD68A51-424F-CC5F-61A2-D85F2DCA9D25}"/>
              </a:ext>
            </a:extLst>
          </p:cNvPr>
          <p:cNvCxnSpPr/>
          <p:nvPr/>
        </p:nvCxnSpPr>
        <p:spPr>
          <a:xfrm flipH="1">
            <a:off x="5050303" y="2996418"/>
            <a:ext cx="960754" cy="248998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B8A72F9-4F2A-10F5-84AF-4B7450465155}"/>
              </a:ext>
            </a:extLst>
          </p:cNvPr>
          <p:cNvCxnSpPr/>
          <p:nvPr/>
        </p:nvCxnSpPr>
        <p:spPr>
          <a:xfrm flipH="1">
            <a:off x="5202703" y="3896751"/>
            <a:ext cx="808352" cy="158964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7AA2C11-6168-E2F8-0EF5-07B593FA4294}"/>
              </a:ext>
            </a:extLst>
          </p:cNvPr>
          <p:cNvCxnSpPr/>
          <p:nvPr/>
        </p:nvCxnSpPr>
        <p:spPr>
          <a:xfrm flipH="1">
            <a:off x="5202703" y="4598962"/>
            <a:ext cx="808352" cy="12109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24DCBD7-6D36-4AF4-2B9A-E3A0131F8AF0}"/>
              </a:ext>
            </a:extLst>
          </p:cNvPr>
          <p:cNvCxnSpPr/>
          <p:nvPr/>
        </p:nvCxnSpPr>
        <p:spPr>
          <a:xfrm flipH="1">
            <a:off x="4276578" y="5486400"/>
            <a:ext cx="1734478" cy="9003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0AACF83-4F4C-CAA0-88F9-B044EC64552B}"/>
              </a:ext>
            </a:extLst>
          </p:cNvPr>
          <p:cNvSpPr txBox="1"/>
          <p:nvPr/>
        </p:nvSpPr>
        <p:spPr>
          <a:xfrm>
            <a:off x="4333873" y="640218"/>
            <a:ext cx="7763022" cy="954107"/>
          </a:xfrm>
          <a:prstGeom prst="rect">
            <a:avLst/>
          </a:prstGeom>
          <a:noFill/>
        </p:spPr>
        <p:txBody>
          <a:bodyPr wrap="square" rtlCol="0">
            <a:spAutoFit/>
          </a:bodyPr>
          <a:lstStyle/>
          <a:p>
            <a:r>
              <a:rPr lang="en-US" sz="2800" b="1" i="1" dirty="0"/>
              <a:t>Upgrades for Current Economy and Design Standards Result in Significant Crash Reductions</a:t>
            </a:r>
          </a:p>
        </p:txBody>
      </p:sp>
      <p:sp>
        <p:nvSpPr>
          <p:cNvPr id="7" name="TextBox 6">
            <a:extLst>
              <a:ext uri="{FF2B5EF4-FFF2-40B4-BE49-F238E27FC236}">
                <a16:creationId xmlns:a16="http://schemas.microsoft.com/office/drawing/2014/main" id="{58F801F3-7666-1BF0-D2FD-B93BEB5AE8F7}"/>
              </a:ext>
            </a:extLst>
          </p:cNvPr>
          <p:cNvSpPr txBox="1"/>
          <p:nvPr/>
        </p:nvSpPr>
        <p:spPr>
          <a:xfrm>
            <a:off x="11125525" y="6488428"/>
            <a:ext cx="913749" cy="646331"/>
          </a:xfrm>
          <a:prstGeom prst="rect">
            <a:avLst/>
          </a:prstGeom>
          <a:noFill/>
        </p:spPr>
        <p:txBody>
          <a:bodyPr wrap="square" rtlCol="0">
            <a:spAutoFit/>
          </a:bodyPr>
          <a:lstStyle/>
          <a:p>
            <a:r>
              <a:rPr lang="en-US" dirty="0"/>
              <a:t>33</a:t>
            </a:r>
          </a:p>
          <a:p>
            <a:endParaRPr lang="en-US" dirty="0"/>
          </a:p>
        </p:txBody>
      </p:sp>
    </p:spTree>
    <p:extLst>
      <p:ext uri="{BB962C8B-B14F-4D97-AF65-F5344CB8AC3E}">
        <p14:creationId xmlns:p14="http://schemas.microsoft.com/office/powerpoint/2010/main" val="7869471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3365" y="1746696"/>
            <a:ext cx="7090681" cy="4598559"/>
          </a:xfrm>
          <a:prstGeom prst="rect">
            <a:avLst/>
          </a:prstGeom>
        </p:spPr>
      </p:pic>
      <p:sp>
        <p:nvSpPr>
          <p:cNvPr id="10" name="Rectangle 9"/>
          <p:cNvSpPr/>
          <p:nvPr/>
        </p:nvSpPr>
        <p:spPr>
          <a:xfrm>
            <a:off x="8769531" y="4628302"/>
            <a:ext cx="309290" cy="309290"/>
          </a:xfrm>
          <a:prstGeom prst="rect">
            <a:avLst/>
          </a:prstGeom>
          <a:solidFill>
            <a:srgbClr val="85AE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8779348" y="5050511"/>
            <a:ext cx="309290" cy="309290"/>
          </a:xfrm>
          <a:prstGeom prst="rect">
            <a:avLst/>
          </a:prstGeom>
          <a:solidFill>
            <a:srgbClr val="951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9204911" y="4589113"/>
            <a:ext cx="4123867" cy="769441"/>
          </a:xfrm>
          <a:prstGeom prst="rect">
            <a:avLst/>
          </a:prstGeom>
          <a:noFill/>
        </p:spPr>
        <p:txBody>
          <a:bodyPr wrap="square" rtlCol="0">
            <a:spAutoFit/>
          </a:bodyPr>
          <a:lstStyle/>
          <a:p>
            <a:r>
              <a:rPr lang="en-US" sz="2200" b="1" dirty="0">
                <a:solidFill>
                  <a:srgbClr val="85AED4"/>
                </a:solidFill>
              </a:rPr>
              <a:t>2010 </a:t>
            </a:r>
          </a:p>
          <a:p>
            <a:r>
              <a:rPr lang="en-US" sz="2200" b="1" dirty="0">
                <a:solidFill>
                  <a:schemeClr val="accent3"/>
                </a:solidFill>
              </a:rPr>
              <a:t>2023</a:t>
            </a:r>
            <a:endParaRPr lang="en-US" sz="2200" dirty="0">
              <a:solidFill>
                <a:schemeClr val="accent3"/>
              </a:solidFill>
            </a:endParaRPr>
          </a:p>
        </p:txBody>
      </p:sp>
      <p:sp>
        <p:nvSpPr>
          <p:cNvPr id="13" name="TextBox 12"/>
          <p:cNvSpPr txBox="1"/>
          <p:nvPr/>
        </p:nvSpPr>
        <p:spPr>
          <a:xfrm rot="16200000">
            <a:off x="496644" y="3235911"/>
            <a:ext cx="1897029" cy="416414"/>
          </a:xfrm>
          <a:prstGeom prst="rect">
            <a:avLst/>
          </a:prstGeom>
          <a:noFill/>
        </p:spPr>
        <p:txBody>
          <a:bodyPr wrap="square" rtlCol="0">
            <a:spAutoFit/>
          </a:bodyPr>
          <a:lstStyle/>
          <a:p>
            <a:r>
              <a:rPr lang="en-US" b="1" dirty="0"/>
              <a:t>Total Mileage</a:t>
            </a:r>
            <a:endParaRPr lang="en-US" dirty="0"/>
          </a:p>
        </p:txBody>
      </p:sp>
      <p:sp>
        <p:nvSpPr>
          <p:cNvPr id="14" name="TextBox 13"/>
          <p:cNvSpPr txBox="1"/>
          <p:nvPr/>
        </p:nvSpPr>
        <p:spPr>
          <a:xfrm>
            <a:off x="5222393" y="5482818"/>
            <a:ext cx="1897029" cy="416414"/>
          </a:xfrm>
          <a:prstGeom prst="rect">
            <a:avLst/>
          </a:prstGeom>
          <a:noFill/>
        </p:spPr>
        <p:txBody>
          <a:bodyPr wrap="square" rtlCol="0">
            <a:spAutoFit/>
          </a:bodyPr>
          <a:lstStyle/>
          <a:p>
            <a:r>
              <a:rPr lang="en-US" b="1" dirty="0"/>
              <a:t>Average Rating</a:t>
            </a:r>
            <a:endParaRPr lang="en-US" dirty="0"/>
          </a:p>
        </p:txBody>
      </p:sp>
      <p:sp>
        <p:nvSpPr>
          <p:cNvPr id="2" name="Title 1">
            <a:extLst>
              <a:ext uri="{FF2B5EF4-FFF2-40B4-BE49-F238E27FC236}">
                <a16:creationId xmlns:a16="http://schemas.microsoft.com/office/drawing/2014/main" id="{9A630E1B-FB05-4D2A-0F19-FB0E0EAE67ED}"/>
              </a:ext>
            </a:extLst>
          </p:cNvPr>
          <p:cNvSpPr>
            <a:spLocks noGrp="1"/>
          </p:cNvSpPr>
          <p:nvPr>
            <p:ph type="title"/>
          </p:nvPr>
        </p:nvSpPr>
        <p:spPr>
          <a:xfrm>
            <a:off x="609599" y="257009"/>
            <a:ext cx="10972800" cy="1143000"/>
          </a:xfrm>
        </p:spPr>
        <p:txBody>
          <a:bodyPr>
            <a:normAutofit/>
          </a:bodyPr>
          <a:lstStyle/>
          <a:p>
            <a:r>
              <a:rPr lang="en-US" sz="4000" dirty="0"/>
              <a:t>System Conditions</a:t>
            </a:r>
            <a:br>
              <a:rPr lang="en-US" dirty="0"/>
            </a:br>
            <a:r>
              <a:rPr lang="en-US" sz="3100" i="1" dirty="0"/>
              <a:t>Local Road Conditions Reflect Decades of Disinvestment</a:t>
            </a:r>
          </a:p>
        </p:txBody>
      </p:sp>
      <p:sp>
        <p:nvSpPr>
          <p:cNvPr id="9" name="TextBox 8"/>
          <p:cNvSpPr txBox="1"/>
          <p:nvPr/>
        </p:nvSpPr>
        <p:spPr>
          <a:xfrm>
            <a:off x="8691153" y="2105291"/>
            <a:ext cx="3657600" cy="2677656"/>
          </a:xfrm>
          <a:prstGeom prst="rect">
            <a:avLst/>
          </a:prstGeom>
          <a:noFill/>
        </p:spPr>
        <p:txBody>
          <a:bodyPr wrap="square" rtlCol="0">
            <a:spAutoFit/>
          </a:bodyPr>
          <a:lstStyle/>
          <a:p>
            <a:r>
              <a:rPr lang="en-US" sz="2800" b="1" dirty="0">
                <a:solidFill>
                  <a:srgbClr val="85AED4"/>
                </a:solidFill>
              </a:rPr>
              <a:t>2010 Statewide Average: 6.62</a:t>
            </a:r>
          </a:p>
          <a:p>
            <a:endParaRPr lang="en-US" sz="2800" b="1" dirty="0">
              <a:solidFill>
                <a:schemeClr val="accent3"/>
              </a:solidFill>
            </a:endParaRPr>
          </a:p>
          <a:p>
            <a:r>
              <a:rPr lang="en-US" sz="2800" b="1" dirty="0">
                <a:solidFill>
                  <a:schemeClr val="accent3"/>
                </a:solidFill>
              </a:rPr>
              <a:t>2023 Statewide Average: 6:17</a:t>
            </a:r>
          </a:p>
          <a:p>
            <a:endParaRPr lang="en-US" sz="2800" dirty="0"/>
          </a:p>
        </p:txBody>
      </p:sp>
      <p:sp>
        <p:nvSpPr>
          <p:cNvPr id="4" name="TextBox 3">
            <a:extLst>
              <a:ext uri="{FF2B5EF4-FFF2-40B4-BE49-F238E27FC236}">
                <a16:creationId xmlns:a16="http://schemas.microsoft.com/office/drawing/2014/main" id="{AC252945-EF82-B1A4-EE38-098D8E5A8010}"/>
              </a:ext>
            </a:extLst>
          </p:cNvPr>
          <p:cNvSpPr txBox="1"/>
          <p:nvPr/>
        </p:nvSpPr>
        <p:spPr>
          <a:xfrm>
            <a:off x="11125525" y="6498834"/>
            <a:ext cx="913749" cy="646331"/>
          </a:xfrm>
          <a:prstGeom prst="rect">
            <a:avLst/>
          </a:prstGeom>
          <a:noFill/>
        </p:spPr>
        <p:txBody>
          <a:bodyPr wrap="square" rtlCol="0">
            <a:spAutoFit/>
          </a:bodyPr>
          <a:lstStyle/>
          <a:p>
            <a:r>
              <a:rPr lang="en-US" dirty="0"/>
              <a:t>34</a:t>
            </a:r>
          </a:p>
          <a:p>
            <a:endParaRPr lang="en-US" dirty="0"/>
          </a:p>
        </p:txBody>
      </p:sp>
    </p:spTree>
    <p:extLst>
      <p:ext uri="{BB962C8B-B14F-4D97-AF65-F5344CB8AC3E}">
        <p14:creationId xmlns:p14="http://schemas.microsoft.com/office/powerpoint/2010/main" val="18391167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B198280-2940-B96C-5760-031CF2B39B7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E21C8E9-5E22-546A-5168-E04367B7D6B9}"/>
              </a:ext>
            </a:extLst>
          </p:cNvPr>
          <p:cNvSpPr txBox="1"/>
          <p:nvPr/>
        </p:nvSpPr>
        <p:spPr>
          <a:xfrm>
            <a:off x="11125525" y="6488428"/>
            <a:ext cx="913749" cy="646331"/>
          </a:xfrm>
          <a:prstGeom prst="rect">
            <a:avLst/>
          </a:prstGeom>
          <a:noFill/>
        </p:spPr>
        <p:txBody>
          <a:bodyPr wrap="square" rtlCol="0">
            <a:spAutoFit/>
          </a:bodyPr>
          <a:lstStyle/>
          <a:p>
            <a:r>
              <a:rPr lang="en-US" dirty="0"/>
              <a:t>35</a:t>
            </a:r>
          </a:p>
          <a:p>
            <a:endParaRPr lang="en-US" dirty="0"/>
          </a:p>
        </p:txBody>
      </p:sp>
      <p:sp>
        <p:nvSpPr>
          <p:cNvPr id="11" name="TextBox 10">
            <a:extLst>
              <a:ext uri="{FF2B5EF4-FFF2-40B4-BE49-F238E27FC236}">
                <a16:creationId xmlns:a16="http://schemas.microsoft.com/office/drawing/2014/main" id="{BC225193-8952-8D31-4F9B-D465739EA5FA}"/>
              </a:ext>
            </a:extLst>
          </p:cNvPr>
          <p:cNvSpPr txBox="1"/>
          <p:nvPr/>
        </p:nvSpPr>
        <p:spPr>
          <a:xfrm>
            <a:off x="539494" y="2002879"/>
            <a:ext cx="2914905" cy="3477875"/>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sz="2000" dirty="0">
                <a:latin typeface="+mj-lt"/>
                <a:ea typeface="Tahoma" panose="020B0604030504040204" pitchFamily="34" charset="0"/>
                <a:cs typeface="Tahoma" panose="020B0604030504040204" pitchFamily="34" charset="0"/>
              </a:rPr>
              <a:t>WI has identified 1,744 bridge replacements/ repairs (includes those rated poor), </a:t>
            </a:r>
            <a:r>
              <a:rPr lang="en-US" sz="2000" b="1" dirty="0">
                <a:latin typeface="+mj-lt"/>
                <a:ea typeface="Tahoma" panose="020B0604030504040204" pitchFamily="34" charset="0"/>
                <a:cs typeface="Tahoma" panose="020B0604030504040204" pitchFamily="34" charset="0"/>
              </a:rPr>
              <a:t>estimated cost of $2 billion.</a:t>
            </a:r>
          </a:p>
          <a:p>
            <a:pPr marL="285750" indent="-285750">
              <a:spcBef>
                <a:spcPts val="1200"/>
              </a:spcBef>
              <a:buFont typeface="Arial" panose="020B0604020202020204" pitchFamily="34" charset="0"/>
              <a:buChar char="•"/>
            </a:pPr>
            <a:r>
              <a:rPr lang="en-US" sz="2000" dirty="0">
                <a:latin typeface="+mj-lt"/>
                <a:ea typeface="Tahoma" panose="020B0604030504040204" pitchFamily="34" charset="0"/>
                <a:cs typeface="Tahoma" panose="020B0604030504040204" pitchFamily="34" charset="0"/>
              </a:rPr>
              <a:t>Many other bridges are over 50 years old.</a:t>
            </a:r>
          </a:p>
          <a:p>
            <a:pPr marL="285750" indent="-285750">
              <a:spcBef>
                <a:spcPts val="1200"/>
              </a:spcBef>
              <a:buFont typeface="Arial" panose="020B0604020202020204" pitchFamily="34" charset="0"/>
              <a:buChar char="•"/>
            </a:pPr>
            <a:r>
              <a:rPr lang="en-US" sz="2000" dirty="0">
                <a:latin typeface="+mj-lt"/>
                <a:ea typeface="Tahoma" panose="020B0604030504040204" pitchFamily="34" charset="0"/>
                <a:cs typeface="Tahoma" panose="020B0604030504040204" pitchFamily="34" charset="0"/>
              </a:rPr>
              <a:t>468</a:t>
            </a:r>
            <a:r>
              <a:rPr lang="en-US" sz="2000" dirty="0">
                <a:effectLst/>
                <a:latin typeface="+mj-lt"/>
                <a:ea typeface="Tahoma" panose="020B0604030504040204" pitchFamily="34" charset="0"/>
                <a:cs typeface="Tahoma" panose="020B0604030504040204" pitchFamily="34" charset="0"/>
              </a:rPr>
              <a:t> weight-posted bridges, about 90% on local systems.</a:t>
            </a:r>
            <a:endParaRPr lang="en-US" sz="2000" dirty="0">
              <a:latin typeface="+mj-lt"/>
              <a:ea typeface="Tahoma" panose="020B0604030504040204" pitchFamily="34" charset="0"/>
              <a:cs typeface="Tahoma" panose="020B0604030504040204" pitchFamily="34" charset="0"/>
            </a:endParaRPr>
          </a:p>
        </p:txBody>
      </p:sp>
      <p:sp>
        <p:nvSpPr>
          <p:cNvPr id="12" name="Title 1">
            <a:extLst>
              <a:ext uri="{FF2B5EF4-FFF2-40B4-BE49-F238E27FC236}">
                <a16:creationId xmlns:a16="http://schemas.microsoft.com/office/drawing/2014/main" id="{81E9A744-E980-E189-0225-CC23D491989E}"/>
              </a:ext>
            </a:extLst>
          </p:cNvPr>
          <p:cNvSpPr>
            <a:spLocks noGrp="1"/>
          </p:cNvSpPr>
          <p:nvPr>
            <p:ph type="title"/>
          </p:nvPr>
        </p:nvSpPr>
        <p:spPr>
          <a:xfrm>
            <a:off x="609600" y="509950"/>
            <a:ext cx="10972800" cy="1143000"/>
          </a:xfrm>
        </p:spPr>
        <p:txBody>
          <a:bodyPr>
            <a:noAutofit/>
          </a:bodyPr>
          <a:lstStyle/>
          <a:p>
            <a:r>
              <a:rPr lang="en-US" dirty="0">
                <a:ea typeface="Tahoma" panose="020B0604030504040204" pitchFamily="34" charset="0"/>
                <a:cs typeface="Tahoma" panose="020B0604030504040204" pitchFamily="34" charset="0"/>
              </a:rPr>
              <a:t>System Conditions</a:t>
            </a:r>
            <a:br>
              <a:rPr lang="en-US" dirty="0">
                <a:ea typeface="Tahoma" panose="020B0604030504040204" pitchFamily="34" charset="0"/>
                <a:cs typeface="Tahoma" panose="020B0604030504040204" pitchFamily="34" charset="0"/>
              </a:rPr>
            </a:br>
            <a:r>
              <a:rPr lang="en-US" sz="2800" i="1" dirty="0">
                <a:ea typeface="Tahoma" panose="020B0604030504040204" pitchFamily="34" charset="0"/>
                <a:cs typeface="Tahoma" panose="020B0604030504040204" pitchFamily="34" charset="0"/>
              </a:rPr>
              <a:t>One in Three Bridges Deficient, Marked for Replacement, &gt; 50 Years Old</a:t>
            </a:r>
            <a:br>
              <a:rPr lang="en-US" sz="2800" dirty="0">
                <a:ea typeface="Tahoma" panose="020B0604030504040204" pitchFamily="34" charset="0"/>
                <a:cs typeface="Tahoma" panose="020B0604030504040204" pitchFamily="34" charset="0"/>
              </a:rPr>
            </a:br>
            <a:endParaRPr lang="en-US" sz="2800" dirty="0"/>
          </a:p>
        </p:txBody>
      </p:sp>
      <p:graphicFrame>
        <p:nvGraphicFramePr>
          <p:cNvPr id="13" name="Chart 12">
            <a:extLst>
              <a:ext uri="{FF2B5EF4-FFF2-40B4-BE49-F238E27FC236}">
                <a16:creationId xmlns:a16="http://schemas.microsoft.com/office/drawing/2014/main" id="{4DAB0A32-5D5F-830C-2867-F961C5A40137}"/>
              </a:ext>
            </a:extLst>
          </p:cNvPr>
          <p:cNvGraphicFramePr/>
          <p:nvPr>
            <p:extLst>
              <p:ext uri="{D42A27DB-BD31-4B8C-83A1-F6EECF244321}">
                <p14:modId xmlns:p14="http://schemas.microsoft.com/office/powerpoint/2010/main" val="467640283"/>
              </p:ext>
            </p:extLst>
          </p:nvPr>
        </p:nvGraphicFramePr>
        <p:xfrm>
          <a:off x="3841856" y="1708594"/>
          <a:ext cx="7283669" cy="4525649"/>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a:extLst>
              <a:ext uri="{FF2B5EF4-FFF2-40B4-BE49-F238E27FC236}">
                <a16:creationId xmlns:a16="http://schemas.microsoft.com/office/drawing/2014/main" id="{740D7362-DD30-28F8-A1F5-F2997D163A6A}"/>
              </a:ext>
            </a:extLst>
          </p:cNvPr>
          <p:cNvSpPr txBox="1"/>
          <p:nvPr/>
        </p:nvSpPr>
        <p:spPr>
          <a:xfrm>
            <a:off x="4970828" y="1848337"/>
            <a:ext cx="1253067" cy="369332"/>
          </a:xfrm>
          <a:prstGeom prst="rect">
            <a:avLst/>
          </a:prstGeom>
          <a:noFill/>
        </p:spPr>
        <p:txBody>
          <a:bodyPr wrap="square" rtlCol="0">
            <a:spAutoFit/>
          </a:bodyPr>
          <a:lstStyle/>
          <a:p>
            <a:r>
              <a:rPr lang="en-US" dirty="0"/>
              <a:t>5,358</a:t>
            </a:r>
          </a:p>
        </p:txBody>
      </p:sp>
      <p:sp>
        <p:nvSpPr>
          <p:cNvPr id="15" name="Right Brace 14">
            <a:extLst>
              <a:ext uri="{FF2B5EF4-FFF2-40B4-BE49-F238E27FC236}">
                <a16:creationId xmlns:a16="http://schemas.microsoft.com/office/drawing/2014/main" id="{E23D6753-2883-199F-647D-90DFCCCE5A76}"/>
              </a:ext>
            </a:extLst>
          </p:cNvPr>
          <p:cNvSpPr/>
          <p:nvPr/>
        </p:nvSpPr>
        <p:spPr>
          <a:xfrm>
            <a:off x="5680092" y="2245491"/>
            <a:ext cx="141974" cy="109785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 name="TextBox 1">
            <a:extLst>
              <a:ext uri="{FF2B5EF4-FFF2-40B4-BE49-F238E27FC236}">
                <a16:creationId xmlns:a16="http://schemas.microsoft.com/office/drawing/2014/main" id="{5AD7FDD7-BFD4-C478-67BC-43F62A18BA42}"/>
              </a:ext>
            </a:extLst>
          </p:cNvPr>
          <p:cNvSpPr txBox="1"/>
          <p:nvPr/>
        </p:nvSpPr>
        <p:spPr>
          <a:xfrm>
            <a:off x="10767916" y="4738349"/>
            <a:ext cx="745066" cy="41105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kern="1200" dirty="0"/>
              <a:t>39%</a:t>
            </a:r>
          </a:p>
        </p:txBody>
      </p:sp>
      <p:sp>
        <p:nvSpPr>
          <p:cNvPr id="2" name="TextBox 1">
            <a:extLst>
              <a:ext uri="{FF2B5EF4-FFF2-40B4-BE49-F238E27FC236}">
                <a16:creationId xmlns:a16="http://schemas.microsoft.com/office/drawing/2014/main" id="{96E2DF7D-1B74-54A7-5CEC-3362D5EFABFB}"/>
              </a:ext>
            </a:extLst>
          </p:cNvPr>
          <p:cNvSpPr txBox="1"/>
          <p:nvPr/>
        </p:nvSpPr>
        <p:spPr>
          <a:xfrm>
            <a:off x="7951039" y="6163384"/>
            <a:ext cx="4482480" cy="369332"/>
          </a:xfrm>
          <a:prstGeom prst="rect">
            <a:avLst/>
          </a:prstGeom>
          <a:noFill/>
        </p:spPr>
        <p:txBody>
          <a:bodyPr wrap="square" rtlCol="0">
            <a:spAutoFit/>
          </a:bodyPr>
          <a:lstStyle/>
          <a:p>
            <a:r>
              <a:rPr lang="en-US" dirty="0"/>
              <a:t>*</a:t>
            </a:r>
            <a:r>
              <a:rPr lang="en-US" sz="1400" i="1" dirty="0"/>
              <a:t>With no major work in the last decade. </a:t>
            </a:r>
          </a:p>
        </p:txBody>
      </p:sp>
    </p:spTree>
    <p:extLst>
      <p:ext uri="{BB962C8B-B14F-4D97-AF65-F5344CB8AC3E}">
        <p14:creationId xmlns:p14="http://schemas.microsoft.com/office/powerpoint/2010/main" val="29153410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31653E0-6B07-DEC5-3E45-DFA6F7E984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B9C921-8DF2-DEBE-8D49-2520D647C39D}"/>
              </a:ext>
            </a:extLst>
          </p:cNvPr>
          <p:cNvSpPr>
            <a:spLocks noGrp="1"/>
          </p:cNvSpPr>
          <p:nvPr>
            <p:ph type="title"/>
          </p:nvPr>
        </p:nvSpPr>
        <p:spPr>
          <a:xfrm>
            <a:off x="609600" y="300626"/>
            <a:ext cx="10972800" cy="510586"/>
          </a:xfrm>
        </p:spPr>
        <p:txBody>
          <a:bodyPr>
            <a:normAutofit fontScale="90000"/>
          </a:bodyPr>
          <a:lstStyle/>
          <a:p>
            <a:pPr>
              <a:lnSpc>
                <a:spcPts val="2800"/>
              </a:lnSpc>
            </a:pPr>
            <a:r>
              <a:rPr lang="en-US" dirty="0"/>
              <a:t>System Conditions</a:t>
            </a:r>
            <a:br>
              <a:rPr lang="en-US" dirty="0"/>
            </a:br>
            <a:endParaRPr lang="en-US" sz="3100" i="1" dirty="0"/>
          </a:p>
        </p:txBody>
      </p:sp>
      <p:sp>
        <p:nvSpPr>
          <p:cNvPr id="5" name="TextBox 4">
            <a:extLst>
              <a:ext uri="{FF2B5EF4-FFF2-40B4-BE49-F238E27FC236}">
                <a16:creationId xmlns:a16="http://schemas.microsoft.com/office/drawing/2014/main" id="{9FE699C4-C698-C33F-8DBB-B5619BAADEEE}"/>
              </a:ext>
            </a:extLst>
          </p:cNvPr>
          <p:cNvSpPr txBox="1"/>
          <p:nvPr/>
        </p:nvSpPr>
        <p:spPr>
          <a:xfrm>
            <a:off x="609600" y="777310"/>
            <a:ext cx="10576560" cy="523220"/>
          </a:xfrm>
          <a:prstGeom prst="rect">
            <a:avLst/>
          </a:prstGeom>
          <a:noFill/>
        </p:spPr>
        <p:txBody>
          <a:bodyPr wrap="square" rtlCol="0">
            <a:spAutoFit/>
          </a:bodyPr>
          <a:lstStyle/>
          <a:p>
            <a:r>
              <a:rPr lang="en-US" sz="2800" b="1" i="1" dirty="0"/>
              <a:t>Small Bridges (6-20’): The Progress We’ve Made, The Work to Do</a:t>
            </a:r>
            <a:endParaRPr lang="en-US" sz="2800" b="1" dirty="0"/>
          </a:p>
        </p:txBody>
      </p:sp>
      <p:sp>
        <p:nvSpPr>
          <p:cNvPr id="6" name="TextBox 5">
            <a:extLst>
              <a:ext uri="{FF2B5EF4-FFF2-40B4-BE49-F238E27FC236}">
                <a16:creationId xmlns:a16="http://schemas.microsoft.com/office/drawing/2014/main" id="{862A2258-B246-C2F8-3CFF-7C7399670DF0}"/>
              </a:ext>
            </a:extLst>
          </p:cNvPr>
          <p:cNvSpPr txBox="1"/>
          <p:nvPr/>
        </p:nvSpPr>
        <p:spPr>
          <a:xfrm>
            <a:off x="11125525" y="6488428"/>
            <a:ext cx="913749" cy="646331"/>
          </a:xfrm>
          <a:prstGeom prst="rect">
            <a:avLst/>
          </a:prstGeom>
          <a:noFill/>
        </p:spPr>
        <p:txBody>
          <a:bodyPr wrap="square" rtlCol="0">
            <a:spAutoFit/>
          </a:bodyPr>
          <a:lstStyle/>
          <a:p>
            <a:r>
              <a:rPr lang="en-US" dirty="0"/>
              <a:t>36</a:t>
            </a:r>
          </a:p>
          <a:p>
            <a:endParaRPr lang="en-US" dirty="0"/>
          </a:p>
        </p:txBody>
      </p:sp>
      <p:sp>
        <p:nvSpPr>
          <p:cNvPr id="8" name="TextBox 7">
            <a:extLst>
              <a:ext uri="{FF2B5EF4-FFF2-40B4-BE49-F238E27FC236}">
                <a16:creationId xmlns:a16="http://schemas.microsoft.com/office/drawing/2014/main" id="{6586D76D-B332-A81F-88CD-7F3E877DE4F6}"/>
              </a:ext>
            </a:extLst>
          </p:cNvPr>
          <p:cNvSpPr txBox="1"/>
          <p:nvPr/>
        </p:nvSpPr>
        <p:spPr>
          <a:xfrm>
            <a:off x="508000" y="6020987"/>
            <a:ext cx="4907631" cy="461665"/>
          </a:xfrm>
          <a:prstGeom prst="rect">
            <a:avLst/>
          </a:prstGeom>
          <a:noFill/>
        </p:spPr>
        <p:txBody>
          <a:bodyPr wrap="square" rtlCol="0">
            <a:spAutoFit/>
          </a:bodyPr>
          <a:lstStyle/>
          <a:p>
            <a:pPr algn="r"/>
            <a:r>
              <a:rPr lang="en-US" sz="2400" b="1" dirty="0"/>
              <a:t>Nearly 17,000 Structures Inventoried</a:t>
            </a:r>
          </a:p>
        </p:txBody>
      </p:sp>
      <p:sp>
        <p:nvSpPr>
          <p:cNvPr id="9" name="TextBox 8">
            <a:extLst>
              <a:ext uri="{FF2B5EF4-FFF2-40B4-BE49-F238E27FC236}">
                <a16:creationId xmlns:a16="http://schemas.microsoft.com/office/drawing/2014/main" id="{5C7F2128-CAF4-113E-B402-3EAECC4EEEF5}"/>
              </a:ext>
            </a:extLst>
          </p:cNvPr>
          <p:cNvSpPr txBox="1"/>
          <p:nvPr/>
        </p:nvSpPr>
        <p:spPr>
          <a:xfrm>
            <a:off x="5673718" y="5967355"/>
            <a:ext cx="5277247" cy="461665"/>
          </a:xfrm>
          <a:prstGeom prst="rect">
            <a:avLst/>
          </a:prstGeom>
          <a:noFill/>
        </p:spPr>
        <p:txBody>
          <a:bodyPr wrap="square" rtlCol="0">
            <a:spAutoFit/>
          </a:bodyPr>
          <a:lstStyle/>
          <a:p>
            <a:pPr algn="r"/>
            <a:r>
              <a:rPr lang="en-US" sz="2400" b="1" dirty="0"/>
              <a:t>1,600+ Poor/Severe Structures</a:t>
            </a:r>
          </a:p>
        </p:txBody>
      </p:sp>
      <p:pic>
        <p:nvPicPr>
          <p:cNvPr id="3" name="Picture 2">
            <a:extLst>
              <a:ext uri="{FF2B5EF4-FFF2-40B4-BE49-F238E27FC236}">
                <a16:creationId xmlns:a16="http://schemas.microsoft.com/office/drawing/2014/main" id="{85399A17-11C5-7E46-2F4B-191CEB49BE58}"/>
              </a:ext>
            </a:extLst>
          </p:cNvPr>
          <p:cNvPicPr>
            <a:picLocks noChangeAspect="1"/>
          </p:cNvPicPr>
          <p:nvPr/>
        </p:nvPicPr>
        <p:blipFill rotWithShape="1">
          <a:blip r:embed="rId2"/>
          <a:srcRect l="17436" t="7473" r="15513" b="2357"/>
          <a:stretch>
            <a:fillRect/>
          </a:stretch>
        </p:blipFill>
        <p:spPr bwMode="auto">
          <a:xfrm>
            <a:off x="1021073" y="1417250"/>
            <a:ext cx="4394558" cy="4663440"/>
          </a:xfrm>
          <a:prstGeom prst="rect">
            <a:avLst/>
          </a:prstGeom>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42282BC9-B0C5-5443-0298-4A35A0AF702E}"/>
              </a:ext>
            </a:extLst>
          </p:cNvPr>
          <p:cNvPicPr>
            <a:picLocks noChangeAspect="1"/>
          </p:cNvPicPr>
          <p:nvPr/>
        </p:nvPicPr>
        <p:blipFill rotWithShape="1">
          <a:blip r:embed="rId3"/>
          <a:srcRect l="17436" t="4829" r="13076" b="1663"/>
          <a:stretch>
            <a:fillRect/>
          </a:stretch>
        </p:blipFill>
        <p:spPr bwMode="auto">
          <a:xfrm>
            <a:off x="6600561" y="1417250"/>
            <a:ext cx="4350404" cy="46634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252757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08425B2-101D-0A3B-C657-AD124E515E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0E62FC-26BC-E1A5-EB4B-45852500A235}"/>
              </a:ext>
            </a:extLst>
          </p:cNvPr>
          <p:cNvSpPr txBox="1">
            <a:spLocks/>
          </p:cNvSpPr>
          <p:nvPr/>
        </p:nvSpPr>
        <p:spPr>
          <a:xfrm>
            <a:off x="878840" y="2519318"/>
            <a:ext cx="7146471" cy="20235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Revenue Options</a:t>
            </a:r>
          </a:p>
        </p:txBody>
      </p:sp>
      <p:sp>
        <p:nvSpPr>
          <p:cNvPr id="4" name="TextBox 3">
            <a:extLst>
              <a:ext uri="{FF2B5EF4-FFF2-40B4-BE49-F238E27FC236}">
                <a16:creationId xmlns:a16="http://schemas.microsoft.com/office/drawing/2014/main" id="{020B51D4-7B39-9541-1A5B-54AC54241794}"/>
              </a:ext>
            </a:extLst>
          </p:cNvPr>
          <p:cNvSpPr txBox="1"/>
          <p:nvPr/>
        </p:nvSpPr>
        <p:spPr>
          <a:xfrm>
            <a:off x="11125525" y="6488428"/>
            <a:ext cx="913749" cy="646331"/>
          </a:xfrm>
          <a:prstGeom prst="rect">
            <a:avLst/>
          </a:prstGeom>
          <a:noFill/>
        </p:spPr>
        <p:txBody>
          <a:bodyPr wrap="square" rtlCol="0">
            <a:spAutoFit/>
          </a:bodyPr>
          <a:lstStyle/>
          <a:p>
            <a:r>
              <a:rPr lang="en-US" dirty="0"/>
              <a:t>37</a:t>
            </a:r>
          </a:p>
          <a:p>
            <a:endParaRPr lang="en-US" dirty="0"/>
          </a:p>
        </p:txBody>
      </p:sp>
    </p:spTree>
    <p:extLst>
      <p:ext uri="{BB962C8B-B14F-4D97-AF65-F5344CB8AC3E}">
        <p14:creationId xmlns:p14="http://schemas.microsoft.com/office/powerpoint/2010/main" val="42178406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4E483E8E-F58D-1590-28D3-C74E730B9BA3}"/>
              </a:ext>
            </a:extLst>
          </p:cNvPr>
          <p:cNvGraphicFramePr>
            <a:graphicFrameLocks noGrp="1"/>
          </p:cNvGraphicFramePr>
          <p:nvPr>
            <p:extLst>
              <p:ext uri="{D42A27DB-BD31-4B8C-83A1-F6EECF244321}">
                <p14:modId xmlns:p14="http://schemas.microsoft.com/office/powerpoint/2010/main" val="333854880"/>
              </p:ext>
            </p:extLst>
          </p:nvPr>
        </p:nvGraphicFramePr>
        <p:xfrm>
          <a:off x="730180" y="1372270"/>
          <a:ext cx="10745040" cy="4044602"/>
        </p:xfrm>
        <a:graphic>
          <a:graphicData uri="http://schemas.openxmlformats.org/drawingml/2006/table">
            <a:tbl>
              <a:tblPr firstRow="1" bandRow="1">
                <a:tableStyleId>{5C22544A-7EE6-4342-B048-85BDC9FD1C3A}</a:tableStyleId>
              </a:tblPr>
              <a:tblGrid>
                <a:gridCol w="1318490">
                  <a:extLst>
                    <a:ext uri="{9D8B030D-6E8A-4147-A177-3AD203B41FA5}">
                      <a16:colId xmlns:a16="http://schemas.microsoft.com/office/drawing/2014/main" val="2109859533"/>
                    </a:ext>
                  </a:extLst>
                </a:gridCol>
                <a:gridCol w="624192">
                  <a:extLst>
                    <a:ext uri="{9D8B030D-6E8A-4147-A177-3AD203B41FA5}">
                      <a16:colId xmlns:a16="http://schemas.microsoft.com/office/drawing/2014/main" val="2683745974"/>
                    </a:ext>
                  </a:extLst>
                </a:gridCol>
                <a:gridCol w="1085222">
                  <a:extLst>
                    <a:ext uri="{9D8B030D-6E8A-4147-A177-3AD203B41FA5}">
                      <a16:colId xmlns:a16="http://schemas.microsoft.com/office/drawing/2014/main" val="1320270547"/>
                    </a:ext>
                  </a:extLst>
                </a:gridCol>
                <a:gridCol w="1045028">
                  <a:extLst>
                    <a:ext uri="{9D8B030D-6E8A-4147-A177-3AD203B41FA5}">
                      <a16:colId xmlns:a16="http://schemas.microsoft.com/office/drawing/2014/main" val="3431336535"/>
                    </a:ext>
                  </a:extLst>
                </a:gridCol>
                <a:gridCol w="1286189">
                  <a:extLst>
                    <a:ext uri="{9D8B030D-6E8A-4147-A177-3AD203B41FA5}">
                      <a16:colId xmlns:a16="http://schemas.microsoft.com/office/drawing/2014/main" val="1854617800"/>
                    </a:ext>
                  </a:extLst>
                </a:gridCol>
                <a:gridCol w="1326383">
                  <a:extLst>
                    <a:ext uri="{9D8B030D-6E8A-4147-A177-3AD203B41FA5}">
                      <a16:colId xmlns:a16="http://schemas.microsoft.com/office/drawing/2014/main" val="3783130212"/>
                    </a:ext>
                  </a:extLst>
                </a:gridCol>
                <a:gridCol w="1075173">
                  <a:extLst>
                    <a:ext uri="{9D8B030D-6E8A-4147-A177-3AD203B41FA5}">
                      <a16:colId xmlns:a16="http://schemas.microsoft.com/office/drawing/2014/main" val="3260446586"/>
                    </a:ext>
                  </a:extLst>
                </a:gridCol>
                <a:gridCol w="954594">
                  <a:extLst>
                    <a:ext uri="{9D8B030D-6E8A-4147-A177-3AD203B41FA5}">
                      <a16:colId xmlns:a16="http://schemas.microsoft.com/office/drawing/2014/main" val="3805418386"/>
                    </a:ext>
                  </a:extLst>
                </a:gridCol>
                <a:gridCol w="1034980">
                  <a:extLst>
                    <a:ext uri="{9D8B030D-6E8A-4147-A177-3AD203B41FA5}">
                      <a16:colId xmlns:a16="http://schemas.microsoft.com/office/drawing/2014/main" val="962994102"/>
                    </a:ext>
                  </a:extLst>
                </a:gridCol>
                <a:gridCol w="994789">
                  <a:extLst>
                    <a:ext uri="{9D8B030D-6E8A-4147-A177-3AD203B41FA5}">
                      <a16:colId xmlns:a16="http://schemas.microsoft.com/office/drawing/2014/main" val="3867286589"/>
                    </a:ext>
                  </a:extLst>
                </a:gridCol>
              </a:tblGrid>
              <a:tr h="1408388">
                <a:tc>
                  <a:txBody>
                    <a:bodyPr/>
                    <a:lstStyle/>
                    <a:p>
                      <a:endParaRPr lang="en-US" sz="1800" dirty="0"/>
                    </a:p>
                    <a:p>
                      <a:r>
                        <a:rPr lang="en-US" sz="1800" dirty="0"/>
                        <a:t>State</a:t>
                      </a:r>
                    </a:p>
                  </a:txBody>
                  <a:tcPr/>
                </a:tc>
                <a:tc>
                  <a:txBody>
                    <a:bodyPr/>
                    <a:lstStyle/>
                    <a:p>
                      <a:endParaRPr lang="en-US" sz="1800" dirty="0"/>
                    </a:p>
                    <a:p>
                      <a:r>
                        <a:rPr lang="en-US" sz="1800" dirty="0"/>
                        <a:t>Fuel Tax</a:t>
                      </a:r>
                    </a:p>
                  </a:txBody>
                  <a:tcPr/>
                </a:tc>
                <a:tc>
                  <a:txBody>
                    <a:bodyPr/>
                    <a:lstStyle/>
                    <a:p>
                      <a:endParaRPr lang="en-US" sz="1800" dirty="0"/>
                    </a:p>
                    <a:p>
                      <a:r>
                        <a:rPr lang="en-US" sz="1800" dirty="0"/>
                        <a:t>Fuel Sales Tax  (1)</a:t>
                      </a:r>
                    </a:p>
                  </a:txBody>
                  <a:tcPr/>
                </a:tc>
                <a:tc>
                  <a:txBody>
                    <a:bodyPr/>
                    <a:lstStyle/>
                    <a:p>
                      <a:endParaRPr lang="en-US" sz="1800" dirty="0"/>
                    </a:p>
                    <a:p>
                      <a:r>
                        <a:rPr lang="en-US" sz="1800" dirty="0"/>
                        <a:t>Fuel Tax Indexing</a:t>
                      </a:r>
                    </a:p>
                  </a:txBody>
                  <a:tcPr/>
                </a:tc>
                <a:tc>
                  <a:txBody>
                    <a:bodyPr/>
                    <a:lstStyle/>
                    <a:p>
                      <a:endParaRPr lang="en-US" sz="1800" dirty="0"/>
                    </a:p>
                    <a:p>
                      <a:r>
                        <a:rPr lang="en-US" sz="1800" dirty="0"/>
                        <a:t>Vehicle Reg. Fee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New Vehicle Fee</a:t>
                      </a:r>
                    </a:p>
                    <a:p>
                      <a:endParaRPr lang="en-US" sz="1800" dirty="0"/>
                    </a:p>
                  </a:txBody>
                  <a:tcPr/>
                </a:tc>
                <a:tc>
                  <a:txBody>
                    <a:bodyPr/>
                    <a:lstStyle/>
                    <a:p>
                      <a:endParaRPr lang="en-US" sz="1800" dirty="0"/>
                    </a:p>
                    <a:p>
                      <a:r>
                        <a:rPr lang="en-US" sz="1800" dirty="0"/>
                        <a:t>Bonding</a:t>
                      </a:r>
                    </a:p>
                  </a:txBody>
                  <a:tcPr/>
                </a:tc>
                <a:tc>
                  <a:txBody>
                    <a:bodyPr/>
                    <a:lstStyle/>
                    <a:p>
                      <a:endParaRPr lang="en-US" sz="1800" dirty="0"/>
                    </a:p>
                    <a:p>
                      <a:r>
                        <a:rPr lang="en-US" sz="1800" dirty="0"/>
                        <a:t>Toll Roads/</a:t>
                      </a:r>
                    </a:p>
                    <a:p>
                      <a:r>
                        <a:rPr lang="en-US" sz="1800" dirty="0"/>
                        <a:t>Bridges</a:t>
                      </a:r>
                    </a:p>
                  </a:txBody>
                  <a:tcPr/>
                </a:tc>
                <a:tc>
                  <a:txBody>
                    <a:bodyPr/>
                    <a:lstStyle/>
                    <a:p>
                      <a:endParaRPr lang="en-US" sz="1800" dirty="0"/>
                    </a:p>
                    <a:p>
                      <a:r>
                        <a:rPr lang="en-US" sz="1800" dirty="0"/>
                        <a:t>Delivery Fees</a:t>
                      </a:r>
                    </a:p>
                  </a:txBody>
                  <a:tcPr/>
                </a:tc>
                <a:tc>
                  <a:txBody>
                    <a:bodyPr/>
                    <a:lstStyle/>
                    <a:p>
                      <a:endParaRPr lang="en-US" sz="1800" dirty="0"/>
                    </a:p>
                    <a:p>
                      <a:r>
                        <a:rPr lang="en-US" sz="1800" dirty="0"/>
                        <a:t>General Funds</a:t>
                      </a:r>
                    </a:p>
                  </a:txBody>
                  <a:tcPr/>
                </a:tc>
                <a:extLst>
                  <a:ext uri="{0D108BD9-81ED-4DB2-BD59-A6C34878D82A}">
                    <a16:rowId xmlns:a16="http://schemas.microsoft.com/office/drawing/2014/main" val="334865072"/>
                  </a:ext>
                </a:extLst>
              </a:tr>
              <a:tr h="439369">
                <a:tc>
                  <a:txBody>
                    <a:bodyPr/>
                    <a:lstStyle/>
                    <a:p>
                      <a:r>
                        <a:rPr lang="en-US" dirty="0"/>
                        <a:t>Illinois</a:t>
                      </a:r>
                    </a:p>
                  </a:txBody>
                  <a:tcPr/>
                </a:tc>
                <a:tc>
                  <a:txBody>
                    <a:bodyPr/>
                    <a:lstStyle/>
                    <a:p>
                      <a:pPr algn="ctr"/>
                      <a:r>
                        <a:rPr lang="en-US" dirty="0"/>
                        <a:t>X</a:t>
                      </a:r>
                    </a:p>
                  </a:txBody>
                  <a:tcPr/>
                </a:tc>
                <a:tc>
                  <a:txBody>
                    <a:bodyPr/>
                    <a:lstStyle/>
                    <a:p>
                      <a:pPr algn="ctr"/>
                      <a:r>
                        <a:rPr lang="en-US" dirty="0"/>
                        <a:t>X </a:t>
                      </a:r>
                      <a:r>
                        <a:rPr lang="en-US" i="1" dirty="0"/>
                        <a:t>(2)</a:t>
                      </a:r>
                    </a:p>
                  </a:txBody>
                  <a:tcPr/>
                </a:tc>
                <a:tc>
                  <a:txBody>
                    <a:bodyPr/>
                    <a:lstStyle/>
                    <a:p>
                      <a:pPr algn="ctr"/>
                      <a:r>
                        <a:rPr lang="en-US" dirty="0"/>
                        <a:t>X</a:t>
                      </a:r>
                    </a:p>
                  </a:txBody>
                  <a:tcPr/>
                </a:tc>
                <a:tc>
                  <a:txBody>
                    <a:bodyPr/>
                    <a:lstStyle/>
                    <a:p>
                      <a:pPr algn="ctr"/>
                      <a:r>
                        <a:rPr lang="en-US" dirty="0"/>
                        <a:t>X</a:t>
                      </a:r>
                    </a:p>
                  </a:txBody>
                  <a:tcPr/>
                </a:tc>
                <a:tc>
                  <a:txBody>
                    <a:bodyPr/>
                    <a:lstStyle/>
                    <a:p>
                      <a:pPr algn="ctr"/>
                      <a:endParaRPr lang="en-US" dirty="0"/>
                    </a:p>
                  </a:txBody>
                  <a:tcPr/>
                </a:tc>
                <a:tc>
                  <a:txBody>
                    <a:bodyPr/>
                    <a:lstStyle/>
                    <a:p>
                      <a:pPr algn="ctr"/>
                      <a:r>
                        <a:rPr lang="en-US" dirty="0"/>
                        <a:t>X</a:t>
                      </a:r>
                    </a:p>
                  </a:txBody>
                  <a:tcPr/>
                </a:tc>
                <a:tc>
                  <a:txBody>
                    <a:bodyPr/>
                    <a:lstStyle/>
                    <a:p>
                      <a:pPr algn="ctr"/>
                      <a:r>
                        <a:rPr lang="en-US" dirty="0"/>
                        <a:t>X</a:t>
                      </a:r>
                    </a:p>
                  </a:txBody>
                  <a:tcPr/>
                </a:tc>
                <a:tc>
                  <a:txBody>
                    <a:bodyPr/>
                    <a:lstStyle/>
                    <a:p>
                      <a:pPr algn="ctr"/>
                      <a:endParaRPr lang="en-US" dirty="0"/>
                    </a:p>
                  </a:txBody>
                  <a:tcPr/>
                </a:tc>
                <a:tc>
                  <a:txBody>
                    <a:bodyPr/>
                    <a:lstStyle/>
                    <a:p>
                      <a:pPr algn="ctr"/>
                      <a:r>
                        <a:rPr lang="en-US" dirty="0"/>
                        <a:t>X</a:t>
                      </a:r>
                    </a:p>
                  </a:txBody>
                  <a:tcPr/>
                </a:tc>
                <a:extLst>
                  <a:ext uri="{0D108BD9-81ED-4DB2-BD59-A6C34878D82A}">
                    <a16:rowId xmlns:a16="http://schemas.microsoft.com/office/drawing/2014/main" val="843984098"/>
                  </a:ext>
                </a:extLst>
              </a:tr>
              <a:tr h="439369">
                <a:tc>
                  <a:txBody>
                    <a:bodyPr/>
                    <a:lstStyle/>
                    <a:p>
                      <a:r>
                        <a:rPr lang="en-US" dirty="0"/>
                        <a:t>Indiana</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tc>
                  <a:txBody>
                    <a:bodyPr/>
                    <a:lstStyle/>
                    <a:p>
                      <a:pPr algn="ctr"/>
                      <a:endParaRPr lang="en-US" dirty="0"/>
                    </a:p>
                  </a:txBody>
                  <a:tcPr/>
                </a:tc>
                <a:tc>
                  <a:txBody>
                    <a:bodyPr/>
                    <a:lstStyle/>
                    <a:p>
                      <a:pPr algn="ctr"/>
                      <a:r>
                        <a:rPr lang="en-US" dirty="0"/>
                        <a:t>X</a:t>
                      </a:r>
                    </a:p>
                  </a:txBody>
                  <a:tcPr/>
                </a:tc>
                <a:tc>
                  <a:txBody>
                    <a:bodyPr/>
                    <a:lstStyle/>
                    <a:p>
                      <a:pPr algn="ctr"/>
                      <a:r>
                        <a:rPr lang="en-US" dirty="0"/>
                        <a:t>X</a:t>
                      </a:r>
                    </a:p>
                  </a:txBody>
                  <a:tcPr/>
                </a:tc>
                <a:tc>
                  <a:txBody>
                    <a:bodyPr/>
                    <a:lstStyle/>
                    <a:p>
                      <a:pPr algn="ctr"/>
                      <a:endParaRPr lang="en-US" dirty="0"/>
                    </a:p>
                  </a:txBody>
                  <a:tcPr/>
                </a:tc>
                <a:tc>
                  <a:txBody>
                    <a:bodyPr/>
                    <a:lstStyle/>
                    <a:p>
                      <a:pPr algn="ctr"/>
                      <a:r>
                        <a:rPr lang="en-US" dirty="0"/>
                        <a:t>X</a:t>
                      </a:r>
                    </a:p>
                  </a:txBody>
                  <a:tcPr/>
                </a:tc>
                <a:extLst>
                  <a:ext uri="{0D108BD9-81ED-4DB2-BD59-A6C34878D82A}">
                    <a16:rowId xmlns:a16="http://schemas.microsoft.com/office/drawing/2014/main" val="3342639554"/>
                  </a:ext>
                </a:extLst>
              </a:tr>
              <a:tr h="439369">
                <a:tc>
                  <a:txBody>
                    <a:bodyPr/>
                    <a:lstStyle/>
                    <a:p>
                      <a:r>
                        <a:rPr lang="en-US" dirty="0"/>
                        <a:t>Iowa</a:t>
                      </a:r>
                    </a:p>
                  </a:txBody>
                  <a:tcPr/>
                </a:tc>
                <a:tc>
                  <a:txBody>
                    <a:bodyPr/>
                    <a:lstStyle/>
                    <a:p>
                      <a:pPr algn="ctr"/>
                      <a:r>
                        <a:rPr lang="en-US" dirty="0"/>
                        <a:t>X</a:t>
                      </a: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X</a:t>
                      </a:r>
                    </a:p>
                  </a:txBody>
                  <a:tcPr/>
                </a:tc>
                <a:tc>
                  <a:txBody>
                    <a:bodyPr/>
                    <a:lstStyle/>
                    <a:p>
                      <a:pPr algn="ctr"/>
                      <a:r>
                        <a:rPr lang="en-US" dirty="0"/>
                        <a:t>X </a:t>
                      </a:r>
                      <a:r>
                        <a:rPr lang="en-US" i="1" dirty="0"/>
                        <a:t>(4)</a:t>
                      </a: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2460254309"/>
                  </a:ext>
                </a:extLst>
              </a:tr>
              <a:tr h="439369">
                <a:tc>
                  <a:txBody>
                    <a:bodyPr/>
                    <a:lstStyle/>
                    <a:p>
                      <a:r>
                        <a:rPr lang="en-US" dirty="0"/>
                        <a:t>Michigan</a:t>
                      </a:r>
                    </a:p>
                  </a:txBody>
                  <a:tcPr/>
                </a:tc>
                <a:tc>
                  <a:txBody>
                    <a:bodyPr/>
                    <a:lstStyle/>
                    <a:p>
                      <a:pPr algn="ctr"/>
                      <a:r>
                        <a:rPr lang="en-US" dirty="0"/>
                        <a:t>X</a:t>
                      </a:r>
                    </a:p>
                  </a:txBody>
                  <a:tcPr/>
                </a:tc>
                <a:tc>
                  <a:txBody>
                    <a:bodyPr/>
                    <a:lstStyle/>
                    <a:p>
                      <a:pPr algn="ctr"/>
                      <a:r>
                        <a:rPr lang="en-US" dirty="0"/>
                        <a:t>X </a:t>
                      </a:r>
                      <a:r>
                        <a:rPr lang="en-US" i="1" dirty="0"/>
                        <a:t>(3)</a:t>
                      </a:r>
                    </a:p>
                  </a:txBody>
                  <a:tcPr/>
                </a:tc>
                <a:tc>
                  <a:txBody>
                    <a:bodyPr/>
                    <a:lstStyle/>
                    <a:p>
                      <a:pPr algn="ctr"/>
                      <a:r>
                        <a:rPr lang="en-US" dirty="0"/>
                        <a:t>X</a:t>
                      </a:r>
                    </a:p>
                  </a:txBody>
                  <a:tcPr/>
                </a:tc>
                <a:tc>
                  <a:txBody>
                    <a:bodyPr/>
                    <a:lstStyle/>
                    <a:p>
                      <a:pPr algn="ctr"/>
                      <a:r>
                        <a:rPr lang="en-US" dirty="0"/>
                        <a:t>X</a:t>
                      </a:r>
                    </a:p>
                  </a:txBody>
                  <a:tcPr/>
                </a:tc>
                <a:tc>
                  <a:txBody>
                    <a:bodyPr/>
                    <a:lstStyle/>
                    <a:p>
                      <a:pPr algn="ctr"/>
                      <a:endParaRPr lang="en-US" dirty="0"/>
                    </a:p>
                  </a:txBody>
                  <a:tcPr/>
                </a:tc>
                <a:tc>
                  <a:txBody>
                    <a:bodyPr/>
                    <a:lstStyle/>
                    <a:p>
                      <a:pPr algn="ctr"/>
                      <a:r>
                        <a:rPr lang="en-US" dirty="0"/>
                        <a:t>X</a:t>
                      </a:r>
                    </a:p>
                  </a:txBody>
                  <a:tcPr/>
                </a:tc>
                <a:tc>
                  <a:txBody>
                    <a:bodyPr/>
                    <a:lstStyle/>
                    <a:p>
                      <a:pPr algn="ctr"/>
                      <a:r>
                        <a:rPr lang="en-US" dirty="0"/>
                        <a:t>X</a:t>
                      </a:r>
                    </a:p>
                  </a:txBody>
                  <a:tcPr/>
                </a:tc>
                <a:tc>
                  <a:txBody>
                    <a:bodyPr/>
                    <a:lstStyle/>
                    <a:p>
                      <a:pPr algn="ctr"/>
                      <a:endParaRPr lang="en-US" dirty="0"/>
                    </a:p>
                  </a:txBody>
                  <a:tcPr/>
                </a:tc>
                <a:tc>
                  <a:txBody>
                    <a:bodyPr/>
                    <a:lstStyle/>
                    <a:p>
                      <a:pPr algn="ctr"/>
                      <a:r>
                        <a:rPr lang="en-US" dirty="0"/>
                        <a:t>X</a:t>
                      </a:r>
                    </a:p>
                  </a:txBody>
                  <a:tcPr/>
                </a:tc>
                <a:extLst>
                  <a:ext uri="{0D108BD9-81ED-4DB2-BD59-A6C34878D82A}">
                    <a16:rowId xmlns:a16="http://schemas.microsoft.com/office/drawing/2014/main" val="1767805070"/>
                  </a:ext>
                </a:extLst>
              </a:tr>
              <a:tr h="439369">
                <a:tc>
                  <a:txBody>
                    <a:bodyPr/>
                    <a:lstStyle/>
                    <a:p>
                      <a:r>
                        <a:rPr lang="en-US" dirty="0"/>
                        <a:t>Minnesota</a:t>
                      </a:r>
                    </a:p>
                  </a:txBody>
                  <a:tcPr/>
                </a:tc>
                <a:tc>
                  <a:txBody>
                    <a:bodyPr/>
                    <a:lstStyle/>
                    <a:p>
                      <a:pPr algn="ctr"/>
                      <a:r>
                        <a:rPr lang="en-US" dirty="0"/>
                        <a:t>X</a:t>
                      </a:r>
                    </a:p>
                  </a:txBody>
                  <a:tcPr/>
                </a:tc>
                <a:tc>
                  <a:txBody>
                    <a:bodyPr/>
                    <a:lstStyle/>
                    <a:p>
                      <a:pPr algn="ctr"/>
                      <a:endParaRPr lang="en-US" dirty="0"/>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 (5)</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142664466"/>
                  </a:ext>
                </a:extLst>
              </a:tr>
              <a:tr h="439369">
                <a:tc>
                  <a:txBody>
                    <a:bodyPr/>
                    <a:lstStyle/>
                    <a:p>
                      <a:r>
                        <a:rPr lang="en-US" dirty="0"/>
                        <a:t>Wisconsin</a:t>
                      </a:r>
                    </a:p>
                  </a:txBody>
                  <a:tcPr/>
                </a:tc>
                <a:tc>
                  <a:txBody>
                    <a:bodyPr/>
                    <a:lstStyle/>
                    <a:p>
                      <a:pPr algn="ctr"/>
                      <a:r>
                        <a:rPr lang="en-US" dirty="0"/>
                        <a:t>X</a:t>
                      </a: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X</a:t>
                      </a:r>
                    </a:p>
                  </a:txBody>
                  <a:tcPr/>
                </a:tc>
                <a:tc>
                  <a:txBody>
                    <a:bodyPr/>
                    <a:lstStyle/>
                    <a:p>
                      <a:pPr algn="ctr"/>
                      <a:endParaRPr lang="en-US" dirty="0"/>
                    </a:p>
                  </a:txBody>
                  <a:tcPr/>
                </a:tc>
                <a:tc>
                  <a:txBody>
                    <a:bodyPr/>
                    <a:lstStyle/>
                    <a:p>
                      <a:pPr algn="ctr"/>
                      <a:r>
                        <a:rPr lang="en-US" dirty="0"/>
                        <a:t>X</a:t>
                      </a: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X</a:t>
                      </a:r>
                    </a:p>
                  </a:txBody>
                  <a:tcPr/>
                </a:tc>
                <a:extLst>
                  <a:ext uri="{0D108BD9-81ED-4DB2-BD59-A6C34878D82A}">
                    <a16:rowId xmlns:a16="http://schemas.microsoft.com/office/drawing/2014/main" val="3255129804"/>
                  </a:ext>
                </a:extLst>
              </a:tr>
            </a:tbl>
          </a:graphicData>
        </a:graphic>
      </p:graphicFrame>
      <p:sp>
        <p:nvSpPr>
          <p:cNvPr id="187" name="TextBox 186">
            <a:extLst>
              <a:ext uri="{FF2B5EF4-FFF2-40B4-BE49-F238E27FC236}">
                <a16:creationId xmlns:a16="http://schemas.microsoft.com/office/drawing/2014/main" id="{717DAC99-29CB-885D-89C3-F2696644BF87}"/>
              </a:ext>
            </a:extLst>
          </p:cNvPr>
          <p:cNvSpPr txBox="1"/>
          <p:nvPr/>
        </p:nvSpPr>
        <p:spPr>
          <a:xfrm>
            <a:off x="730180" y="5416872"/>
            <a:ext cx="10852220" cy="1323439"/>
          </a:xfrm>
          <a:prstGeom prst="rect">
            <a:avLst/>
          </a:prstGeom>
          <a:noFill/>
        </p:spPr>
        <p:txBody>
          <a:bodyPr wrap="square" rtlCol="0">
            <a:spAutoFit/>
          </a:bodyPr>
          <a:lstStyle/>
          <a:p>
            <a:pPr marL="342900" indent="-342900">
              <a:buAutoNum type="arabicParenBoth"/>
            </a:pPr>
            <a:r>
              <a:rPr lang="en-US" sz="1600" dirty="0"/>
              <a:t>A cents-per-gallon equivalent.</a:t>
            </a:r>
          </a:p>
          <a:p>
            <a:pPr marL="342900" indent="-342900">
              <a:buAutoNum type="arabicParenBoth"/>
            </a:pPr>
            <a:r>
              <a:rPr lang="en-US" sz="1600" dirty="0"/>
              <a:t>Beginning in 2021, revenue incrementally moves over a 5-year period to the Road Fund. </a:t>
            </a:r>
          </a:p>
          <a:p>
            <a:pPr marL="342900" indent="-342900">
              <a:buAutoNum type="arabicParenBoth"/>
            </a:pPr>
            <a:r>
              <a:rPr lang="en-US" sz="1600" dirty="0"/>
              <a:t>Effective 1/1/2026 Michigan’s 6% sales tax on gas becomes a 20- cent increase to the excise tax.</a:t>
            </a:r>
          </a:p>
          <a:p>
            <a:pPr marL="342900" indent="-342900">
              <a:buAutoNum type="arabicParenBoth"/>
            </a:pPr>
            <a:r>
              <a:rPr lang="en-US" sz="1600" dirty="0"/>
              <a:t>There is no sales tax on auto purchases, but a 5% new car reg. fee.</a:t>
            </a:r>
          </a:p>
          <a:p>
            <a:pPr marL="342900" indent="-342900">
              <a:buAutoNum type="arabicParenBoth"/>
            </a:pPr>
            <a:r>
              <a:rPr lang="en-US" sz="1600" dirty="0"/>
              <a:t>Sales tax on auto sales goes toward transportation. </a:t>
            </a:r>
          </a:p>
        </p:txBody>
      </p:sp>
      <p:sp>
        <p:nvSpPr>
          <p:cNvPr id="2" name="Title 1"/>
          <p:cNvSpPr>
            <a:spLocks noGrp="1"/>
          </p:cNvSpPr>
          <p:nvPr>
            <p:ph type="title"/>
          </p:nvPr>
        </p:nvSpPr>
        <p:spPr>
          <a:xfrm>
            <a:off x="609600" y="254542"/>
            <a:ext cx="10972800" cy="1143000"/>
          </a:xfrm>
        </p:spPr>
        <p:txBody>
          <a:bodyPr>
            <a:normAutofit fontScale="90000"/>
          </a:bodyPr>
          <a:lstStyle/>
          <a:p>
            <a:r>
              <a:rPr lang="en-US" dirty="0"/>
              <a:t>Revenue Options</a:t>
            </a:r>
            <a:br>
              <a:rPr lang="en-US" dirty="0"/>
            </a:br>
            <a:r>
              <a:rPr lang="en-US" sz="3100" i="1" dirty="0"/>
              <a:t>Neighbors Have More &amp; Growing User Fee Options </a:t>
            </a:r>
          </a:p>
        </p:txBody>
      </p:sp>
      <p:sp>
        <p:nvSpPr>
          <p:cNvPr id="4" name="TextBox 3">
            <a:extLst>
              <a:ext uri="{FF2B5EF4-FFF2-40B4-BE49-F238E27FC236}">
                <a16:creationId xmlns:a16="http://schemas.microsoft.com/office/drawing/2014/main" id="{68F250D5-35DC-25A7-A99D-D95EDA301F0E}"/>
              </a:ext>
            </a:extLst>
          </p:cNvPr>
          <p:cNvSpPr txBox="1"/>
          <p:nvPr/>
        </p:nvSpPr>
        <p:spPr>
          <a:xfrm>
            <a:off x="11125525" y="6488428"/>
            <a:ext cx="913749" cy="646331"/>
          </a:xfrm>
          <a:prstGeom prst="rect">
            <a:avLst/>
          </a:prstGeom>
          <a:noFill/>
        </p:spPr>
        <p:txBody>
          <a:bodyPr wrap="square" rtlCol="0">
            <a:spAutoFit/>
          </a:bodyPr>
          <a:lstStyle/>
          <a:p>
            <a:r>
              <a:rPr lang="en-US" dirty="0"/>
              <a:t>38</a:t>
            </a:r>
          </a:p>
          <a:p>
            <a:endParaRPr lang="en-US" dirty="0"/>
          </a:p>
        </p:txBody>
      </p:sp>
    </p:spTree>
    <p:extLst>
      <p:ext uri="{BB962C8B-B14F-4D97-AF65-F5344CB8AC3E}">
        <p14:creationId xmlns:p14="http://schemas.microsoft.com/office/powerpoint/2010/main" val="6997848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5460CB6-3BC9-763F-9E44-07412BCCA98A}"/>
            </a:ext>
          </a:extLst>
        </p:cNvPr>
        <p:cNvGrpSpPr/>
        <p:nvPr/>
      </p:nvGrpSpPr>
      <p:grpSpPr>
        <a:xfrm>
          <a:off x="0" y="0"/>
          <a:ext cx="0" cy="0"/>
          <a:chOff x="0" y="0"/>
          <a:chExt cx="0" cy="0"/>
        </a:xfrm>
      </p:grpSpPr>
      <p:pic>
        <p:nvPicPr>
          <p:cNvPr id="12" name="Picture 11" descr="A map of the united states&#10;&#10;AI-generated content may be incorrect.">
            <a:extLst>
              <a:ext uri="{FF2B5EF4-FFF2-40B4-BE49-F238E27FC236}">
                <a16:creationId xmlns:a16="http://schemas.microsoft.com/office/drawing/2014/main" id="{4AD9AE19-2984-4A8C-8431-5DCEE5F74A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101" y="1545732"/>
            <a:ext cx="10328327" cy="4700016"/>
          </a:xfrm>
          <a:prstGeom prst="rect">
            <a:avLst/>
          </a:prstGeom>
        </p:spPr>
      </p:pic>
      <p:sp>
        <p:nvSpPr>
          <p:cNvPr id="148" name="Title 147"/>
          <p:cNvSpPr>
            <a:spLocks noGrp="1"/>
          </p:cNvSpPr>
          <p:nvPr>
            <p:ph type="title"/>
          </p:nvPr>
        </p:nvSpPr>
        <p:spPr>
          <a:xfrm>
            <a:off x="609600" y="170133"/>
            <a:ext cx="11582400" cy="1538571"/>
          </a:xfrm>
        </p:spPr>
        <p:txBody>
          <a:bodyPr>
            <a:normAutofit/>
          </a:bodyPr>
          <a:lstStyle/>
          <a:p>
            <a:r>
              <a:rPr lang="en-US" altLang="en-US" dirty="0"/>
              <a:t>Revenue Options</a:t>
            </a:r>
            <a:br>
              <a:rPr lang="en-US" altLang="en-US" dirty="0"/>
            </a:br>
            <a:r>
              <a:rPr lang="en-US" altLang="en-US" sz="3100" i="1" dirty="0"/>
              <a:t>35 States Legislatively Adjust State Motor Fuel Taxes 2013 - 2025</a:t>
            </a:r>
            <a:endParaRPr lang="en-US" sz="3100" i="1" dirty="0"/>
          </a:p>
        </p:txBody>
      </p:sp>
      <p:sp>
        <p:nvSpPr>
          <p:cNvPr id="155" name="TextBox 154"/>
          <p:cNvSpPr txBox="1"/>
          <p:nvPr/>
        </p:nvSpPr>
        <p:spPr>
          <a:xfrm>
            <a:off x="2576962" y="1797931"/>
            <a:ext cx="67753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Calibri"/>
                <a:ea typeface="+mn-ea"/>
                <a:cs typeface="+mn-cs"/>
              </a:rPr>
              <a:t>59</a:t>
            </a:r>
          </a:p>
        </p:txBody>
      </p:sp>
      <p:sp>
        <p:nvSpPr>
          <p:cNvPr id="156" name="TextBox 155"/>
          <p:cNvSpPr txBox="1"/>
          <p:nvPr/>
        </p:nvSpPr>
        <p:spPr>
          <a:xfrm>
            <a:off x="3828484" y="2152776"/>
            <a:ext cx="67753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33.8</a:t>
            </a:r>
          </a:p>
        </p:txBody>
      </p:sp>
      <p:sp>
        <p:nvSpPr>
          <p:cNvPr id="157" name="TextBox 156"/>
          <p:cNvSpPr txBox="1"/>
          <p:nvPr/>
        </p:nvSpPr>
        <p:spPr>
          <a:xfrm>
            <a:off x="4818342" y="2234853"/>
            <a:ext cx="67753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23</a:t>
            </a:r>
          </a:p>
        </p:txBody>
      </p:sp>
      <p:sp>
        <p:nvSpPr>
          <p:cNvPr id="158" name="TextBox 157"/>
          <p:cNvSpPr txBox="1"/>
          <p:nvPr/>
        </p:nvSpPr>
        <p:spPr>
          <a:xfrm>
            <a:off x="4810228" y="2731048"/>
            <a:ext cx="67753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30</a:t>
            </a:r>
          </a:p>
        </p:txBody>
      </p:sp>
      <p:sp>
        <p:nvSpPr>
          <p:cNvPr id="159" name="TextBox 158"/>
          <p:cNvSpPr txBox="1"/>
          <p:nvPr/>
        </p:nvSpPr>
        <p:spPr>
          <a:xfrm>
            <a:off x="5518174" y="2466017"/>
            <a:ext cx="67753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31.9</a:t>
            </a:r>
          </a:p>
        </p:txBody>
      </p:sp>
      <p:sp>
        <p:nvSpPr>
          <p:cNvPr id="160" name="TextBox 159"/>
          <p:cNvSpPr txBox="1"/>
          <p:nvPr/>
        </p:nvSpPr>
        <p:spPr>
          <a:xfrm>
            <a:off x="5695602" y="3201038"/>
            <a:ext cx="67753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Calibri"/>
                <a:ea typeface="+mn-ea"/>
                <a:cs typeface="+mn-cs"/>
              </a:rPr>
              <a:t>30</a:t>
            </a:r>
          </a:p>
        </p:txBody>
      </p:sp>
      <p:sp>
        <p:nvSpPr>
          <p:cNvPr id="161" name="TextBox 160"/>
          <p:cNvSpPr txBox="1"/>
          <p:nvPr/>
        </p:nvSpPr>
        <p:spPr>
          <a:xfrm>
            <a:off x="3824234" y="2906631"/>
            <a:ext cx="67753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24</a:t>
            </a:r>
          </a:p>
        </p:txBody>
      </p:sp>
      <p:sp>
        <p:nvSpPr>
          <p:cNvPr id="162" name="TextBox 161"/>
          <p:cNvSpPr txBox="1"/>
          <p:nvPr/>
        </p:nvSpPr>
        <p:spPr>
          <a:xfrm>
            <a:off x="2980166" y="2629583"/>
            <a:ext cx="67753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33</a:t>
            </a:r>
          </a:p>
        </p:txBody>
      </p:sp>
      <p:sp>
        <p:nvSpPr>
          <p:cNvPr id="163" name="TextBox 162"/>
          <p:cNvSpPr txBox="1"/>
          <p:nvPr/>
        </p:nvSpPr>
        <p:spPr>
          <a:xfrm>
            <a:off x="2196066" y="2357408"/>
            <a:ext cx="67753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40</a:t>
            </a:r>
          </a:p>
        </p:txBody>
      </p:sp>
      <p:sp>
        <p:nvSpPr>
          <p:cNvPr id="164" name="TextBox 163"/>
          <p:cNvSpPr txBox="1"/>
          <p:nvPr/>
        </p:nvSpPr>
        <p:spPr>
          <a:xfrm>
            <a:off x="4869963" y="3272795"/>
            <a:ext cx="67753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32.7</a:t>
            </a:r>
          </a:p>
        </p:txBody>
      </p:sp>
      <p:sp>
        <p:nvSpPr>
          <p:cNvPr id="165" name="TextBox 164"/>
          <p:cNvSpPr txBox="1"/>
          <p:nvPr/>
        </p:nvSpPr>
        <p:spPr>
          <a:xfrm>
            <a:off x="3981594" y="3652141"/>
            <a:ext cx="67753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29.2</a:t>
            </a:r>
          </a:p>
        </p:txBody>
      </p:sp>
      <p:sp>
        <p:nvSpPr>
          <p:cNvPr id="166" name="TextBox 165"/>
          <p:cNvSpPr txBox="1"/>
          <p:nvPr/>
        </p:nvSpPr>
        <p:spPr>
          <a:xfrm>
            <a:off x="3227089" y="3491292"/>
            <a:ext cx="65918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39.2</a:t>
            </a:r>
          </a:p>
        </p:txBody>
      </p:sp>
      <p:sp>
        <p:nvSpPr>
          <p:cNvPr id="167" name="TextBox 166"/>
          <p:cNvSpPr txBox="1"/>
          <p:nvPr/>
        </p:nvSpPr>
        <p:spPr>
          <a:xfrm>
            <a:off x="2484840" y="3279039"/>
            <a:ext cx="67753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23.8</a:t>
            </a:r>
          </a:p>
        </p:txBody>
      </p:sp>
      <p:sp>
        <p:nvSpPr>
          <p:cNvPr id="168" name="TextBox 167"/>
          <p:cNvSpPr txBox="1"/>
          <p:nvPr/>
        </p:nvSpPr>
        <p:spPr>
          <a:xfrm>
            <a:off x="1954969" y="3596590"/>
            <a:ext cx="67753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70.9</a:t>
            </a:r>
          </a:p>
        </p:txBody>
      </p:sp>
      <p:sp>
        <p:nvSpPr>
          <p:cNvPr id="169" name="TextBox 168"/>
          <p:cNvSpPr txBox="1"/>
          <p:nvPr/>
        </p:nvSpPr>
        <p:spPr>
          <a:xfrm>
            <a:off x="2957539" y="4315295"/>
            <a:ext cx="67753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19</a:t>
            </a:r>
          </a:p>
        </p:txBody>
      </p:sp>
      <p:sp>
        <p:nvSpPr>
          <p:cNvPr id="170" name="TextBox 169"/>
          <p:cNvSpPr txBox="1"/>
          <p:nvPr/>
        </p:nvSpPr>
        <p:spPr>
          <a:xfrm>
            <a:off x="3824234" y="4455640"/>
            <a:ext cx="67753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18.9</a:t>
            </a:r>
          </a:p>
        </p:txBody>
      </p:sp>
      <p:sp>
        <p:nvSpPr>
          <p:cNvPr id="171" name="TextBox 170"/>
          <p:cNvSpPr txBox="1"/>
          <p:nvPr/>
        </p:nvSpPr>
        <p:spPr>
          <a:xfrm>
            <a:off x="4912939" y="5008205"/>
            <a:ext cx="67753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20</a:t>
            </a:r>
          </a:p>
        </p:txBody>
      </p:sp>
      <p:sp>
        <p:nvSpPr>
          <p:cNvPr id="172" name="TextBox 171"/>
          <p:cNvSpPr txBox="1"/>
          <p:nvPr/>
        </p:nvSpPr>
        <p:spPr>
          <a:xfrm>
            <a:off x="5109496" y="4355293"/>
            <a:ext cx="67753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20</a:t>
            </a:r>
          </a:p>
        </p:txBody>
      </p:sp>
      <p:sp>
        <p:nvSpPr>
          <p:cNvPr id="173" name="TextBox 172"/>
          <p:cNvSpPr txBox="1"/>
          <p:nvPr/>
        </p:nvSpPr>
        <p:spPr>
          <a:xfrm>
            <a:off x="4997387" y="3827908"/>
            <a:ext cx="67753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25</a:t>
            </a:r>
          </a:p>
        </p:txBody>
      </p:sp>
      <p:sp>
        <p:nvSpPr>
          <p:cNvPr id="174" name="TextBox 173"/>
          <p:cNvSpPr txBox="1"/>
          <p:nvPr/>
        </p:nvSpPr>
        <p:spPr>
          <a:xfrm>
            <a:off x="5825669" y="3860114"/>
            <a:ext cx="67753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30</a:t>
            </a:r>
          </a:p>
        </p:txBody>
      </p:sp>
      <p:sp>
        <p:nvSpPr>
          <p:cNvPr id="175" name="TextBox 174"/>
          <p:cNvSpPr txBox="1"/>
          <p:nvPr/>
        </p:nvSpPr>
        <p:spPr>
          <a:xfrm>
            <a:off x="5844230" y="4488429"/>
            <a:ext cx="67753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25</a:t>
            </a:r>
          </a:p>
        </p:txBody>
      </p:sp>
      <p:sp>
        <p:nvSpPr>
          <p:cNvPr id="176" name="TextBox 175"/>
          <p:cNvSpPr txBox="1"/>
          <p:nvPr/>
        </p:nvSpPr>
        <p:spPr>
          <a:xfrm>
            <a:off x="5861944" y="5027803"/>
            <a:ext cx="67753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20.9</a:t>
            </a:r>
          </a:p>
        </p:txBody>
      </p:sp>
      <p:sp>
        <p:nvSpPr>
          <p:cNvPr id="177" name="TextBox 176"/>
          <p:cNvSpPr txBox="1"/>
          <p:nvPr/>
        </p:nvSpPr>
        <p:spPr>
          <a:xfrm>
            <a:off x="6311548" y="4756414"/>
            <a:ext cx="67753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21.4</a:t>
            </a:r>
          </a:p>
        </p:txBody>
      </p:sp>
      <p:sp>
        <p:nvSpPr>
          <p:cNvPr id="178" name="TextBox 177"/>
          <p:cNvSpPr txBox="1"/>
          <p:nvPr/>
        </p:nvSpPr>
        <p:spPr>
          <a:xfrm>
            <a:off x="6774230" y="4728394"/>
            <a:ext cx="67753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31.0</a:t>
            </a:r>
          </a:p>
        </p:txBody>
      </p:sp>
      <p:sp>
        <p:nvSpPr>
          <p:cNvPr id="179" name="TextBox 178"/>
          <p:cNvSpPr txBox="1"/>
          <p:nvPr/>
        </p:nvSpPr>
        <p:spPr>
          <a:xfrm>
            <a:off x="7658987" y="5398149"/>
            <a:ext cx="67753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39.4</a:t>
            </a:r>
          </a:p>
        </p:txBody>
      </p:sp>
      <p:sp>
        <p:nvSpPr>
          <p:cNvPr id="180" name="TextBox 179"/>
          <p:cNvSpPr txBox="1"/>
          <p:nvPr/>
        </p:nvSpPr>
        <p:spPr>
          <a:xfrm>
            <a:off x="7255949" y="4691985"/>
            <a:ext cx="67753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33.9</a:t>
            </a:r>
          </a:p>
        </p:txBody>
      </p:sp>
      <p:sp>
        <p:nvSpPr>
          <p:cNvPr id="181" name="TextBox 180"/>
          <p:cNvSpPr txBox="1"/>
          <p:nvPr/>
        </p:nvSpPr>
        <p:spPr>
          <a:xfrm>
            <a:off x="6728028" y="4237871"/>
            <a:ext cx="67753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27.4</a:t>
            </a:r>
          </a:p>
        </p:txBody>
      </p:sp>
      <p:sp>
        <p:nvSpPr>
          <p:cNvPr id="182" name="TextBox 181"/>
          <p:cNvSpPr txBox="1"/>
          <p:nvPr/>
        </p:nvSpPr>
        <p:spPr>
          <a:xfrm>
            <a:off x="6128524" y="2706812"/>
            <a:ext cx="67753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32.9</a:t>
            </a:r>
          </a:p>
        </p:txBody>
      </p:sp>
      <p:sp>
        <p:nvSpPr>
          <p:cNvPr id="183" name="TextBox 182"/>
          <p:cNvSpPr txBox="1"/>
          <p:nvPr/>
        </p:nvSpPr>
        <p:spPr>
          <a:xfrm>
            <a:off x="6265028" y="3512280"/>
            <a:ext cx="67753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66.4</a:t>
            </a:r>
          </a:p>
        </p:txBody>
      </p:sp>
      <p:sp>
        <p:nvSpPr>
          <p:cNvPr id="184" name="TextBox 183"/>
          <p:cNvSpPr txBox="1"/>
          <p:nvPr/>
        </p:nvSpPr>
        <p:spPr>
          <a:xfrm>
            <a:off x="6706765" y="3481067"/>
            <a:ext cx="67753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54.5</a:t>
            </a:r>
          </a:p>
        </p:txBody>
      </p:sp>
      <p:sp>
        <p:nvSpPr>
          <p:cNvPr id="185" name="TextBox 184"/>
          <p:cNvSpPr txBox="1"/>
          <p:nvPr/>
        </p:nvSpPr>
        <p:spPr>
          <a:xfrm>
            <a:off x="6842468" y="2950106"/>
            <a:ext cx="67753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48.2</a:t>
            </a:r>
          </a:p>
        </p:txBody>
      </p:sp>
      <p:sp>
        <p:nvSpPr>
          <p:cNvPr id="186" name="TextBox 185"/>
          <p:cNvSpPr txBox="1"/>
          <p:nvPr/>
        </p:nvSpPr>
        <p:spPr>
          <a:xfrm>
            <a:off x="7154500" y="3386167"/>
            <a:ext cx="67753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38.5</a:t>
            </a:r>
          </a:p>
        </p:txBody>
      </p:sp>
      <p:sp>
        <p:nvSpPr>
          <p:cNvPr id="187" name="TextBox 186"/>
          <p:cNvSpPr txBox="1"/>
          <p:nvPr/>
        </p:nvSpPr>
        <p:spPr>
          <a:xfrm>
            <a:off x="7474106" y="3652141"/>
            <a:ext cx="67753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35.7</a:t>
            </a:r>
          </a:p>
        </p:txBody>
      </p:sp>
      <p:sp>
        <p:nvSpPr>
          <p:cNvPr id="188" name="TextBox 187"/>
          <p:cNvSpPr txBox="1"/>
          <p:nvPr/>
        </p:nvSpPr>
        <p:spPr>
          <a:xfrm>
            <a:off x="6970245" y="3903673"/>
            <a:ext cx="67753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26.4</a:t>
            </a:r>
          </a:p>
        </p:txBody>
      </p:sp>
      <p:sp>
        <p:nvSpPr>
          <p:cNvPr id="189" name="TextBox 188"/>
          <p:cNvSpPr txBox="1"/>
          <p:nvPr/>
        </p:nvSpPr>
        <p:spPr>
          <a:xfrm>
            <a:off x="7821460" y="3764861"/>
            <a:ext cx="67753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41.6</a:t>
            </a:r>
          </a:p>
        </p:txBody>
      </p:sp>
      <p:sp>
        <p:nvSpPr>
          <p:cNvPr id="190" name="TextBox 189"/>
          <p:cNvSpPr txBox="1"/>
          <p:nvPr/>
        </p:nvSpPr>
        <p:spPr>
          <a:xfrm>
            <a:off x="7797582" y="3152129"/>
            <a:ext cx="67753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5</a:t>
            </a:r>
            <a:r>
              <a:rPr lang="en-US" sz="1200" dirty="0">
                <a:solidFill>
                  <a:prstClr val="white"/>
                </a:solidFill>
                <a:latin typeface="Calibri"/>
              </a:rPr>
              <a:t>8.7</a:t>
            </a: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191" name="TextBox 190"/>
          <p:cNvSpPr txBox="1"/>
          <p:nvPr/>
        </p:nvSpPr>
        <p:spPr>
          <a:xfrm>
            <a:off x="8087578" y="2729807"/>
            <a:ext cx="67753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32.</a:t>
            </a:r>
            <a:r>
              <a:rPr lang="en-US" sz="1200" dirty="0">
                <a:solidFill>
                  <a:prstClr val="black"/>
                </a:solidFill>
                <a:latin typeface="Calibri"/>
              </a:rPr>
              <a:t>6</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2" name="TextBox 191"/>
          <p:cNvSpPr txBox="1"/>
          <p:nvPr/>
        </p:nvSpPr>
        <p:spPr>
          <a:xfrm>
            <a:off x="8686606" y="2066503"/>
            <a:ext cx="67753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31.4</a:t>
            </a:r>
          </a:p>
        </p:txBody>
      </p:sp>
      <p:sp>
        <p:nvSpPr>
          <p:cNvPr id="193" name="TextBox 192"/>
          <p:cNvSpPr txBox="1"/>
          <p:nvPr/>
        </p:nvSpPr>
        <p:spPr>
          <a:xfrm>
            <a:off x="8744857" y="2503210"/>
            <a:ext cx="67753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23.8</a:t>
            </a:r>
          </a:p>
        </p:txBody>
      </p:sp>
      <p:sp>
        <p:nvSpPr>
          <p:cNvPr id="194" name="TextBox 193"/>
          <p:cNvSpPr txBox="1"/>
          <p:nvPr/>
        </p:nvSpPr>
        <p:spPr>
          <a:xfrm>
            <a:off x="7763126" y="2443304"/>
            <a:ext cx="67753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195" name="TextBox 194"/>
          <p:cNvSpPr txBox="1"/>
          <p:nvPr/>
        </p:nvSpPr>
        <p:spPr>
          <a:xfrm>
            <a:off x="8230932" y="2177013"/>
            <a:ext cx="67753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31.4</a:t>
            </a:r>
          </a:p>
        </p:txBody>
      </p:sp>
      <p:sp>
        <p:nvSpPr>
          <p:cNvPr id="196" name="TextBox 195"/>
          <p:cNvSpPr txBox="1"/>
          <p:nvPr/>
        </p:nvSpPr>
        <p:spPr>
          <a:xfrm>
            <a:off x="8944760" y="2679898"/>
            <a:ext cx="67753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27.5</a:t>
            </a:r>
          </a:p>
        </p:txBody>
      </p:sp>
      <p:sp>
        <p:nvSpPr>
          <p:cNvPr id="197" name="TextBox 196"/>
          <p:cNvSpPr txBox="1"/>
          <p:nvPr/>
        </p:nvSpPr>
        <p:spPr>
          <a:xfrm>
            <a:off x="8444535" y="2849295"/>
            <a:ext cx="67753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25</a:t>
            </a:r>
          </a:p>
        </p:txBody>
      </p:sp>
      <p:sp>
        <p:nvSpPr>
          <p:cNvPr id="198" name="TextBox 197"/>
          <p:cNvSpPr txBox="1"/>
          <p:nvPr/>
        </p:nvSpPr>
        <p:spPr>
          <a:xfrm>
            <a:off x="8744857" y="2910219"/>
            <a:ext cx="67753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41.1</a:t>
            </a:r>
          </a:p>
        </p:txBody>
      </p:sp>
      <p:sp>
        <p:nvSpPr>
          <p:cNvPr id="199" name="TextBox 198"/>
          <p:cNvSpPr txBox="1"/>
          <p:nvPr/>
        </p:nvSpPr>
        <p:spPr>
          <a:xfrm>
            <a:off x="8488222" y="3194041"/>
            <a:ext cx="67753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45</a:t>
            </a:r>
          </a:p>
        </p:txBody>
      </p:sp>
      <p:sp>
        <p:nvSpPr>
          <p:cNvPr id="200" name="TextBox 199"/>
          <p:cNvSpPr txBox="1"/>
          <p:nvPr/>
        </p:nvSpPr>
        <p:spPr>
          <a:xfrm>
            <a:off x="8402716" y="3619566"/>
            <a:ext cx="67753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46.2</a:t>
            </a:r>
          </a:p>
        </p:txBody>
      </p:sp>
      <p:sp>
        <p:nvSpPr>
          <p:cNvPr id="201" name="TextBox 200"/>
          <p:cNvSpPr txBox="1"/>
          <p:nvPr/>
        </p:nvSpPr>
        <p:spPr>
          <a:xfrm>
            <a:off x="7801531" y="4117551"/>
            <a:ext cx="67753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40.6</a:t>
            </a:r>
          </a:p>
        </p:txBody>
      </p:sp>
      <p:sp>
        <p:nvSpPr>
          <p:cNvPr id="202" name="TextBox 201"/>
          <p:cNvSpPr txBox="1"/>
          <p:nvPr/>
        </p:nvSpPr>
        <p:spPr>
          <a:xfrm>
            <a:off x="7634176" y="4465847"/>
            <a:ext cx="67753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28.8</a:t>
            </a:r>
          </a:p>
        </p:txBody>
      </p:sp>
      <p:sp>
        <p:nvSpPr>
          <p:cNvPr id="206" name="TextBox 205"/>
          <p:cNvSpPr txBox="1"/>
          <p:nvPr/>
        </p:nvSpPr>
        <p:spPr>
          <a:xfrm>
            <a:off x="1277431" y="4826919"/>
            <a:ext cx="67753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9</a:t>
            </a:r>
          </a:p>
        </p:txBody>
      </p:sp>
      <p:sp>
        <p:nvSpPr>
          <p:cNvPr id="7" name="TextBox 6">
            <a:extLst>
              <a:ext uri="{FF2B5EF4-FFF2-40B4-BE49-F238E27FC236}">
                <a16:creationId xmlns:a16="http://schemas.microsoft.com/office/drawing/2014/main" id="{5498AD6D-BBF8-9AB4-B9D8-0B02D0470CDB}"/>
              </a:ext>
            </a:extLst>
          </p:cNvPr>
          <p:cNvSpPr txBox="1"/>
          <p:nvPr/>
        </p:nvSpPr>
        <p:spPr>
          <a:xfrm>
            <a:off x="168278" y="5570109"/>
            <a:ext cx="6096750"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18.5</a:t>
            </a:r>
          </a:p>
        </p:txBody>
      </p:sp>
      <p:sp>
        <p:nvSpPr>
          <p:cNvPr id="9" name="TextBox 8">
            <a:extLst>
              <a:ext uri="{FF2B5EF4-FFF2-40B4-BE49-F238E27FC236}">
                <a16:creationId xmlns:a16="http://schemas.microsoft.com/office/drawing/2014/main" id="{913AD590-A297-A87C-62CD-50AE9F4B6789}"/>
              </a:ext>
            </a:extLst>
          </p:cNvPr>
          <p:cNvSpPr txBox="1"/>
          <p:nvPr/>
        </p:nvSpPr>
        <p:spPr>
          <a:xfrm>
            <a:off x="8569701" y="3458090"/>
            <a:ext cx="609675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23</a:t>
            </a:r>
          </a:p>
        </p:txBody>
      </p:sp>
      <p:sp>
        <p:nvSpPr>
          <p:cNvPr id="5" name="TextBox 4">
            <a:extLst>
              <a:ext uri="{FF2B5EF4-FFF2-40B4-BE49-F238E27FC236}">
                <a16:creationId xmlns:a16="http://schemas.microsoft.com/office/drawing/2014/main" id="{5751EF9A-A582-E387-EAA5-59F045D2D80E}"/>
              </a:ext>
            </a:extLst>
          </p:cNvPr>
          <p:cNvSpPr txBox="1"/>
          <p:nvPr/>
        </p:nvSpPr>
        <p:spPr>
          <a:xfrm>
            <a:off x="11125525" y="6498834"/>
            <a:ext cx="913749" cy="646331"/>
          </a:xfrm>
          <a:prstGeom prst="rect">
            <a:avLst/>
          </a:prstGeom>
          <a:noFill/>
        </p:spPr>
        <p:txBody>
          <a:bodyPr wrap="square" rtlCol="0">
            <a:spAutoFit/>
          </a:bodyPr>
          <a:lstStyle/>
          <a:p>
            <a:r>
              <a:rPr lang="en-US" dirty="0"/>
              <a:t>39</a:t>
            </a:r>
          </a:p>
          <a:p>
            <a:endParaRPr lang="en-US" dirty="0"/>
          </a:p>
        </p:txBody>
      </p:sp>
      <p:sp>
        <p:nvSpPr>
          <p:cNvPr id="3" name="TextBox 2">
            <a:extLst>
              <a:ext uri="{FF2B5EF4-FFF2-40B4-BE49-F238E27FC236}">
                <a16:creationId xmlns:a16="http://schemas.microsoft.com/office/drawing/2014/main" id="{750549D5-EC35-D822-1566-05128E0F8A05}"/>
              </a:ext>
            </a:extLst>
          </p:cNvPr>
          <p:cNvSpPr txBox="1"/>
          <p:nvPr/>
        </p:nvSpPr>
        <p:spPr>
          <a:xfrm>
            <a:off x="5884700" y="6062175"/>
            <a:ext cx="5240825" cy="646331"/>
          </a:xfrm>
          <a:prstGeom prst="rect">
            <a:avLst/>
          </a:prstGeom>
          <a:noFill/>
        </p:spPr>
        <p:txBody>
          <a:bodyPr wrap="square" rtlCol="0">
            <a:spAutoFit/>
          </a:bodyPr>
          <a:lstStyle/>
          <a:p>
            <a:r>
              <a:rPr lang="en-US" i="1" dirty="0"/>
              <a:t>Includes all fees on gas, including some that do not go to transportation, as of July 1, 2025.</a:t>
            </a:r>
          </a:p>
        </p:txBody>
      </p:sp>
    </p:spTree>
    <p:extLst>
      <p:ext uri="{BB962C8B-B14F-4D97-AF65-F5344CB8AC3E}">
        <p14:creationId xmlns:p14="http://schemas.microsoft.com/office/powerpoint/2010/main" val="2383607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6B6C2E4-EB86-8AE9-B7E1-A5EF4C26B9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C2267B-6559-05AE-A579-273CDF0E31DF}"/>
              </a:ext>
            </a:extLst>
          </p:cNvPr>
          <p:cNvSpPr>
            <a:spLocks noGrp="1"/>
          </p:cNvSpPr>
          <p:nvPr>
            <p:ph type="title"/>
          </p:nvPr>
        </p:nvSpPr>
        <p:spPr>
          <a:xfrm>
            <a:off x="609600" y="366718"/>
            <a:ext cx="11096978" cy="1143000"/>
          </a:xfrm>
        </p:spPr>
        <p:txBody>
          <a:bodyPr anchor="ctr">
            <a:noAutofit/>
          </a:bodyPr>
          <a:lstStyle/>
          <a:p>
            <a:pPr>
              <a:lnSpc>
                <a:spcPts val="4000"/>
              </a:lnSpc>
            </a:pPr>
            <a:r>
              <a:rPr lang="en-US" sz="4000" dirty="0"/>
              <a:t>Wisconsin’s Transportation-Dependent Economy </a:t>
            </a:r>
            <a:r>
              <a:rPr lang="en-US" sz="2800" i="1" dirty="0"/>
              <a:t>Over 100 Million Tourism Visits Each Year</a:t>
            </a:r>
          </a:p>
        </p:txBody>
      </p:sp>
      <p:sp>
        <p:nvSpPr>
          <p:cNvPr id="16" name="TextBox 15">
            <a:extLst>
              <a:ext uri="{FF2B5EF4-FFF2-40B4-BE49-F238E27FC236}">
                <a16:creationId xmlns:a16="http://schemas.microsoft.com/office/drawing/2014/main" id="{91F1EAFD-E3CA-B36D-0078-6A51269D0964}"/>
              </a:ext>
            </a:extLst>
          </p:cNvPr>
          <p:cNvSpPr txBox="1"/>
          <p:nvPr/>
        </p:nvSpPr>
        <p:spPr>
          <a:xfrm>
            <a:off x="609600" y="1684031"/>
            <a:ext cx="4639733" cy="4385816"/>
          </a:xfrm>
          <a:prstGeom prst="rect">
            <a:avLst/>
          </a:prstGeom>
          <a:noFill/>
        </p:spPr>
        <p:txBody>
          <a:bodyPr wrap="square" rtlCol="0">
            <a:spAutoFit/>
          </a:bodyPr>
          <a:lstStyle/>
          <a:p>
            <a:pPr marL="285750" indent="-285750">
              <a:buFont typeface="Arial" panose="020B0604020202020204" pitchFamily="34" charset="0"/>
              <a:buChar char="•"/>
            </a:pPr>
            <a:r>
              <a:rPr lang="en-US" sz="2400" b="1" dirty="0"/>
              <a:t>114 million visits generate $16.3 billion in direct visitor spending</a:t>
            </a:r>
            <a:r>
              <a:rPr lang="en-US" sz="2400" dirty="0"/>
              <a:t>, resulting in:</a:t>
            </a:r>
          </a:p>
          <a:p>
            <a:pPr marL="742950" lvl="1" indent="-285750">
              <a:buFont typeface="Arial" panose="020B0604020202020204" pitchFamily="34" charset="0"/>
              <a:buChar char="•"/>
            </a:pPr>
            <a:r>
              <a:rPr lang="en-US" sz="2400" dirty="0"/>
              <a:t>$1.7 billion in state and local taxes.</a:t>
            </a:r>
          </a:p>
          <a:p>
            <a:pPr marL="742950" lvl="1" indent="-285750">
              <a:buFont typeface="Arial" panose="020B0604020202020204" pitchFamily="34" charset="0"/>
              <a:buChar char="•"/>
            </a:pPr>
            <a:r>
              <a:rPr lang="en-US" sz="2400" dirty="0"/>
              <a:t>$1.4 billion in federal taxes.</a:t>
            </a:r>
          </a:p>
          <a:p>
            <a:pPr marL="285750" indent="-285750">
              <a:spcBef>
                <a:spcPts val="1800"/>
              </a:spcBef>
              <a:buFont typeface="Arial" panose="020B0604020202020204" pitchFamily="34" charset="0"/>
              <a:buChar char="•"/>
            </a:pPr>
            <a:r>
              <a:rPr lang="en-US" sz="2400" dirty="0"/>
              <a:t>Each Wisconsin household would need to pay </a:t>
            </a:r>
            <a:r>
              <a:rPr lang="en-US" sz="2400" b="1" dirty="0"/>
              <a:t>$678 in taxes </a:t>
            </a:r>
            <a:r>
              <a:rPr lang="en-US" sz="2400" dirty="0"/>
              <a:t>to maintain the current level of government services generated by tourism spending.</a:t>
            </a:r>
          </a:p>
        </p:txBody>
      </p:sp>
      <p:sp>
        <p:nvSpPr>
          <p:cNvPr id="4" name="TextBox 3">
            <a:extLst>
              <a:ext uri="{FF2B5EF4-FFF2-40B4-BE49-F238E27FC236}">
                <a16:creationId xmlns:a16="http://schemas.microsoft.com/office/drawing/2014/main" id="{992A192C-E869-073C-37EC-5BABB91449FC}"/>
              </a:ext>
            </a:extLst>
          </p:cNvPr>
          <p:cNvSpPr txBox="1"/>
          <p:nvPr/>
        </p:nvSpPr>
        <p:spPr>
          <a:xfrm>
            <a:off x="11249703" y="6496149"/>
            <a:ext cx="913749" cy="646331"/>
          </a:xfrm>
          <a:prstGeom prst="rect">
            <a:avLst/>
          </a:prstGeom>
          <a:noFill/>
        </p:spPr>
        <p:txBody>
          <a:bodyPr wrap="square" rtlCol="0">
            <a:spAutoFit/>
          </a:bodyPr>
          <a:lstStyle/>
          <a:p>
            <a:r>
              <a:rPr lang="en-US" dirty="0"/>
              <a:t>4</a:t>
            </a:r>
          </a:p>
          <a:p>
            <a:endParaRPr lang="en-US" dirty="0"/>
          </a:p>
        </p:txBody>
      </p:sp>
      <p:pic>
        <p:nvPicPr>
          <p:cNvPr id="3" name="Picture 2" descr="2024 Economic Impact">
            <a:extLst>
              <a:ext uri="{FF2B5EF4-FFF2-40B4-BE49-F238E27FC236}">
                <a16:creationId xmlns:a16="http://schemas.microsoft.com/office/drawing/2014/main" id="{3380C283-1BB7-6DD4-ECF3-7BD597719EA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2921"/>
          <a:stretch>
            <a:fillRect/>
          </a:stretch>
        </p:blipFill>
        <p:spPr bwMode="auto">
          <a:xfrm>
            <a:off x="6323334" y="1693137"/>
            <a:ext cx="5297487" cy="25428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F560BEB-1F78-DC9B-FE5B-5B504EB88D91}"/>
              </a:ext>
            </a:extLst>
          </p:cNvPr>
          <p:cNvPicPr>
            <a:picLocks noChangeAspect="1"/>
          </p:cNvPicPr>
          <p:nvPr/>
        </p:nvPicPr>
        <p:blipFill>
          <a:blip r:embed="rId4"/>
          <a:srcRect t="48065" b="26702"/>
          <a:stretch>
            <a:fillRect/>
          </a:stretch>
        </p:blipFill>
        <p:spPr>
          <a:xfrm>
            <a:off x="6323334" y="4367409"/>
            <a:ext cx="5297805" cy="1730496"/>
          </a:xfrm>
          <a:prstGeom prst="rect">
            <a:avLst/>
          </a:prstGeom>
        </p:spPr>
      </p:pic>
    </p:spTree>
    <p:extLst>
      <p:ext uri="{BB962C8B-B14F-4D97-AF65-F5344CB8AC3E}">
        <p14:creationId xmlns:p14="http://schemas.microsoft.com/office/powerpoint/2010/main" val="84318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609600" y="302130"/>
            <a:ext cx="10972800" cy="680402"/>
          </a:xfrm>
        </p:spPr>
        <p:txBody>
          <a:bodyPr>
            <a:normAutofit fontScale="90000"/>
          </a:bodyPr>
          <a:lstStyle/>
          <a:p>
            <a:r>
              <a:rPr lang="en-US" dirty="0"/>
              <a:t>Revenue Options</a:t>
            </a:r>
            <a:br>
              <a:rPr lang="en-US" dirty="0"/>
            </a:br>
            <a:r>
              <a:rPr lang="en-US" sz="3100" i="1" dirty="0"/>
              <a:t>26 States &amp; DC Use Variable-Rate State Gas Taxes</a:t>
            </a:r>
          </a:p>
        </p:txBody>
      </p:sp>
      <p:sp>
        <p:nvSpPr>
          <p:cNvPr id="8" name="TextBox 7"/>
          <p:cNvSpPr txBox="1"/>
          <p:nvPr/>
        </p:nvSpPr>
        <p:spPr>
          <a:xfrm>
            <a:off x="9379131" y="3409402"/>
            <a:ext cx="2812869" cy="2585323"/>
          </a:xfrm>
          <a:prstGeom prst="rect">
            <a:avLst/>
          </a:prstGeom>
          <a:noFill/>
        </p:spPr>
        <p:txBody>
          <a:bodyPr wrap="square" rtlCol="0">
            <a:spAutoFit/>
          </a:bodyPr>
          <a:lstStyle/>
          <a:p>
            <a:pPr>
              <a:lnSpc>
                <a:spcPct val="150000"/>
              </a:lnSpc>
            </a:pPr>
            <a:r>
              <a:rPr lang="en-US" dirty="0"/>
              <a:t>Changes in Inflation</a:t>
            </a:r>
          </a:p>
          <a:p>
            <a:pPr>
              <a:lnSpc>
                <a:spcPct val="150000"/>
              </a:lnSpc>
            </a:pPr>
            <a:r>
              <a:rPr lang="en-US" dirty="0"/>
              <a:t>Average Wholesale Price</a:t>
            </a:r>
          </a:p>
          <a:p>
            <a:pPr>
              <a:lnSpc>
                <a:spcPct val="150000"/>
              </a:lnSpc>
            </a:pPr>
            <a:r>
              <a:rPr lang="en-US" dirty="0"/>
              <a:t>State Sales Tax Applies</a:t>
            </a:r>
          </a:p>
          <a:p>
            <a:pPr>
              <a:lnSpc>
                <a:spcPct val="150000"/>
              </a:lnSpc>
            </a:pPr>
            <a:r>
              <a:rPr lang="en-US" dirty="0"/>
              <a:t>Combination</a:t>
            </a:r>
          </a:p>
          <a:p>
            <a:pPr>
              <a:lnSpc>
                <a:spcPct val="150000"/>
              </a:lnSpc>
            </a:pPr>
            <a:r>
              <a:rPr lang="en-US" dirty="0"/>
              <a:t>Other</a:t>
            </a:r>
          </a:p>
          <a:p>
            <a:pPr>
              <a:lnSpc>
                <a:spcPct val="150000"/>
              </a:lnSpc>
            </a:pPr>
            <a:r>
              <a:rPr lang="en-US" dirty="0"/>
              <a:t>No Variable-Rate Gas Tax</a:t>
            </a:r>
          </a:p>
        </p:txBody>
      </p:sp>
      <p:sp>
        <p:nvSpPr>
          <p:cNvPr id="9" name="Rectangle 8"/>
          <p:cNvSpPr/>
          <p:nvPr/>
        </p:nvSpPr>
        <p:spPr>
          <a:xfrm>
            <a:off x="9130933" y="3579221"/>
            <a:ext cx="248195" cy="2481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9130933" y="3988831"/>
            <a:ext cx="248195" cy="2481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9130933" y="4398441"/>
            <a:ext cx="248195" cy="248195"/>
          </a:xfrm>
          <a:prstGeom prst="rect">
            <a:avLst/>
          </a:prstGeom>
          <a:solidFill>
            <a:srgbClr val="951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9130933" y="4808051"/>
            <a:ext cx="248195" cy="24819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9130933" y="5217661"/>
            <a:ext cx="248195" cy="248195"/>
          </a:xfrm>
          <a:prstGeom prst="rect">
            <a:avLst/>
          </a:prstGeom>
          <a:solidFill>
            <a:srgbClr val="85AE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9130933" y="5627273"/>
            <a:ext cx="248195" cy="24819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B2D4DC04-32FB-4BAE-C373-F734C9A6A25C}"/>
              </a:ext>
            </a:extLst>
          </p:cNvPr>
          <p:cNvSpPr txBox="1"/>
          <p:nvPr/>
        </p:nvSpPr>
        <p:spPr>
          <a:xfrm>
            <a:off x="11125525" y="6488428"/>
            <a:ext cx="913749" cy="646331"/>
          </a:xfrm>
          <a:prstGeom prst="rect">
            <a:avLst/>
          </a:prstGeom>
          <a:noFill/>
        </p:spPr>
        <p:txBody>
          <a:bodyPr wrap="square" rtlCol="0">
            <a:spAutoFit/>
          </a:bodyPr>
          <a:lstStyle/>
          <a:p>
            <a:r>
              <a:rPr lang="en-US" dirty="0"/>
              <a:t>40</a:t>
            </a:r>
          </a:p>
          <a:p>
            <a:endParaRPr lang="en-US" dirty="0"/>
          </a:p>
        </p:txBody>
      </p:sp>
      <p:pic>
        <p:nvPicPr>
          <p:cNvPr id="7" name="Picture 6" descr="A map of the united states&#10;&#10;AI-generated content may be incorrect.">
            <a:extLst>
              <a:ext uri="{FF2B5EF4-FFF2-40B4-BE49-F238E27FC236}">
                <a16:creationId xmlns:a16="http://schemas.microsoft.com/office/drawing/2014/main" id="{EFAAEE55-BE01-BD12-895B-D8B0C86466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417" y="1565671"/>
            <a:ext cx="8753709" cy="4407408"/>
          </a:xfrm>
          <a:prstGeom prst="rect">
            <a:avLst/>
          </a:prstGeom>
        </p:spPr>
      </p:pic>
    </p:spTree>
    <p:extLst>
      <p:ext uri="{BB962C8B-B14F-4D97-AF65-F5344CB8AC3E}">
        <p14:creationId xmlns:p14="http://schemas.microsoft.com/office/powerpoint/2010/main" val="16965569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2873D2B-4133-B33C-C05F-CFF8DB3D7689}"/>
            </a:ext>
          </a:extLst>
        </p:cNvPr>
        <p:cNvGrpSpPr/>
        <p:nvPr/>
      </p:nvGrpSpPr>
      <p:grpSpPr>
        <a:xfrm>
          <a:off x="0" y="0"/>
          <a:ext cx="0" cy="0"/>
          <a:chOff x="0" y="0"/>
          <a:chExt cx="0" cy="0"/>
        </a:xfrm>
      </p:grpSpPr>
      <p:sp>
        <p:nvSpPr>
          <p:cNvPr id="2" name="Title 1"/>
          <p:cNvSpPr>
            <a:spLocks noGrp="1"/>
          </p:cNvSpPr>
          <p:nvPr>
            <p:ph type="title"/>
          </p:nvPr>
        </p:nvSpPr>
        <p:spPr>
          <a:xfrm>
            <a:off x="609600" y="274638"/>
            <a:ext cx="10972800" cy="700617"/>
          </a:xfrm>
          <a:solidFill>
            <a:schemeClr val="bg1"/>
          </a:solidFill>
        </p:spPr>
        <p:txBody>
          <a:bodyPr>
            <a:normAutofit fontScale="90000"/>
          </a:bodyPr>
          <a:lstStyle/>
          <a:p>
            <a:r>
              <a:rPr lang="en-US" dirty="0"/>
              <a:t>Revenue Options</a:t>
            </a:r>
            <a:br>
              <a:rPr lang="en-US" dirty="0"/>
            </a:br>
            <a:r>
              <a:rPr lang="en-US" sz="3100" i="1" dirty="0"/>
              <a:t>Two States Have Enacted a Retail Delivery Fee</a:t>
            </a:r>
          </a:p>
        </p:txBody>
      </p:sp>
      <p:sp>
        <p:nvSpPr>
          <p:cNvPr id="4" name="TextBox 3"/>
          <p:cNvSpPr txBox="1"/>
          <p:nvPr/>
        </p:nvSpPr>
        <p:spPr>
          <a:xfrm>
            <a:off x="584381" y="5660032"/>
            <a:ext cx="6997116" cy="923330"/>
          </a:xfrm>
          <a:prstGeom prst="rect">
            <a:avLst/>
          </a:prstGeom>
          <a:noFill/>
        </p:spPr>
        <p:txBody>
          <a:bodyPr wrap="square" rtlCol="0">
            <a:spAutoFit/>
          </a:bodyPr>
          <a:lstStyle/>
          <a:p>
            <a:r>
              <a:rPr lang="en-US" dirty="0"/>
              <a:t>Taxes or fees on retail deliveries ensure delivery vehicles, which are often heavier, make frequent trips, and put additional wear and tear on roads and bridges, contribute to infrastructure maintenance and improvements</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302" y="1335786"/>
            <a:ext cx="7085195" cy="4324246"/>
          </a:xfrm>
          <a:prstGeom prst="rect">
            <a:avLst/>
          </a:prstGeom>
        </p:spPr>
      </p:pic>
      <p:sp>
        <p:nvSpPr>
          <p:cNvPr id="3" name="TextBox 2">
            <a:extLst>
              <a:ext uri="{FF2B5EF4-FFF2-40B4-BE49-F238E27FC236}">
                <a16:creationId xmlns:a16="http://schemas.microsoft.com/office/drawing/2014/main" id="{48097EFE-8A5F-2235-432B-D9545368AF92}"/>
              </a:ext>
            </a:extLst>
          </p:cNvPr>
          <p:cNvSpPr txBox="1"/>
          <p:nvPr/>
        </p:nvSpPr>
        <p:spPr>
          <a:xfrm>
            <a:off x="7888644" y="1403314"/>
            <a:ext cx="3807054" cy="5078313"/>
          </a:xfrm>
          <a:prstGeom prst="rect">
            <a:avLst/>
          </a:prstGeom>
          <a:noFill/>
        </p:spPr>
        <p:txBody>
          <a:bodyPr wrap="square" rtlCol="0">
            <a:spAutoFit/>
          </a:bodyPr>
          <a:lstStyle/>
          <a:p>
            <a:r>
              <a:rPr lang="en-US" b="1" dirty="0"/>
              <a:t>Colorado</a:t>
            </a:r>
            <a:r>
              <a:rPr lang="en-US" dirty="0"/>
              <a:t>: </a:t>
            </a:r>
            <a:r>
              <a:rPr lang="en-US" i="1" dirty="0"/>
              <a:t>2021 </a:t>
            </a:r>
          </a:p>
          <a:p>
            <a:r>
              <a:rPr lang="en-US" dirty="0"/>
              <a:t>A flat $0.29 (current rate) on certain deliveries with at least one item of tangible personal property subject to state sales or use tax, adjusts annually based on inflation. </a:t>
            </a:r>
          </a:p>
          <a:p>
            <a:endParaRPr lang="en-US" dirty="0"/>
          </a:p>
          <a:p>
            <a:r>
              <a:rPr lang="en-US" dirty="0"/>
              <a:t>Collected Revenue: $84.9 million in FY 2023-2024.</a:t>
            </a:r>
          </a:p>
          <a:p>
            <a:endParaRPr lang="en-US" b="1" dirty="0"/>
          </a:p>
          <a:p>
            <a:r>
              <a:rPr lang="en-US" b="1" dirty="0"/>
              <a:t>Minnesota</a:t>
            </a:r>
            <a:r>
              <a:rPr lang="en-US" dirty="0"/>
              <a:t>: </a:t>
            </a:r>
            <a:r>
              <a:rPr lang="en-US" i="1" dirty="0"/>
              <a:t>2023</a:t>
            </a:r>
            <a:r>
              <a:rPr lang="en-US" dirty="0"/>
              <a:t> </a:t>
            </a:r>
          </a:p>
          <a:p>
            <a:r>
              <a:rPr lang="en-US" dirty="0"/>
              <a:t>A flat $0.50 fee on select retail sales transactions over $100, collected by the retailer. </a:t>
            </a:r>
          </a:p>
          <a:p>
            <a:endParaRPr lang="en-US" dirty="0"/>
          </a:p>
          <a:p>
            <a:r>
              <a:rPr lang="en-US" dirty="0"/>
              <a:t>Expected Revenue: $65.3 million in Fiscal Year 2027</a:t>
            </a:r>
          </a:p>
          <a:p>
            <a:endParaRPr lang="en-US" dirty="0"/>
          </a:p>
        </p:txBody>
      </p:sp>
      <p:sp>
        <p:nvSpPr>
          <p:cNvPr id="7" name="TextBox 6">
            <a:extLst>
              <a:ext uri="{FF2B5EF4-FFF2-40B4-BE49-F238E27FC236}">
                <a16:creationId xmlns:a16="http://schemas.microsoft.com/office/drawing/2014/main" id="{5D591B5A-D46A-3981-73AD-2089760A6EC3}"/>
              </a:ext>
            </a:extLst>
          </p:cNvPr>
          <p:cNvSpPr txBox="1"/>
          <p:nvPr/>
        </p:nvSpPr>
        <p:spPr>
          <a:xfrm>
            <a:off x="11125525" y="6488428"/>
            <a:ext cx="913749" cy="646331"/>
          </a:xfrm>
          <a:prstGeom prst="rect">
            <a:avLst/>
          </a:prstGeom>
          <a:noFill/>
        </p:spPr>
        <p:txBody>
          <a:bodyPr wrap="square" rtlCol="0">
            <a:spAutoFit/>
          </a:bodyPr>
          <a:lstStyle/>
          <a:p>
            <a:r>
              <a:rPr lang="en-US" dirty="0"/>
              <a:t>41</a:t>
            </a:r>
          </a:p>
          <a:p>
            <a:endParaRPr lang="en-US" dirty="0"/>
          </a:p>
        </p:txBody>
      </p:sp>
    </p:spTree>
    <p:extLst>
      <p:ext uri="{BB962C8B-B14F-4D97-AF65-F5344CB8AC3E}">
        <p14:creationId xmlns:p14="http://schemas.microsoft.com/office/powerpoint/2010/main" val="15191893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704D131-E8F4-7C11-6593-16550732FB77}"/>
            </a:ext>
          </a:extLst>
        </p:cNvPr>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298" y="1951480"/>
            <a:ext cx="9059635" cy="4410612"/>
          </a:xfrm>
          <a:prstGeom prst="rect">
            <a:avLst/>
          </a:prstGeom>
        </p:spPr>
      </p:pic>
      <p:sp>
        <p:nvSpPr>
          <p:cNvPr id="2" name="Title 1"/>
          <p:cNvSpPr>
            <a:spLocks noGrp="1"/>
          </p:cNvSpPr>
          <p:nvPr>
            <p:ph type="title"/>
          </p:nvPr>
        </p:nvSpPr>
        <p:spPr>
          <a:xfrm>
            <a:off x="641684" y="554112"/>
            <a:ext cx="10972800" cy="489968"/>
          </a:xfrm>
        </p:spPr>
        <p:txBody>
          <a:bodyPr>
            <a:normAutofit fontScale="90000"/>
          </a:bodyPr>
          <a:lstStyle/>
          <a:p>
            <a:r>
              <a:rPr lang="en-US" dirty="0"/>
              <a:t>Revenue Options</a:t>
            </a:r>
            <a:br>
              <a:rPr lang="en-US" dirty="0"/>
            </a:br>
            <a:r>
              <a:rPr lang="en-US" sz="3100" i="1" dirty="0"/>
              <a:t>Four State Have Active Road User Charge Programs</a:t>
            </a:r>
            <a:br>
              <a:rPr lang="en-US" sz="3100" i="1" dirty="0">
                <a:highlight>
                  <a:srgbClr val="FFFF00"/>
                </a:highlight>
              </a:rPr>
            </a:br>
            <a:endParaRPr lang="en-US" sz="3100" i="1" dirty="0"/>
          </a:p>
        </p:txBody>
      </p:sp>
      <p:grpSp>
        <p:nvGrpSpPr>
          <p:cNvPr id="13" name="Group 12"/>
          <p:cNvGrpSpPr/>
          <p:nvPr/>
        </p:nvGrpSpPr>
        <p:grpSpPr>
          <a:xfrm>
            <a:off x="8795656" y="3630066"/>
            <a:ext cx="4550364" cy="1754326"/>
            <a:chOff x="5766746" y="3557160"/>
            <a:chExt cx="4550364" cy="1754326"/>
          </a:xfrm>
        </p:grpSpPr>
        <p:sp>
          <p:nvSpPr>
            <p:cNvPr id="9" name="TextBox 8"/>
            <p:cNvSpPr txBox="1"/>
            <p:nvPr/>
          </p:nvSpPr>
          <p:spPr>
            <a:xfrm>
              <a:off x="6143023" y="3557160"/>
              <a:ext cx="4174087" cy="1754326"/>
            </a:xfrm>
            <a:prstGeom prst="rect">
              <a:avLst/>
            </a:prstGeom>
            <a:noFill/>
          </p:spPr>
          <p:txBody>
            <a:bodyPr wrap="square" rtlCol="0">
              <a:spAutoFit/>
            </a:bodyPr>
            <a:lstStyle/>
            <a:p>
              <a:r>
                <a:rPr lang="en-US" dirty="0"/>
                <a:t>Optional Program</a:t>
              </a:r>
            </a:p>
            <a:p>
              <a:endParaRPr lang="en-US" dirty="0"/>
            </a:p>
            <a:p>
              <a:r>
                <a:rPr lang="en-US" dirty="0"/>
                <a:t>Weight/Distance Fee – </a:t>
              </a:r>
              <a:br>
                <a:rPr lang="en-US" dirty="0"/>
              </a:br>
              <a:r>
                <a:rPr lang="en-US" dirty="0"/>
                <a:t>Commercial</a:t>
              </a:r>
            </a:p>
            <a:p>
              <a:endParaRPr lang="en-US" dirty="0"/>
            </a:p>
            <a:p>
              <a:r>
                <a:rPr lang="en-US" dirty="0"/>
                <a:t>State Pilot, Study or Research</a:t>
              </a:r>
            </a:p>
          </p:txBody>
        </p:sp>
        <p:sp>
          <p:nvSpPr>
            <p:cNvPr id="10" name="Rectangle 9"/>
            <p:cNvSpPr/>
            <p:nvPr/>
          </p:nvSpPr>
          <p:spPr>
            <a:xfrm>
              <a:off x="5766746" y="3557160"/>
              <a:ext cx="287383"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5766746" y="4889483"/>
              <a:ext cx="287383"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5775453" y="4075324"/>
              <a:ext cx="287383"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TextBox 7">
            <a:extLst>
              <a:ext uri="{FF2B5EF4-FFF2-40B4-BE49-F238E27FC236}">
                <a16:creationId xmlns:a16="http://schemas.microsoft.com/office/drawing/2014/main" id="{CC39293A-5CF5-39AD-279C-B2E4B3C90129}"/>
              </a:ext>
            </a:extLst>
          </p:cNvPr>
          <p:cNvSpPr txBox="1"/>
          <p:nvPr/>
        </p:nvSpPr>
        <p:spPr>
          <a:xfrm>
            <a:off x="641684" y="1473608"/>
            <a:ext cx="11229607" cy="1107996"/>
          </a:xfrm>
          <a:prstGeom prst="rect">
            <a:avLst/>
          </a:prstGeom>
          <a:noFill/>
        </p:spPr>
        <p:txBody>
          <a:bodyPr wrap="square" rtlCol="0">
            <a:spAutoFit/>
          </a:bodyPr>
          <a:lstStyle/>
          <a:p>
            <a:r>
              <a:rPr lang="en-US" sz="2400" dirty="0"/>
              <a:t>Other states have studied charging by vehicle miles traveled.</a:t>
            </a:r>
          </a:p>
          <a:p>
            <a:endParaRPr lang="en-US" sz="2400" dirty="0"/>
          </a:p>
          <a:p>
            <a:r>
              <a:rPr lang="en-US" dirty="0"/>
              <a:t> </a:t>
            </a:r>
          </a:p>
        </p:txBody>
      </p:sp>
      <p:sp>
        <p:nvSpPr>
          <p:cNvPr id="6" name="TextBox 5">
            <a:extLst>
              <a:ext uri="{FF2B5EF4-FFF2-40B4-BE49-F238E27FC236}">
                <a16:creationId xmlns:a16="http://schemas.microsoft.com/office/drawing/2014/main" id="{915863D4-4629-86F2-411A-2034F46768D5}"/>
              </a:ext>
            </a:extLst>
          </p:cNvPr>
          <p:cNvSpPr txBox="1"/>
          <p:nvPr/>
        </p:nvSpPr>
        <p:spPr>
          <a:xfrm>
            <a:off x="11125525" y="6498834"/>
            <a:ext cx="913749" cy="646331"/>
          </a:xfrm>
          <a:prstGeom prst="rect">
            <a:avLst/>
          </a:prstGeom>
          <a:noFill/>
        </p:spPr>
        <p:txBody>
          <a:bodyPr wrap="square" rtlCol="0">
            <a:spAutoFit/>
          </a:bodyPr>
          <a:lstStyle/>
          <a:p>
            <a:r>
              <a:rPr lang="en-US" dirty="0"/>
              <a:t>42</a:t>
            </a:r>
          </a:p>
          <a:p>
            <a:endParaRPr lang="en-US" dirty="0"/>
          </a:p>
        </p:txBody>
      </p:sp>
    </p:spTree>
    <p:extLst>
      <p:ext uri="{BB962C8B-B14F-4D97-AF65-F5344CB8AC3E}">
        <p14:creationId xmlns:p14="http://schemas.microsoft.com/office/powerpoint/2010/main" val="31274358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3265352-5E52-DC1F-07D5-2A7F369F20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A958FB-A57D-FD6E-8B71-0EC61118A132}"/>
              </a:ext>
            </a:extLst>
          </p:cNvPr>
          <p:cNvSpPr txBox="1">
            <a:spLocks/>
          </p:cNvSpPr>
          <p:nvPr/>
        </p:nvSpPr>
        <p:spPr>
          <a:xfrm>
            <a:off x="878840" y="2519318"/>
            <a:ext cx="7146471" cy="20235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Conclusion</a:t>
            </a:r>
          </a:p>
        </p:txBody>
      </p:sp>
      <p:sp>
        <p:nvSpPr>
          <p:cNvPr id="4" name="TextBox 3">
            <a:extLst>
              <a:ext uri="{FF2B5EF4-FFF2-40B4-BE49-F238E27FC236}">
                <a16:creationId xmlns:a16="http://schemas.microsoft.com/office/drawing/2014/main" id="{61258AAE-72A7-C62E-7699-925850611800}"/>
              </a:ext>
            </a:extLst>
          </p:cNvPr>
          <p:cNvSpPr txBox="1"/>
          <p:nvPr/>
        </p:nvSpPr>
        <p:spPr>
          <a:xfrm>
            <a:off x="11125525" y="6498834"/>
            <a:ext cx="913749" cy="646331"/>
          </a:xfrm>
          <a:prstGeom prst="rect">
            <a:avLst/>
          </a:prstGeom>
          <a:noFill/>
        </p:spPr>
        <p:txBody>
          <a:bodyPr wrap="square" rtlCol="0">
            <a:spAutoFit/>
          </a:bodyPr>
          <a:lstStyle/>
          <a:p>
            <a:r>
              <a:rPr lang="en-US" dirty="0"/>
              <a:t>43</a:t>
            </a:r>
          </a:p>
          <a:p>
            <a:endParaRPr lang="en-US" dirty="0"/>
          </a:p>
        </p:txBody>
      </p:sp>
    </p:spTree>
    <p:extLst>
      <p:ext uri="{BB962C8B-B14F-4D97-AF65-F5344CB8AC3E}">
        <p14:creationId xmlns:p14="http://schemas.microsoft.com/office/powerpoint/2010/main" val="31448387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2FBDCFD-6323-3603-99D5-775468FF2D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D4B37F-B4AD-0BE0-F4AB-6612F6746ABE}"/>
              </a:ext>
            </a:extLst>
          </p:cNvPr>
          <p:cNvSpPr>
            <a:spLocks noGrp="1"/>
          </p:cNvSpPr>
          <p:nvPr>
            <p:ph type="title"/>
          </p:nvPr>
        </p:nvSpPr>
        <p:spPr/>
        <p:txBody>
          <a:bodyPr/>
          <a:lstStyle/>
          <a:p>
            <a:r>
              <a:rPr lang="en-US" sz="4000" dirty="0"/>
              <a:t>Conclusion</a:t>
            </a:r>
            <a:br>
              <a:rPr lang="en-US" dirty="0"/>
            </a:br>
            <a:r>
              <a:rPr lang="en-US" sz="2800" i="1" dirty="0"/>
              <a:t>2027-29 Shortfall Over $1 Billion</a:t>
            </a:r>
          </a:p>
        </p:txBody>
      </p:sp>
      <p:sp>
        <p:nvSpPr>
          <p:cNvPr id="4" name="TextBox 3">
            <a:extLst>
              <a:ext uri="{FF2B5EF4-FFF2-40B4-BE49-F238E27FC236}">
                <a16:creationId xmlns:a16="http://schemas.microsoft.com/office/drawing/2014/main" id="{3489C963-E0D1-3B0B-7116-BC1F3B70702A}"/>
              </a:ext>
            </a:extLst>
          </p:cNvPr>
          <p:cNvSpPr txBox="1"/>
          <p:nvPr/>
        </p:nvSpPr>
        <p:spPr>
          <a:xfrm>
            <a:off x="11125525" y="6488428"/>
            <a:ext cx="913749" cy="646331"/>
          </a:xfrm>
          <a:prstGeom prst="rect">
            <a:avLst/>
          </a:prstGeom>
          <a:noFill/>
        </p:spPr>
        <p:txBody>
          <a:bodyPr wrap="square" rtlCol="0">
            <a:spAutoFit/>
          </a:bodyPr>
          <a:lstStyle/>
          <a:p>
            <a:r>
              <a:rPr lang="en-US" dirty="0"/>
              <a:t>44</a:t>
            </a:r>
          </a:p>
          <a:p>
            <a:endParaRPr lang="en-US" dirty="0"/>
          </a:p>
        </p:txBody>
      </p:sp>
      <p:sp>
        <p:nvSpPr>
          <p:cNvPr id="3" name="Content Placeholder 2">
            <a:extLst>
              <a:ext uri="{FF2B5EF4-FFF2-40B4-BE49-F238E27FC236}">
                <a16:creationId xmlns:a16="http://schemas.microsoft.com/office/drawing/2014/main" id="{9D54C40D-338F-A5E9-7031-1644C50DCBAF}"/>
              </a:ext>
            </a:extLst>
          </p:cNvPr>
          <p:cNvSpPr txBox="1">
            <a:spLocks/>
          </p:cNvSpPr>
          <p:nvPr/>
        </p:nvSpPr>
        <p:spPr>
          <a:xfrm>
            <a:off x="740697" y="1313134"/>
            <a:ext cx="10515600" cy="573685"/>
          </a:xfrm>
          <a:prstGeom prst="rect">
            <a:avLst/>
          </a:prstGeom>
        </p:spPr>
        <p:txBody>
          <a:bodyPr>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800"/>
              </a:spcAft>
              <a:buFont typeface="Arial" panose="020B0604020202020204" pitchFamily="34" charset="0"/>
              <a:buNone/>
            </a:pPr>
            <a:r>
              <a:rPr lang="en-US" sz="11200" b="1" kern="100" dirty="0">
                <a:latin typeface="Calibri" panose="020F0502020204030204" pitchFamily="34" charset="0"/>
                <a:ea typeface="Calibri" panose="020F0502020204030204" pitchFamily="34" charset="0"/>
                <a:cs typeface="Times New Roman" panose="02020603050405020304" pitchFamily="18" charset="0"/>
              </a:rPr>
              <a:t>Infrastructure Targets (in Millions $):</a:t>
            </a:r>
            <a:r>
              <a:rPr lang="en-US" sz="9600" b="1" kern="100" dirty="0">
                <a:latin typeface="Calibri" panose="020F0502020204030204" pitchFamily="34" charset="0"/>
                <a:ea typeface="Calibri" panose="020F0502020204030204" pitchFamily="34" charset="0"/>
                <a:cs typeface="Times New Roman" panose="02020603050405020304" pitchFamily="18" charset="0"/>
              </a:rPr>
              <a:t>	</a:t>
            </a:r>
            <a:r>
              <a:rPr lang="en-US" sz="4900" b="1" kern="100" dirty="0">
                <a:latin typeface="Calibri" panose="020F0502020204030204" pitchFamily="34" charset="0"/>
                <a:ea typeface="Calibri" panose="020F0502020204030204" pitchFamily="34" charset="0"/>
                <a:cs typeface="Times New Roman" panose="02020603050405020304" pitchFamily="18" charset="0"/>
              </a:rPr>
              <a:t>	</a:t>
            </a:r>
            <a:endParaRPr lang="en-US" sz="4900" kern="100" dirty="0">
              <a:latin typeface="Calibri" panose="020F0502020204030204" pitchFamily="34" charset="0"/>
              <a:ea typeface="Calibri" panose="020F0502020204030204" pitchFamily="34" charset="0"/>
              <a:cs typeface="Times New Roman" panose="02020603050405020304" pitchFamily="18" charset="0"/>
            </a:endParaRPr>
          </a:p>
          <a:p>
            <a:pPr marL="0" indent="0" defTabSz="484188">
              <a:spcBef>
                <a:spcPts val="0"/>
              </a:spcBef>
              <a:spcAft>
                <a:spcPts val="600"/>
              </a:spcAft>
              <a:buFont typeface="Arial" panose="020B0604020202020204" pitchFamily="34" charset="0"/>
              <a:buNone/>
              <a:tabLst>
                <a:tab pos="1371600" algn="l"/>
                <a:tab pos="4572000" algn="l"/>
                <a:tab pos="6286500" algn="l"/>
              </a:tabLst>
            </a:pPr>
            <a:r>
              <a:rPr lang="en-US" sz="2200" kern="100" dirty="0">
                <a:latin typeface="Calibri" panose="020F0502020204030204" pitchFamily="34" charset="0"/>
                <a:ea typeface="Calibri" panose="020F0502020204030204" pitchFamily="34" charset="0"/>
                <a:cs typeface="Times New Roman" panose="02020603050405020304" pitchFamily="18" charset="0"/>
              </a:rPr>
              <a:t>	</a:t>
            </a:r>
            <a:endParaRPr lang="en-US" sz="4300" kern="100" dirty="0">
              <a:latin typeface="Calibri" panose="020F0502020204030204" pitchFamily="34" charset="0"/>
              <a:ea typeface="Calibri" panose="020F0502020204030204" pitchFamily="34" charset="0"/>
              <a:cs typeface="Times New Roman" panose="02020603050405020304" pitchFamily="18" charset="0"/>
            </a:endParaRPr>
          </a:p>
          <a:p>
            <a:pPr marL="0" indent="0" defTabSz="784225">
              <a:spcBef>
                <a:spcPts val="0"/>
              </a:spcBef>
              <a:spcAft>
                <a:spcPts val="600"/>
              </a:spcAft>
              <a:buFont typeface="Arial" panose="020B0604020202020204" pitchFamily="34" charset="0"/>
              <a:buNone/>
              <a:tabLst>
                <a:tab pos="1371600" algn="l"/>
                <a:tab pos="5486400" algn="r"/>
                <a:tab pos="6286500" algn="l"/>
              </a:tabLst>
            </a:pPr>
            <a:r>
              <a:rPr lang="en-US" sz="4300" kern="100" dirty="0">
                <a:latin typeface="Calibri" panose="020F0502020204030204" pitchFamily="34" charset="0"/>
                <a:ea typeface="Calibri" panose="020F0502020204030204" pitchFamily="34" charset="0"/>
                <a:cs typeface="Times New Roman" panose="02020603050405020304" pitchFamily="18" charset="0"/>
              </a:rPr>
              <a:t>	</a:t>
            </a:r>
            <a:endParaRPr lang="en-US" sz="3100" dirty="0"/>
          </a:p>
        </p:txBody>
      </p:sp>
      <p:graphicFrame>
        <p:nvGraphicFramePr>
          <p:cNvPr id="9" name="Table 8">
            <a:extLst>
              <a:ext uri="{FF2B5EF4-FFF2-40B4-BE49-F238E27FC236}">
                <a16:creationId xmlns:a16="http://schemas.microsoft.com/office/drawing/2014/main" id="{0B515046-432E-E029-F1B7-A2080EB64800}"/>
              </a:ext>
            </a:extLst>
          </p:cNvPr>
          <p:cNvGraphicFramePr>
            <a:graphicFrameLocks noGrp="1"/>
          </p:cNvGraphicFramePr>
          <p:nvPr>
            <p:extLst>
              <p:ext uri="{D42A27DB-BD31-4B8C-83A1-F6EECF244321}">
                <p14:modId xmlns:p14="http://schemas.microsoft.com/office/powerpoint/2010/main" val="1244077438"/>
              </p:ext>
            </p:extLst>
          </p:nvPr>
        </p:nvGraphicFramePr>
        <p:xfrm>
          <a:off x="935703" y="1761178"/>
          <a:ext cx="8796126" cy="2595880"/>
        </p:xfrm>
        <a:graphic>
          <a:graphicData uri="http://schemas.openxmlformats.org/drawingml/2006/table">
            <a:tbl>
              <a:tblPr firstRow="1" bandRow="1">
                <a:tableStyleId>{5C22544A-7EE6-4342-B048-85BDC9FD1C3A}</a:tableStyleId>
              </a:tblPr>
              <a:tblGrid>
                <a:gridCol w="5615210">
                  <a:extLst>
                    <a:ext uri="{9D8B030D-6E8A-4147-A177-3AD203B41FA5}">
                      <a16:colId xmlns:a16="http://schemas.microsoft.com/office/drawing/2014/main" val="4026880224"/>
                    </a:ext>
                  </a:extLst>
                </a:gridCol>
                <a:gridCol w="3180916">
                  <a:extLst>
                    <a:ext uri="{9D8B030D-6E8A-4147-A177-3AD203B41FA5}">
                      <a16:colId xmlns:a16="http://schemas.microsoft.com/office/drawing/2014/main" val="3750875663"/>
                    </a:ext>
                  </a:extLst>
                </a:gridCol>
              </a:tblGrid>
              <a:tr h="370840">
                <a:tc>
                  <a:txBody>
                    <a:bodyPr/>
                    <a:lstStyle/>
                    <a:p>
                      <a:r>
                        <a:rPr lang="en-US" sz="1600" kern="100" dirty="0">
                          <a:effectLst/>
                          <a:latin typeface="+mj-lt"/>
                          <a:ea typeface="Calibri" panose="020F0502020204030204" pitchFamily="34" charset="0"/>
                          <a:cs typeface="Times New Roman" panose="02020603050405020304" pitchFamily="18" charset="0"/>
                        </a:rPr>
                        <a:t>Highway Capital Improvement Projects</a:t>
                      </a:r>
                      <a:endParaRPr lang="en-US" sz="1600" dirty="0">
                        <a:latin typeface="+mj-lt"/>
                      </a:endParaRPr>
                    </a:p>
                  </a:txBody>
                  <a:tcPr/>
                </a:tc>
                <a:tc>
                  <a:txBody>
                    <a:bodyPr/>
                    <a:lstStyle/>
                    <a:p>
                      <a:pPr algn="ctr"/>
                      <a:r>
                        <a:rPr lang="en-US" sz="1600" dirty="0">
                          <a:latin typeface="+mj-lt"/>
                        </a:rPr>
                        <a:t>2027-2029</a:t>
                      </a:r>
                    </a:p>
                  </a:txBody>
                  <a:tcPr/>
                </a:tc>
                <a:extLst>
                  <a:ext uri="{0D108BD9-81ED-4DB2-BD59-A6C34878D82A}">
                    <a16:rowId xmlns:a16="http://schemas.microsoft.com/office/drawing/2014/main" val="1561560261"/>
                  </a:ext>
                </a:extLst>
              </a:tr>
              <a:tr h="370840">
                <a:tc>
                  <a:txBody>
                    <a:bodyPr/>
                    <a:lstStyle/>
                    <a:p>
                      <a:r>
                        <a:rPr lang="en-US" sz="1600" kern="100" dirty="0">
                          <a:effectLst/>
                          <a:latin typeface="+mj-lt"/>
                          <a:ea typeface="Calibri" panose="020F0502020204030204" pitchFamily="34" charset="0"/>
                          <a:cs typeface="Times New Roman" panose="02020603050405020304" pitchFamily="18" charset="0"/>
                        </a:rPr>
                        <a:t>I-41</a:t>
                      </a:r>
                      <a:endParaRPr lang="en-US" sz="1600" dirty="0">
                        <a:latin typeface="+mj-lt"/>
                      </a:endParaRPr>
                    </a:p>
                  </a:txBody>
                  <a:tcPr/>
                </a:tc>
                <a:tc>
                  <a:txBody>
                    <a:bodyPr/>
                    <a:lstStyle/>
                    <a:p>
                      <a:pPr algn="r"/>
                      <a:r>
                        <a:rPr lang="en-US" sz="1600" dirty="0">
                          <a:latin typeface="+mj-lt"/>
                        </a:rPr>
                        <a:t>$209</a:t>
                      </a:r>
                    </a:p>
                  </a:txBody>
                  <a:tcPr/>
                </a:tc>
                <a:extLst>
                  <a:ext uri="{0D108BD9-81ED-4DB2-BD59-A6C34878D82A}">
                    <a16:rowId xmlns:a16="http://schemas.microsoft.com/office/drawing/2014/main" val="2859688865"/>
                  </a:ext>
                </a:extLst>
              </a:tr>
              <a:tr h="370840">
                <a:tc>
                  <a:txBody>
                    <a:bodyPr/>
                    <a:lstStyle/>
                    <a:p>
                      <a:r>
                        <a:rPr lang="en-US" sz="1600" kern="100" dirty="0">
                          <a:effectLst/>
                          <a:latin typeface="+mj-lt"/>
                          <a:ea typeface="Calibri" panose="020F0502020204030204" pitchFamily="34" charset="0"/>
                          <a:cs typeface="Times New Roman" panose="02020603050405020304" pitchFamily="18" charset="0"/>
                        </a:rPr>
                        <a:t>US 51 Stoughton to McFarland</a:t>
                      </a:r>
                      <a:endParaRPr lang="en-US" sz="1600" dirty="0">
                        <a:latin typeface="+mj-lt"/>
                      </a:endParaRPr>
                    </a:p>
                  </a:txBody>
                  <a:tcPr/>
                </a:tc>
                <a:tc>
                  <a:txBody>
                    <a:bodyPr/>
                    <a:lstStyle/>
                    <a:p>
                      <a:pPr algn="r"/>
                      <a:r>
                        <a:rPr lang="en-US" sz="1600" dirty="0">
                          <a:latin typeface="+mj-lt"/>
                        </a:rPr>
                        <a:t>47</a:t>
                      </a:r>
                    </a:p>
                  </a:txBody>
                  <a:tcPr/>
                </a:tc>
                <a:extLst>
                  <a:ext uri="{0D108BD9-81ED-4DB2-BD59-A6C34878D82A}">
                    <a16:rowId xmlns:a16="http://schemas.microsoft.com/office/drawing/2014/main" val="283981751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00" dirty="0">
                          <a:effectLst/>
                          <a:latin typeface="+mj-lt"/>
                          <a:ea typeface="Calibri" panose="020F0502020204030204" pitchFamily="34" charset="0"/>
                          <a:cs typeface="Times New Roman" panose="02020603050405020304" pitchFamily="18" charset="0"/>
                        </a:rPr>
                        <a:t>I-39/90/94 to the Dells</a:t>
                      </a:r>
                      <a:endParaRPr lang="en-US" sz="1600" dirty="0">
                        <a:latin typeface="+mj-lt"/>
                      </a:endParaRPr>
                    </a:p>
                  </a:txBody>
                  <a:tcPr/>
                </a:tc>
                <a:tc>
                  <a:txBody>
                    <a:bodyPr/>
                    <a:lstStyle/>
                    <a:p>
                      <a:pPr algn="r"/>
                      <a:r>
                        <a:rPr lang="en-US" sz="1600" b="0" dirty="0">
                          <a:solidFill>
                            <a:schemeClr val="tx1"/>
                          </a:solidFill>
                          <a:latin typeface="+mj-lt"/>
                        </a:rPr>
                        <a:t>500</a:t>
                      </a:r>
                    </a:p>
                  </a:txBody>
                  <a:tcPr/>
                </a:tc>
                <a:extLst>
                  <a:ext uri="{0D108BD9-81ED-4DB2-BD59-A6C34878D82A}">
                    <a16:rowId xmlns:a16="http://schemas.microsoft.com/office/drawing/2014/main" val="1036912552"/>
                  </a:ext>
                </a:extLst>
              </a:tr>
              <a:tr h="370840">
                <a:tc>
                  <a:txBody>
                    <a:bodyPr/>
                    <a:lstStyle/>
                    <a:p>
                      <a:r>
                        <a:rPr lang="en-US" sz="1600" kern="100" dirty="0">
                          <a:latin typeface="+mj-lt"/>
                          <a:ea typeface="Calibri" panose="020F0502020204030204" pitchFamily="34" charset="0"/>
                          <a:cs typeface="Times New Roman" panose="02020603050405020304" pitchFamily="18" charset="0"/>
                        </a:rPr>
                        <a:t>US-51 US 12 to WIS 19</a:t>
                      </a:r>
                      <a:endParaRPr lang="en-US" sz="1600" dirty="0">
                        <a:latin typeface="+mj-lt"/>
                      </a:endParaRPr>
                    </a:p>
                  </a:txBody>
                  <a:tcPr/>
                </a:tc>
                <a:tc>
                  <a:txBody>
                    <a:bodyPr/>
                    <a:lstStyle/>
                    <a:p>
                      <a:pPr algn="r"/>
                      <a:r>
                        <a:rPr lang="en-US" sz="1600" dirty="0">
                          <a:latin typeface="+mj-lt"/>
                        </a:rPr>
                        <a:t>12</a:t>
                      </a:r>
                    </a:p>
                  </a:txBody>
                  <a:tcPr/>
                </a:tc>
                <a:extLst>
                  <a:ext uri="{0D108BD9-81ED-4DB2-BD59-A6C34878D82A}">
                    <a16:rowId xmlns:a16="http://schemas.microsoft.com/office/drawing/2014/main" val="373526235"/>
                  </a:ext>
                </a:extLst>
              </a:tr>
              <a:tr h="370840">
                <a:tc>
                  <a:txBody>
                    <a:bodyPr/>
                    <a:lstStyle/>
                    <a:p>
                      <a:r>
                        <a:rPr lang="en-US" sz="1600" kern="100" dirty="0">
                          <a:effectLst/>
                          <a:latin typeface="+mj-lt"/>
                          <a:ea typeface="Calibri" panose="020F0502020204030204" pitchFamily="34" charset="0"/>
                          <a:cs typeface="Times New Roman" panose="02020603050405020304" pitchFamily="18" charset="0"/>
                        </a:rPr>
                        <a:t>I-94 East-West</a:t>
                      </a:r>
                      <a:endParaRPr lang="en-US" sz="1600" dirty="0">
                        <a:latin typeface="+mj-lt"/>
                      </a:endParaRPr>
                    </a:p>
                  </a:txBody>
                  <a:tcPr/>
                </a:tc>
                <a:tc>
                  <a:txBody>
                    <a:bodyPr/>
                    <a:lstStyle/>
                    <a:p>
                      <a:pPr algn="r"/>
                      <a:r>
                        <a:rPr lang="en-US" sz="1600" dirty="0">
                          <a:latin typeface="+mj-lt"/>
                        </a:rPr>
                        <a:t>499</a:t>
                      </a:r>
                    </a:p>
                  </a:txBody>
                  <a:tcPr/>
                </a:tc>
                <a:extLst>
                  <a:ext uri="{0D108BD9-81ED-4DB2-BD59-A6C34878D82A}">
                    <a16:rowId xmlns:a16="http://schemas.microsoft.com/office/drawing/2014/main" val="799596596"/>
                  </a:ext>
                </a:extLst>
              </a:tr>
              <a:tr h="370840">
                <a:tc>
                  <a:txBody>
                    <a:bodyPr/>
                    <a:lstStyle/>
                    <a:p>
                      <a:r>
                        <a:rPr lang="en-US" sz="1600" b="1" dirty="0">
                          <a:latin typeface="+mj-lt"/>
                        </a:rPr>
                        <a:t>Total</a:t>
                      </a:r>
                    </a:p>
                  </a:txBody>
                  <a:tcPr/>
                </a:tc>
                <a:tc>
                  <a:txBody>
                    <a:bodyPr/>
                    <a:lstStyle/>
                    <a:p>
                      <a:pPr algn="r"/>
                      <a:r>
                        <a:rPr lang="en-US" sz="1600" dirty="0">
                          <a:latin typeface="+mj-lt"/>
                        </a:rPr>
                        <a:t>$1,267</a:t>
                      </a:r>
                      <a:endParaRPr lang="en-US" sz="1600" dirty="0">
                        <a:solidFill>
                          <a:srgbClr val="FF0000"/>
                        </a:solidFill>
                        <a:latin typeface="+mj-lt"/>
                      </a:endParaRPr>
                    </a:p>
                  </a:txBody>
                  <a:tcPr/>
                </a:tc>
                <a:extLst>
                  <a:ext uri="{0D108BD9-81ED-4DB2-BD59-A6C34878D82A}">
                    <a16:rowId xmlns:a16="http://schemas.microsoft.com/office/drawing/2014/main" val="3206021022"/>
                  </a:ext>
                </a:extLst>
              </a:tr>
            </a:tbl>
          </a:graphicData>
        </a:graphic>
      </p:graphicFrame>
      <p:sp>
        <p:nvSpPr>
          <p:cNvPr id="10" name="TextBox 9">
            <a:extLst>
              <a:ext uri="{FF2B5EF4-FFF2-40B4-BE49-F238E27FC236}">
                <a16:creationId xmlns:a16="http://schemas.microsoft.com/office/drawing/2014/main" id="{D7A6AFB8-77BB-A767-1782-F57A8818EAEF}"/>
              </a:ext>
            </a:extLst>
          </p:cNvPr>
          <p:cNvSpPr txBox="1"/>
          <p:nvPr/>
        </p:nvSpPr>
        <p:spPr>
          <a:xfrm>
            <a:off x="935703" y="4509517"/>
            <a:ext cx="9351297" cy="1631216"/>
          </a:xfrm>
          <a:prstGeom prst="rect">
            <a:avLst/>
          </a:prstGeom>
          <a:noFill/>
        </p:spPr>
        <p:txBody>
          <a:bodyPr wrap="square" rtlCol="0">
            <a:spAutoFit/>
          </a:bodyPr>
          <a:lstStyle/>
          <a:p>
            <a:r>
              <a:rPr lang="en-US" dirty="0">
                <a:latin typeface="+mj-lt"/>
              </a:rPr>
              <a:t>Amount Over Base Funding (excluding bonding)             			$560 Million</a:t>
            </a:r>
          </a:p>
          <a:p>
            <a:r>
              <a:rPr lang="en-US" kern="100" dirty="0">
                <a:latin typeface="+mj-lt"/>
                <a:ea typeface="Calibri" panose="020F0502020204030204" pitchFamily="34" charset="0"/>
                <a:cs typeface="Times New Roman" panose="02020603050405020304" pitchFamily="18" charset="0"/>
              </a:rPr>
              <a:t>Local Capital Assistance (LRIP-S &amp; ARIP)					$250 Million</a:t>
            </a:r>
          </a:p>
          <a:p>
            <a:r>
              <a:rPr lang="en-US" kern="100" dirty="0">
                <a:latin typeface="+mj-lt"/>
                <a:ea typeface="Calibri" panose="020F0502020204030204" pitchFamily="34" charset="0"/>
                <a:cs typeface="Times New Roman" panose="02020603050405020304" pitchFamily="18" charset="0"/>
              </a:rPr>
              <a:t>One-Time GPR Less One-Time Uses Including LRIP/ARIP 			$295 Million</a:t>
            </a:r>
          </a:p>
          <a:p>
            <a:r>
              <a:rPr lang="en-US" kern="100" dirty="0">
                <a:latin typeface="+mj-lt"/>
                <a:ea typeface="Calibri" panose="020F0502020204030204" pitchFamily="34" charset="0"/>
                <a:cs typeface="Times New Roman" panose="02020603050405020304" pitchFamily="18" charset="0"/>
              </a:rPr>
              <a:t>Maintain SHR &amp; Other Program Purchasing Power 	 		$200 Million+</a:t>
            </a:r>
          </a:p>
          <a:p>
            <a:pPr defTabSz="784225">
              <a:spcBef>
                <a:spcPts val="1200"/>
              </a:spcBef>
              <a:spcAft>
                <a:spcPts val="600"/>
              </a:spcAft>
              <a:tabLst>
                <a:tab pos="1371600" algn="l"/>
                <a:tab pos="5486400" algn="r"/>
                <a:tab pos="6286500" algn="l"/>
              </a:tabLst>
            </a:pPr>
            <a:r>
              <a:rPr lang="en-US" b="1" kern="100" dirty="0">
                <a:latin typeface="+mj-lt"/>
                <a:ea typeface="Calibri" panose="020F0502020204030204" pitchFamily="34" charset="0"/>
                <a:cs typeface="Times New Roman" panose="02020603050405020304" pitchFamily="18" charset="0"/>
              </a:rPr>
              <a:t>Estimated Shortfall:</a:t>
            </a:r>
            <a:r>
              <a:rPr lang="en-US" b="1" dirty="0">
                <a:latin typeface="+mj-lt"/>
              </a:rPr>
              <a:t> 			     $1.3 Billion+</a:t>
            </a:r>
          </a:p>
        </p:txBody>
      </p:sp>
    </p:spTree>
    <p:extLst>
      <p:ext uri="{BB962C8B-B14F-4D97-AF65-F5344CB8AC3E}">
        <p14:creationId xmlns:p14="http://schemas.microsoft.com/office/powerpoint/2010/main" val="11360952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FDC5548-E60C-B012-249D-BA08DC6D9294}"/>
              </a:ext>
            </a:extLst>
          </p:cNvPr>
          <p:cNvSpPr>
            <a:spLocks noGrp="1"/>
          </p:cNvSpPr>
          <p:nvPr>
            <p:ph type="title"/>
          </p:nvPr>
        </p:nvSpPr>
        <p:spPr>
          <a:xfrm>
            <a:off x="609600" y="424106"/>
            <a:ext cx="10972800" cy="1143000"/>
          </a:xfrm>
        </p:spPr>
        <p:txBody>
          <a:bodyPr>
            <a:normAutofit/>
          </a:bodyPr>
          <a:lstStyle/>
          <a:p>
            <a:r>
              <a:rPr lang="en-US" dirty="0"/>
              <a:t>Conclusion </a:t>
            </a:r>
            <a:br>
              <a:rPr lang="en-US" dirty="0"/>
            </a:br>
            <a:r>
              <a:rPr lang="en-US" sz="2800" i="1" dirty="0"/>
              <a:t>Without Long-Term Fixes, Structural Shortfalls Return and Grow</a:t>
            </a:r>
          </a:p>
        </p:txBody>
      </p:sp>
      <p:sp>
        <p:nvSpPr>
          <p:cNvPr id="4" name="TextBox 3">
            <a:extLst>
              <a:ext uri="{FF2B5EF4-FFF2-40B4-BE49-F238E27FC236}">
                <a16:creationId xmlns:a16="http://schemas.microsoft.com/office/drawing/2014/main" id="{99113E53-481D-1199-D2A1-FC17D46E334B}"/>
              </a:ext>
            </a:extLst>
          </p:cNvPr>
          <p:cNvSpPr txBox="1"/>
          <p:nvPr/>
        </p:nvSpPr>
        <p:spPr>
          <a:xfrm>
            <a:off x="479675" y="2233138"/>
            <a:ext cx="3780290" cy="3828320"/>
          </a:xfrm>
          <a:prstGeom prst="rect">
            <a:avLst/>
          </a:prstGeom>
        </p:spPr>
        <p:txBody>
          <a:bodyPr vert="horz" lIns="91440" tIns="45720" rIns="91440" bIns="45720" rtlCol="0" anchor="t">
            <a:normAutofit fontScale="92500" lnSpcReduction="10000"/>
          </a:bodyPr>
          <a:lstStyle/>
          <a:p>
            <a:pPr marL="285750" indent="-228600">
              <a:lnSpc>
                <a:spcPct val="90000"/>
              </a:lnSpc>
              <a:spcBef>
                <a:spcPts val="1200"/>
              </a:spcBef>
              <a:buFont typeface="Arial" panose="020B0604020202020204" pitchFamily="34" charset="0"/>
              <a:buChar char="•"/>
            </a:pPr>
            <a:r>
              <a:rPr lang="en-US" dirty="0"/>
              <a:t>$1 billion/year shortfall was well-documented by multiple reports, but it doesn’t reflect all Wisconsin’s </a:t>
            </a:r>
            <a:r>
              <a:rPr lang="en-US"/>
              <a:t>evolving needs.</a:t>
            </a:r>
            <a:endParaRPr lang="en-US" dirty="0"/>
          </a:p>
          <a:p>
            <a:pPr marL="285750" indent="-228600">
              <a:lnSpc>
                <a:spcPct val="90000"/>
              </a:lnSpc>
              <a:spcBef>
                <a:spcPts val="1200"/>
              </a:spcBef>
              <a:buFont typeface="Arial" panose="020B0604020202020204" pitchFamily="34" charset="0"/>
              <a:buChar char="•"/>
            </a:pPr>
            <a:r>
              <a:rPr lang="en-US" dirty="0"/>
              <a:t>Wisconsin made progress in the 2019-21, 2023-25, &amp; 2025-27 budgets, but fixed flat fees and one-time funding don’t keep up with inflation and structural deficits.</a:t>
            </a:r>
          </a:p>
          <a:p>
            <a:pPr marL="285750" indent="-228600">
              <a:lnSpc>
                <a:spcPct val="90000"/>
              </a:lnSpc>
              <a:spcBef>
                <a:spcPts val="1200"/>
              </a:spcBef>
              <a:buFont typeface="Arial" panose="020B0604020202020204" pitchFamily="34" charset="0"/>
              <a:buChar char="•"/>
            </a:pPr>
            <a:r>
              <a:rPr lang="en-US" dirty="0"/>
              <a:t>An influx of funds from the federal infrastructure law helped but didn’t solve the long-term Trust Fund challenges. Surface reauthorization expires in 2026, with ongoing funding uncertain. </a:t>
            </a:r>
          </a:p>
        </p:txBody>
      </p:sp>
      <p:graphicFrame>
        <p:nvGraphicFramePr>
          <p:cNvPr id="5" name="Content Placeholder 5">
            <a:extLst>
              <a:ext uri="{FF2B5EF4-FFF2-40B4-BE49-F238E27FC236}">
                <a16:creationId xmlns:a16="http://schemas.microsoft.com/office/drawing/2014/main" id="{6E9AE91B-6BA6-67D3-0506-5A1FF203444C}"/>
              </a:ext>
            </a:extLst>
          </p:cNvPr>
          <p:cNvGraphicFramePr>
            <a:graphicFrameLocks/>
          </p:cNvGraphicFramePr>
          <p:nvPr>
            <p:extLst>
              <p:ext uri="{D42A27DB-BD31-4B8C-83A1-F6EECF244321}">
                <p14:modId xmlns:p14="http://schemas.microsoft.com/office/powerpoint/2010/main" val="3858330942"/>
              </p:ext>
            </p:extLst>
          </p:nvPr>
        </p:nvGraphicFramePr>
        <p:xfrm>
          <a:off x="4572704" y="1798751"/>
          <a:ext cx="7009696" cy="432806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1DD6C864-E4F8-62DA-63FA-CEAD7920BD80}"/>
              </a:ext>
            </a:extLst>
          </p:cNvPr>
          <p:cNvSpPr txBox="1"/>
          <p:nvPr/>
        </p:nvSpPr>
        <p:spPr>
          <a:xfrm>
            <a:off x="11125525" y="6488428"/>
            <a:ext cx="913749" cy="646331"/>
          </a:xfrm>
          <a:prstGeom prst="rect">
            <a:avLst/>
          </a:prstGeom>
          <a:noFill/>
        </p:spPr>
        <p:txBody>
          <a:bodyPr wrap="square" rtlCol="0">
            <a:spAutoFit/>
          </a:bodyPr>
          <a:lstStyle/>
          <a:p>
            <a:r>
              <a:rPr lang="en-US" dirty="0"/>
              <a:t>45</a:t>
            </a:r>
          </a:p>
          <a:p>
            <a:endParaRPr lang="en-US" dirty="0"/>
          </a:p>
        </p:txBody>
      </p:sp>
    </p:spTree>
    <p:extLst>
      <p:ext uri="{BB962C8B-B14F-4D97-AF65-F5344CB8AC3E}">
        <p14:creationId xmlns:p14="http://schemas.microsoft.com/office/powerpoint/2010/main" val="17607226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D98A2-0FAF-24EA-2960-49C9A55BA94A}"/>
              </a:ext>
            </a:extLst>
          </p:cNvPr>
          <p:cNvSpPr>
            <a:spLocks noGrp="1"/>
          </p:cNvSpPr>
          <p:nvPr>
            <p:ph type="title"/>
          </p:nvPr>
        </p:nvSpPr>
        <p:spPr/>
        <p:txBody>
          <a:bodyPr/>
          <a:lstStyle/>
          <a:p>
            <a:r>
              <a:rPr lang="en-US" dirty="0"/>
              <a:t>Conclusion</a:t>
            </a:r>
            <a:br>
              <a:rPr lang="en-US" dirty="0"/>
            </a:br>
            <a:r>
              <a:rPr lang="en-US" sz="2800" i="1" dirty="0"/>
              <a:t>It’s Time to Evaluate the Options</a:t>
            </a:r>
          </a:p>
        </p:txBody>
      </p:sp>
      <p:cxnSp>
        <p:nvCxnSpPr>
          <p:cNvPr id="6" name="Straight Arrow Connector 5">
            <a:extLst>
              <a:ext uri="{FF2B5EF4-FFF2-40B4-BE49-F238E27FC236}">
                <a16:creationId xmlns:a16="http://schemas.microsoft.com/office/drawing/2014/main" id="{42479218-8D39-39DA-AF93-68EF55595AB2}"/>
              </a:ext>
            </a:extLst>
          </p:cNvPr>
          <p:cNvCxnSpPr/>
          <p:nvPr/>
        </p:nvCxnSpPr>
        <p:spPr>
          <a:xfrm>
            <a:off x="1207911" y="5449570"/>
            <a:ext cx="9426222" cy="0"/>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 name="Straight Arrow Connector 7">
            <a:extLst>
              <a:ext uri="{FF2B5EF4-FFF2-40B4-BE49-F238E27FC236}">
                <a16:creationId xmlns:a16="http://schemas.microsoft.com/office/drawing/2014/main" id="{85B0E3F4-944C-566C-1C6A-E683D6936704}"/>
              </a:ext>
            </a:extLst>
          </p:cNvPr>
          <p:cNvCxnSpPr/>
          <p:nvPr/>
        </p:nvCxnSpPr>
        <p:spPr>
          <a:xfrm flipV="1">
            <a:off x="1117600" y="1771932"/>
            <a:ext cx="0" cy="3612445"/>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9" name="TextBox 8">
            <a:extLst>
              <a:ext uri="{FF2B5EF4-FFF2-40B4-BE49-F238E27FC236}">
                <a16:creationId xmlns:a16="http://schemas.microsoft.com/office/drawing/2014/main" id="{09792EB9-4ADA-6A51-D1D9-7896D69DB69E}"/>
              </a:ext>
            </a:extLst>
          </p:cNvPr>
          <p:cNvSpPr txBox="1"/>
          <p:nvPr/>
        </p:nvSpPr>
        <p:spPr>
          <a:xfrm rot="16200000">
            <a:off x="-1390977" y="3048757"/>
            <a:ext cx="4278489" cy="738664"/>
          </a:xfrm>
          <a:prstGeom prst="rect">
            <a:avLst/>
          </a:prstGeom>
          <a:noFill/>
        </p:spPr>
        <p:txBody>
          <a:bodyPr wrap="square" rtlCol="0">
            <a:spAutoFit/>
          </a:bodyPr>
          <a:lstStyle/>
          <a:p>
            <a:r>
              <a:rPr lang="en-US" sz="2400" b="1" dirty="0"/>
              <a:t>Revenue Generating Ability</a:t>
            </a:r>
          </a:p>
          <a:p>
            <a:endParaRPr lang="en-US" dirty="0"/>
          </a:p>
        </p:txBody>
      </p:sp>
      <p:sp>
        <p:nvSpPr>
          <p:cNvPr id="10" name="TextBox 9">
            <a:extLst>
              <a:ext uri="{FF2B5EF4-FFF2-40B4-BE49-F238E27FC236}">
                <a16:creationId xmlns:a16="http://schemas.microsoft.com/office/drawing/2014/main" id="{E9F76BC1-0BF8-5EBC-3534-D5DE26ACA894}"/>
              </a:ext>
            </a:extLst>
          </p:cNvPr>
          <p:cNvSpPr txBox="1"/>
          <p:nvPr/>
        </p:nvSpPr>
        <p:spPr>
          <a:xfrm>
            <a:off x="4597214" y="5634237"/>
            <a:ext cx="4278489" cy="738664"/>
          </a:xfrm>
          <a:prstGeom prst="rect">
            <a:avLst/>
          </a:prstGeom>
          <a:noFill/>
        </p:spPr>
        <p:txBody>
          <a:bodyPr wrap="square" rtlCol="0">
            <a:spAutoFit/>
          </a:bodyPr>
          <a:lstStyle/>
          <a:p>
            <a:r>
              <a:rPr lang="en-US" sz="2400" b="1" dirty="0"/>
              <a:t>Time to Implement</a:t>
            </a:r>
          </a:p>
          <a:p>
            <a:endParaRPr lang="en-US" dirty="0"/>
          </a:p>
        </p:txBody>
      </p:sp>
      <p:cxnSp>
        <p:nvCxnSpPr>
          <p:cNvPr id="12" name="Straight Connector 11">
            <a:extLst>
              <a:ext uri="{FF2B5EF4-FFF2-40B4-BE49-F238E27FC236}">
                <a16:creationId xmlns:a16="http://schemas.microsoft.com/office/drawing/2014/main" id="{581AB3EF-D90C-60FA-40F1-1CB3B2E55F5F}"/>
              </a:ext>
            </a:extLst>
          </p:cNvPr>
          <p:cNvCxnSpPr/>
          <p:nvPr/>
        </p:nvCxnSpPr>
        <p:spPr>
          <a:xfrm>
            <a:off x="1207911" y="3429000"/>
            <a:ext cx="9177867"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AC7481A9-6370-6102-CD76-66B03584E7B4}"/>
              </a:ext>
            </a:extLst>
          </p:cNvPr>
          <p:cNvSpPr txBox="1"/>
          <p:nvPr/>
        </p:nvSpPr>
        <p:spPr>
          <a:xfrm>
            <a:off x="10385778" y="3044453"/>
            <a:ext cx="2825327" cy="830997"/>
          </a:xfrm>
          <a:prstGeom prst="rect">
            <a:avLst/>
          </a:prstGeom>
          <a:noFill/>
        </p:spPr>
        <p:txBody>
          <a:bodyPr wrap="square" rtlCol="0">
            <a:spAutoFit/>
          </a:bodyPr>
          <a:lstStyle/>
          <a:p>
            <a:r>
              <a:rPr lang="en-US" sz="2400" dirty="0"/>
              <a:t>$100 Million </a:t>
            </a:r>
          </a:p>
          <a:p>
            <a:r>
              <a:rPr lang="en-US" sz="2400" dirty="0"/>
              <a:t>Per Year</a:t>
            </a:r>
          </a:p>
        </p:txBody>
      </p:sp>
      <p:sp>
        <p:nvSpPr>
          <p:cNvPr id="17" name="TextBox 16">
            <a:extLst>
              <a:ext uri="{FF2B5EF4-FFF2-40B4-BE49-F238E27FC236}">
                <a16:creationId xmlns:a16="http://schemas.microsoft.com/office/drawing/2014/main" id="{3D4CD013-FA01-EBF7-47D7-0A3A00D04137}"/>
              </a:ext>
            </a:extLst>
          </p:cNvPr>
          <p:cNvSpPr txBox="1"/>
          <p:nvPr/>
        </p:nvSpPr>
        <p:spPr>
          <a:xfrm>
            <a:off x="1207910" y="1742401"/>
            <a:ext cx="2348087" cy="461665"/>
          </a:xfrm>
          <a:prstGeom prst="rect">
            <a:avLst/>
          </a:prstGeom>
          <a:noFill/>
        </p:spPr>
        <p:txBody>
          <a:bodyPr wrap="square" rtlCol="0">
            <a:spAutoFit/>
          </a:bodyPr>
          <a:lstStyle/>
          <a:p>
            <a:r>
              <a:rPr lang="en-US" sz="2400" b="1" dirty="0"/>
              <a:t>X </a:t>
            </a:r>
            <a:r>
              <a:rPr lang="en-US" dirty="0"/>
              <a:t>Fuel-based options</a:t>
            </a:r>
          </a:p>
        </p:txBody>
      </p:sp>
      <p:sp>
        <p:nvSpPr>
          <p:cNvPr id="19" name="TextBox 18">
            <a:extLst>
              <a:ext uri="{FF2B5EF4-FFF2-40B4-BE49-F238E27FC236}">
                <a16:creationId xmlns:a16="http://schemas.microsoft.com/office/drawing/2014/main" id="{EE5F2CC8-7B73-E57C-2385-6F231B250C10}"/>
              </a:ext>
            </a:extLst>
          </p:cNvPr>
          <p:cNvSpPr txBox="1"/>
          <p:nvPr/>
        </p:nvSpPr>
        <p:spPr>
          <a:xfrm>
            <a:off x="1207910" y="2198420"/>
            <a:ext cx="3285065" cy="738664"/>
          </a:xfrm>
          <a:prstGeom prst="rect">
            <a:avLst/>
          </a:prstGeom>
          <a:noFill/>
        </p:spPr>
        <p:txBody>
          <a:bodyPr wrap="square" rtlCol="0">
            <a:spAutoFit/>
          </a:bodyPr>
          <a:lstStyle/>
          <a:p>
            <a:r>
              <a:rPr lang="en-US" sz="2400" b="1" dirty="0"/>
              <a:t>X</a:t>
            </a:r>
            <a:r>
              <a:rPr lang="en-US" dirty="0"/>
              <a:t> Sales tax on autos, &amp;  auto parts</a:t>
            </a:r>
          </a:p>
        </p:txBody>
      </p:sp>
      <p:sp>
        <p:nvSpPr>
          <p:cNvPr id="20" name="TextBox 19">
            <a:extLst>
              <a:ext uri="{FF2B5EF4-FFF2-40B4-BE49-F238E27FC236}">
                <a16:creationId xmlns:a16="http://schemas.microsoft.com/office/drawing/2014/main" id="{54180C56-CF43-FEF3-7561-007A289999F5}"/>
              </a:ext>
            </a:extLst>
          </p:cNvPr>
          <p:cNvSpPr txBox="1"/>
          <p:nvPr/>
        </p:nvSpPr>
        <p:spPr>
          <a:xfrm>
            <a:off x="9562959" y="3798332"/>
            <a:ext cx="2019441" cy="461665"/>
          </a:xfrm>
          <a:prstGeom prst="rect">
            <a:avLst/>
          </a:prstGeom>
          <a:noFill/>
        </p:spPr>
        <p:txBody>
          <a:bodyPr wrap="square" rtlCol="0">
            <a:spAutoFit/>
          </a:bodyPr>
          <a:lstStyle/>
          <a:p>
            <a:r>
              <a:rPr lang="en-US" sz="2400" b="1" dirty="0"/>
              <a:t>X</a:t>
            </a:r>
            <a:r>
              <a:rPr lang="en-US" dirty="0"/>
              <a:t> Tolling</a:t>
            </a:r>
          </a:p>
        </p:txBody>
      </p:sp>
      <p:sp>
        <p:nvSpPr>
          <p:cNvPr id="21" name="TextBox 20">
            <a:extLst>
              <a:ext uri="{FF2B5EF4-FFF2-40B4-BE49-F238E27FC236}">
                <a16:creationId xmlns:a16="http://schemas.microsoft.com/office/drawing/2014/main" id="{3828BF4E-2434-0039-EF12-2E2CADB393D6}"/>
              </a:ext>
            </a:extLst>
          </p:cNvPr>
          <p:cNvSpPr txBox="1"/>
          <p:nvPr/>
        </p:nvSpPr>
        <p:spPr>
          <a:xfrm>
            <a:off x="5031740" y="3836356"/>
            <a:ext cx="2153782" cy="461665"/>
          </a:xfrm>
          <a:prstGeom prst="rect">
            <a:avLst/>
          </a:prstGeom>
          <a:noFill/>
        </p:spPr>
        <p:txBody>
          <a:bodyPr wrap="square" rtlCol="0">
            <a:spAutoFit/>
          </a:bodyPr>
          <a:lstStyle/>
          <a:p>
            <a:r>
              <a:rPr lang="en-US" sz="2400" b="1" dirty="0"/>
              <a:t>X</a:t>
            </a:r>
            <a:r>
              <a:rPr lang="en-US" dirty="0"/>
              <a:t> Retail delivery fees</a:t>
            </a:r>
          </a:p>
        </p:txBody>
      </p:sp>
      <p:sp>
        <p:nvSpPr>
          <p:cNvPr id="22" name="TextBox 21">
            <a:extLst>
              <a:ext uri="{FF2B5EF4-FFF2-40B4-BE49-F238E27FC236}">
                <a16:creationId xmlns:a16="http://schemas.microsoft.com/office/drawing/2014/main" id="{F298A97A-8476-FA15-B2CE-57411B6FAFC2}"/>
              </a:ext>
            </a:extLst>
          </p:cNvPr>
          <p:cNvSpPr txBox="1"/>
          <p:nvPr/>
        </p:nvSpPr>
        <p:spPr>
          <a:xfrm>
            <a:off x="5031740" y="1737924"/>
            <a:ext cx="2243763" cy="738664"/>
          </a:xfrm>
          <a:prstGeom prst="rect">
            <a:avLst/>
          </a:prstGeom>
          <a:noFill/>
        </p:spPr>
        <p:txBody>
          <a:bodyPr wrap="square" rtlCol="0">
            <a:spAutoFit/>
          </a:bodyPr>
          <a:lstStyle/>
          <a:p>
            <a:r>
              <a:rPr lang="en-US" sz="2400" b="1" dirty="0"/>
              <a:t>X</a:t>
            </a:r>
            <a:r>
              <a:rPr lang="en-US" dirty="0"/>
              <a:t> VMT </a:t>
            </a:r>
            <a:br>
              <a:rPr lang="en-US" dirty="0"/>
            </a:br>
            <a:r>
              <a:rPr lang="en-US" dirty="0"/>
              <a:t>(low tech)</a:t>
            </a:r>
          </a:p>
        </p:txBody>
      </p:sp>
      <p:sp>
        <p:nvSpPr>
          <p:cNvPr id="23" name="TextBox 22">
            <a:extLst>
              <a:ext uri="{FF2B5EF4-FFF2-40B4-BE49-F238E27FC236}">
                <a16:creationId xmlns:a16="http://schemas.microsoft.com/office/drawing/2014/main" id="{D5B7D8B6-F2C8-6657-7B81-2F0FB898C17D}"/>
              </a:ext>
            </a:extLst>
          </p:cNvPr>
          <p:cNvSpPr txBox="1"/>
          <p:nvPr/>
        </p:nvSpPr>
        <p:spPr>
          <a:xfrm>
            <a:off x="9569302" y="1735932"/>
            <a:ext cx="2243763" cy="738664"/>
          </a:xfrm>
          <a:prstGeom prst="rect">
            <a:avLst/>
          </a:prstGeom>
          <a:noFill/>
        </p:spPr>
        <p:txBody>
          <a:bodyPr wrap="square" rtlCol="0">
            <a:spAutoFit/>
          </a:bodyPr>
          <a:lstStyle/>
          <a:p>
            <a:r>
              <a:rPr lang="en-US" sz="2400" b="1" dirty="0"/>
              <a:t>X</a:t>
            </a:r>
            <a:r>
              <a:rPr lang="en-US" dirty="0"/>
              <a:t> VMT </a:t>
            </a:r>
          </a:p>
          <a:p>
            <a:r>
              <a:rPr lang="en-US" dirty="0"/>
              <a:t>(high tech)</a:t>
            </a:r>
          </a:p>
        </p:txBody>
      </p:sp>
      <p:sp>
        <p:nvSpPr>
          <p:cNvPr id="24" name="TextBox 23">
            <a:extLst>
              <a:ext uri="{FF2B5EF4-FFF2-40B4-BE49-F238E27FC236}">
                <a16:creationId xmlns:a16="http://schemas.microsoft.com/office/drawing/2014/main" id="{5AEC14CF-2F10-BD31-8FA9-CE6F1C9A925E}"/>
              </a:ext>
            </a:extLst>
          </p:cNvPr>
          <p:cNvSpPr txBox="1"/>
          <p:nvPr/>
        </p:nvSpPr>
        <p:spPr>
          <a:xfrm>
            <a:off x="5031740" y="2405382"/>
            <a:ext cx="3095342" cy="738664"/>
          </a:xfrm>
          <a:prstGeom prst="rect">
            <a:avLst/>
          </a:prstGeom>
          <a:noFill/>
        </p:spPr>
        <p:txBody>
          <a:bodyPr wrap="square" rtlCol="0">
            <a:spAutoFit/>
          </a:bodyPr>
          <a:lstStyle/>
          <a:p>
            <a:r>
              <a:rPr lang="en-US" sz="2400" b="1" dirty="0"/>
              <a:t>X</a:t>
            </a:r>
            <a:r>
              <a:rPr lang="en-US" dirty="0"/>
              <a:t> Weight/value/efficiency-based registration fee</a:t>
            </a:r>
          </a:p>
        </p:txBody>
      </p:sp>
      <p:sp>
        <p:nvSpPr>
          <p:cNvPr id="25" name="TextBox 24">
            <a:extLst>
              <a:ext uri="{FF2B5EF4-FFF2-40B4-BE49-F238E27FC236}">
                <a16:creationId xmlns:a16="http://schemas.microsoft.com/office/drawing/2014/main" id="{51739571-8CE1-6913-1FB1-94C3B8DC3626}"/>
              </a:ext>
            </a:extLst>
          </p:cNvPr>
          <p:cNvSpPr txBox="1"/>
          <p:nvPr/>
        </p:nvSpPr>
        <p:spPr>
          <a:xfrm>
            <a:off x="2339194" y="2813620"/>
            <a:ext cx="2153782" cy="461665"/>
          </a:xfrm>
          <a:prstGeom prst="rect">
            <a:avLst/>
          </a:prstGeom>
          <a:noFill/>
        </p:spPr>
        <p:txBody>
          <a:bodyPr wrap="square" rtlCol="0">
            <a:spAutoFit/>
          </a:bodyPr>
          <a:lstStyle/>
          <a:p>
            <a:r>
              <a:rPr lang="en-US" sz="2400" b="1" dirty="0"/>
              <a:t>X</a:t>
            </a:r>
            <a:r>
              <a:rPr lang="en-US" dirty="0"/>
              <a:t> Right of way fees</a:t>
            </a:r>
          </a:p>
        </p:txBody>
      </p:sp>
      <p:sp>
        <p:nvSpPr>
          <p:cNvPr id="4" name="TextBox 3">
            <a:extLst>
              <a:ext uri="{FF2B5EF4-FFF2-40B4-BE49-F238E27FC236}">
                <a16:creationId xmlns:a16="http://schemas.microsoft.com/office/drawing/2014/main" id="{078C77B8-1998-24D8-4D4B-3C891D5CBACE}"/>
              </a:ext>
            </a:extLst>
          </p:cNvPr>
          <p:cNvSpPr txBox="1"/>
          <p:nvPr/>
        </p:nvSpPr>
        <p:spPr>
          <a:xfrm>
            <a:off x="11125525" y="6498834"/>
            <a:ext cx="913749" cy="646331"/>
          </a:xfrm>
          <a:prstGeom prst="rect">
            <a:avLst/>
          </a:prstGeom>
          <a:noFill/>
        </p:spPr>
        <p:txBody>
          <a:bodyPr wrap="square" rtlCol="0">
            <a:spAutoFit/>
          </a:bodyPr>
          <a:lstStyle/>
          <a:p>
            <a:r>
              <a:rPr lang="en-US" dirty="0"/>
              <a:t>46</a:t>
            </a:r>
          </a:p>
          <a:p>
            <a:endParaRPr lang="en-US" dirty="0"/>
          </a:p>
        </p:txBody>
      </p:sp>
    </p:spTree>
    <p:extLst>
      <p:ext uri="{BB962C8B-B14F-4D97-AF65-F5344CB8AC3E}">
        <p14:creationId xmlns:p14="http://schemas.microsoft.com/office/powerpoint/2010/main" val="2295876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65C85-E74B-F032-99D3-FC2B027F4CA8}"/>
              </a:ext>
            </a:extLst>
          </p:cNvPr>
          <p:cNvSpPr>
            <a:spLocks noGrp="1"/>
          </p:cNvSpPr>
          <p:nvPr>
            <p:ph type="title"/>
          </p:nvPr>
        </p:nvSpPr>
        <p:spPr>
          <a:xfrm>
            <a:off x="721518" y="389544"/>
            <a:ext cx="10972800" cy="696772"/>
          </a:xfrm>
        </p:spPr>
        <p:txBody>
          <a:bodyPr>
            <a:normAutofit fontScale="90000"/>
          </a:bodyPr>
          <a:lstStyle/>
          <a:p>
            <a:r>
              <a:rPr lang="en-US" sz="4400" dirty="0"/>
              <a:t>Wisconsin’s Transportation-Dependent Economy</a:t>
            </a:r>
            <a:br>
              <a:rPr lang="en-US" dirty="0"/>
            </a:br>
            <a:r>
              <a:rPr lang="en-US" sz="3100" i="1" dirty="0"/>
              <a:t>Investment is Not Keeping Up with the Economy</a:t>
            </a:r>
          </a:p>
        </p:txBody>
      </p:sp>
      <p:sp>
        <p:nvSpPr>
          <p:cNvPr id="3" name="TextBox 2"/>
          <p:cNvSpPr txBox="1"/>
          <p:nvPr/>
        </p:nvSpPr>
        <p:spPr>
          <a:xfrm>
            <a:off x="1230351" y="1628722"/>
            <a:ext cx="916560" cy="369332"/>
          </a:xfrm>
          <a:prstGeom prst="rect">
            <a:avLst/>
          </a:prstGeom>
          <a:noFill/>
        </p:spPr>
        <p:txBody>
          <a:bodyPr wrap="square" rtlCol="0">
            <a:spAutoFit/>
          </a:bodyPr>
          <a:lstStyle/>
          <a:p>
            <a:pPr algn="ctr"/>
            <a:r>
              <a:rPr lang="en-US" b="1" dirty="0"/>
              <a:t>GDP </a:t>
            </a:r>
          </a:p>
        </p:txBody>
      </p:sp>
      <p:sp>
        <p:nvSpPr>
          <p:cNvPr id="6" name="TextBox 5"/>
          <p:cNvSpPr txBox="1"/>
          <p:nvPr/>
        </p:nvSpPr>
        <p:spPr>
          <a:xfrm>
            <a:off x="7476342" y="1422605"/>
            <a:ext cx="1770961" cy="369332"/>
          </a:xfrm>
          <a:prstGeom prst="rect">
            <a:avLst/>
          </a:prstGeom>
          <a:noFill/>
        </p:spPr>
        <p:txBody>
          <a:bodyPr wrap="square" rtlCol="0">
            <a:spAutoFit/>
          </a:bodyPr>
          <a:lstStyle/>
          <a:p>
            <a:pPr algn="ctr"/>
            <a:r>
              <a:rPr lang="en-US" b="1" dirty="0"/>
              <a:t>Transportation Spending</a:t>
            </a:r>
          </a:p>
        </p:txBody>
      </p:sp>
      <p:sp>
        <p:nvSpPr>
          <p:cNvPr id="9" name="TextBox 8"/>
          <p:cNvSpPr txBox="1"/>
          <p:nvPr/>
        </p:nvSpPr>
        <p:spPr>
          <a:xfrm>
            <a:off x="2714473" y="1563555"/>
            <a:ext cx="4280183" cy="461665"/>
          </a:xfrm>
          <a:prstGeom prst="rect">
            <a:avLst/>
          </a:prstGeom>
          <a:noFill/>
        </p:spPr>
        <p:txBody>
          <a:bodyPr wrap="square" rtlCol="0">
            <a:spAutoFit/>
          </a:bodyPr>
          <a:lstStyle/>
          <a:p>
            <a:pPr algn="ctr"/>
            <a:r>
              <a:rPr lang="en-US" sz="2400" b="1" dirty="0"/>
              <a:t>2000-2024  | In Millions</a:t>
            </a:r>
          </a:p>
        </p:txBody>
      </p:sp>
      <p:sp>
        <p:nvSpPr>
          <p:cNvPr id="4" name="TextBox 3">
            <a:extLst>
              <a:ext uri="{FF2B5EF4-FFF2-40B4-BE49-F238E27FC236}">
                <a16:creationId xmlns:a16="http://schemas.microsoft.com/office/drawing/2014/main" id="{04D77F1F-CE90-88CB-8E5E-514829993E2B}"/>
              </a:ext>
            </a:extLst>
          </p:cNvPr>
          <p:cNvSpPr txBox="1"/>
          <p:nvPr/>
        </p:nvSpPr>
        <p:spPr>
          <a:xfrm>
            <a:off x="9499600" y="2274838"/>
            <a:ext cx="2584039" cy="1938992"/>
          </a:xfrm>
          <a:prstGeom prst="rect">
            <a:avLst/>
          </a:prstGeom>
          <a:noFill/>
        </p:spPr>
        <p:txBody>
          <a:bodyPr wrap="square" rtlCol="0">
            <a:spAutoFit/>
          </a:bodyPr>
          <a:lstStyle/>
          <a:p>
            <a:r>
              <a:rPr lang="en-US" sz="2400" dirty="0"/>
              <a:t>Before 2017, annual transportation spending was about 1% of GDP.</a:t>
            </a:r>
          </a:p>
        </p:txBody>
      </p:sp>
      <p:sp>
        <p:nvSpPr>
          <p:cNvPr id="7" name="TextBox 6">
            <a:extLst>
              <a:ext uri="{FF2B5EF4-FFF2-40B4-BE49-F238E27FC236}">
                <a16:creationId xmlns:a16="http://schemas.microsoft.com/office/drawing/2014/main" id="{300F62A3-394D-8A63-0F2F-AD920D29C542}"/>
              </a:ext>
            </a:extLst>
          </p:cNvPr>
          <p:cNvSpPr txBox="1"/>
          <p:nvPr/>
        </p:nvSpPr>
        <p:spPr>
          <a:xfrm>
            <a:off x="11125525" y="6488428"/>
            <a:ext cx="913749" cy="646331"/>
          </a:xfrm>
          <a:prstGeom prst="rect">
            <a:avLst/>
          </a:prstGeom>
          <a:noFill/>
        </p:spPr>
        <p:txBody>
          <a:bodyPr wrap="square" rtlCol="0">
            <a:spAutoFit/>
          </a:bodyPr>
          <a:lstStyle/>
          <a:p>
            <a:r>
              <a:rPr lang="en-US" dirty="0"/>
              <a:t>5</a:t>
            </a:r>
          </a:p>
          <a:p>
            <a:endParaRPr lang="en-US" dirty="0"/>
          </a:p>
        </p:txBody>
      </p:sp>
      <p:graphicFrame>
        <p:nvGraphicFramePr>
          <p:cNvPr id="8" name="Chart 7">
            <a:extLst>
              <a:ext uri="{FF2B5EF4-FFF2-40B4-BE49-F238E27FC236}">
                <a16:creationId xmlns:a16="http://schemas.microsoft.com/office/drawing/2014/main" id="{F376F08D-851E-F417-562E-8B8014150154}"/>
              </a:ext>
            </a:extLst>
          </p:cNvPr>
          <p:cNvGraphicFramePr>
            <a:graphicFrameLocks noGrp="1"/>
          </p:cNvGraphicFramePr>
          <p:nvPr>
            <p:extLst>
              <p:ext uri="{D42A27DB-BD31-4B8C-83A1-F6EECF244321}">
                <p14:modId xmlns:p14="http://schemas.microsoft.com/office/powerpoint/2010/main" val="2893851837"/>
              </p:ext>
            </p:extLst>
          </p:nvPr>
        </p:nvGraphicFramePr>
        <p:xfrm>
          <a:off x="1230351" y="1991016"/>
          <a:ext cx="7977149" cy="44974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55346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43B98-BA6E-9724-A2A4-99112F1E1F43}"/>
              </a:ext>
            </a:extLst>
          </p:cNvPr>
          <p:cNvSpPr>
            <a:spLocks noGrp="1"/>
          </p:cNvSpPr>
          <p:nvPr>
            <p:ph type="title"/>
          </p:nvPr>
        </p:nvSpPr>
        <p:spPr>
          <a:xfrm>
            <a:off x="609600" y="274638"/>
            <a:ext cx="10972800" cy="695293"/>
          </a:xfrm>
        </p:spPr>
        <p:txBody>
          <a:bodyPr>
            <a:normAutofit fontScale="90000"/>
          </a:bodyPr>
          <a:lstStyle/>
          <a:p>
            <a:r>
              <a:rPr lang="en-US" sz="4400" dirty="0"/>
              <a:t>Wisconsin’s Transportation-Dependent Economy</a:t>
            </a:r>
            <a:br>
              <a:rPr lang="en-US" sz="4400" dirty="0"/>
            </a:br>
            <a:r>
              <a:rPr lang="en-US" sz="3100" b="1" i="1" dirty="0"/>
              <a:t>Case Study: Business Booms Along Improved I-94 N-S</a:t>
            </a:r>
            <a:br>
              <a:rPr lang="en-US" sz="4400" b="1" i="1" dirty="0"/>
            </a:b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2001621"/>
            <a:ext cx="5920576" cy="3960207"/>
          </a:xfrm>
        </p:spPr>
      </p:pic>
      <p:sp>
        <p:nvSpPr>
          <p:cNvPr id="9" name="TextBox 8">
            <a:extLst>
              <a:ext uri="{FF2B5EF4-FFF2-40B4-BE49-F238E27FC236}">
                <a16:creationId xmlns:a16="http://schemas.microsoft.com/office/drawing/2014/main" id="{0CA1E20D-886F-C9EE-3634-8FD9F2E97B20}"/>
              </a:ext>
            </a:extLst>
          </p:cNvPr>
          <p:cNvSpPr txBox="1"/>
          <p:nvPr/>
        </p:nvSpPr>
        <p:spPr>
          <a:xfrm>
            <a:off x="6797040" y="2418266"/>
            <a:ext cx="4785360" cy="3108543"/>
          </a:xfrm>
          <a:prstGeom prst="rect">
            <a:avLst/>
          </a:prstGeom>
          <a:noFill/>
        </p:spPr>
        <p:txBody>
          <a:bodyPr wrap="square" rtlCol="0">
            <a:spAutoFit/>
          </a:bodyPr>
          <a:lstStyle/>
          <a:p>
            <a:r>
              <a:rPr lang="en-US" sz="2800" b="1" dirty="0"/>
              <a:t>$2 billion investment = $11 billion (108%) increase in assessed property values </a:t>
            </a:r>
            <a:r>
              <a:rPr lang="en-US" sz="2800" dirty="0"/>
              <a:t>along the corridor since 2015, compared to 30% in the rest of Milwaukee, Kenosha, and Racine counties. </a:t>
            </a:r>
          </a:p>
        </p:txBody>
      </p:sp>
      <p:sp>
        <p:nvSpPr>
          <p:cNvPr id="6" name="TextBox 5">
            <a:extLst>
              <a:ext uri="{FF2B5EF4-FFF2-40B4-BE49-F238E27FC236}">
                <a16:creationId xmlns:a16="http://schemas.microsoft.com/office/drawing/2014/main" id="{9E1F6D39-C511-DE78-816C-2EAA545C91E2}"/>
              </a:ext>
            </a:extLst>
          </p:cNvPr>
          <p:cNvSpPr txBox="1"/>
          <p:nvPr/>
        </p:nvSpPr>
        <p:spPr>
          <a:xfrm>
            <a:off x="11125525" y="6488428"/>
            <a:ext cx="913749" cy="646331"/>
          </a:xfrm>
          <a:prstGeom prst="rect">
            <a:avLst/>
          </a:prstGeom>
          <a:noFill/>
        </p:spPr>
        <p:txBody>
          <a:bodyPr wrap="square" rtlCol="0">
            <a:spAutoFit/>
          </a:bodyPr>
          <a:lstStyle/>
          <a:p>
            <a:r>
              <a:rPr lang="en-US" dirty="0"/>
              <a:t>6</a:t>
            </a:r>
          </a:p>
          <a:p>
            <a:endParaRPr lang="en-US" dirty="0"/>
          </a:p>
        </p:txBody>
      </p:sp>
    </p:spTree>
    <p:extLst>
      <p:ext uri="{BB962C8B-B14F-4D97-AF65-F5344CB8AC3E}">
        <p14:creationId xmlns:p14="http://schemas.microsoft.com/office/powerpoint/2010/main" val="2923330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C4E04B5-A092-35A4-411F-3E8D7C6C2F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459006-CAF7-D8BD-2400-07614C543C6C}"/>
              </a:ext>
            </a:extLst>
          </p:cNvPr>
          <p:cNvSpPr>
            <a:spLocks noGrp="1"/>
          </p:cNvSpPr>
          <p:nvPr>
            <p:ph type="title" idx="4294967295"/>
          </p:nvPr>
        </p:nvSpPr>
        <p:spPr>
          <a:xfrm>
            <a:off x="924447" y="1855838"/>
            <a:ext cx="6180138" cy="2317750"/>
          </a:xfrm>
        </p:spPr>
        <p:txBody>
          <a:bodyPr/>
          <a:lstStyle/>
          <a:p>
            <a:r>
              <a:rPr lang="en-US" dirty="0">
                <a:solidFill>
                  <a:schemeClr val="tx1"/>
                </a:solidFill>
              </a:rPr>
              <a:t>How Wisconsin Funds Transportation</a:t>
            </a:r>
          </a:p>
        </p:txBody>
      </p:sp>
      <p:sp>
        <p:nvSpPr>
          <p:cNvPr id="4" name="TextBox 3">
            <a:extLst>
              <a:ext uri="{FF2B5EF4-FFF2-40B4-BE49-F238E27FC236}">
                <a16:creationId xmlns:a16="http://schemas.microsoft.com/office/drawing/2014/main" id="{FCC8802E-D128-BA9C-4731-4ED65C625F66}"/>
              </a:ext>
            </a:extLst>
          </p:cNvPr>
          <p:cNvSpPr txBox="1"/>
          <p:nvPr/>
        </p:nvSpPr>
        <p:spPr>
          <a:xfrm>
            <a:off x="11125525" y="6468108"/>
            <a:ext cx="913749" cy="646331"/>
          </a:xfrm>
          <a:prstGeom prst="rect">
            <a:avLst/>
          </a:prstGeom>
          <a:noFill/>
        </p:spPr>
        <p:txBody>
          <a:bodyPr wrap="square" rtlCol="0">
            <a:spAutoFit/>
          </a:bodyPr>
          <a:lstStyle/>
          <a:p>
            <a:r>
              <a:rPr lang="en-US" dirty="0"/>
              <a:t>7</a:t>
            </a:r>
          </a:p>
          <a:p>
            <a:endParaRPr lang="en-US" dirty="0"/>
          </a:p>
        </p:txBody>
      </p:sp>
    </p:spTree>
    <p:extLst>
      <p:ext uri="{BB962C8B-B14F-4D97-AF65-F5344CB8AC3E}">
        <p14:creationId xmlns:p14="http://schemas.microsoft.com/office/powerpoint/2010/main" val="578915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69B2B57-DB58-FB37-11F7-0276040033E6}"/>
            </a:ext>
          </a:extLst>
        </p:cNvPr>
        <p:cNvGrpSpPr/>
        <p:nvPr/>
      </p:nvGrpSpPr>
      <p:grpSpPr>
        <a:xfrm>
          <a:off x="0" y="0"/>
          <a:ext cx="0" cy="0"/>
          <a:chOff x="0" y="0"/>
          <a:chExt cx="0" cy="0"/>
        </a:xfrm>
      </p:grpSpPr>
      <p:sp>
        <p:nvSpPr>
          <p:cNvPr id="6" name="AutoShape 2" descr="quarterly U.S. light-duty vehicle sales by powertrain">
            <a:extLst>
              <a:ext uri="{FF2B5EF4-FFF2-40B4-BE49-F238E27FC236}">
                <a16:creationId xmlns:a16="http://schemas.microsoft.com/office/drawing/2014/main" id="{904E1F9F-6311-4667-AA03-86AE699FCA2F}"/>
              </a:ext>
            </a:extLst>
          </p:cNvPr>
          <p:cNvSpPr>
            <a:spLocks noChangeAspect="1" noChangeArrowheads="1"/>
          </p:cNvSpPr>
          <p:nvPr/>
        </p:nvSpPr>
        <p:spPr bwMode="auto">
          <a:xfrm>
            <a:off x="5892800" y="3225800"/>
            <a:ext cx="40640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3200" dirty="0"/>
          </a:p>
        </p:txBody>
      </p:sp>
      <p:sp>
        <p:nvSpPr>
          <p:cNvPr id="5" name="TextBox 4">
            <a:extLst>
              <a:ext uri="{FF2B5EF4-FFF2-40B4-BE49-F238E27FC236}">
                <a16:creationId xmlns:a16="http://schemas.microsoft.com/office/drawing/2014/main" id="{2D6AB863-9000-FCBA-F08F-8837293F92AD}"/>
              </a:ext>
            </a:extLst>
          </p:cNvPr>
          <p:cNvSpPr txBox="1"/>
          <p:nvPr/>
        </p:nvSpPr>
        <p:spPr>
          <a:xfrm>
            <a:off x="11125525" y="6478268"/>
            <a:ext cx="913749" cy="646331"/>
          </a:xfrm>
          <a:prstGeom prst="rect">
            <a:avLst/>
          </a:prstGeom>
          <a:noFill/>
        </p:spPr>
        <p:txBody>
          <a:bodyPr wrap="square" rtlCol="0">
            <a:spAutoFit/>
          </a:bodyPr>
          <a:lstStyle/>
          <a:p>
            <a:r>
              <a:rPr lang="en-US" dirty="0"/>
              <a:t>8</a:t>
            </a:r>
          </a:p>
          <a:p>
            <a:endParaRPr lang="en-US" dirty="0"/>
          </a:p>
        </p:txBody>
      </p:sp>
      <p:sp>
        <p:nvSpPr>
          <p:cNvPr id="10" name="Title 1">
            <a:extLst>
              <a:ext uri="{FF2B5EF4-FFF2-40B4-BE49-F238E27FC236}">
                <a16:creationId xmlns:a16="http://schemas.microsoft.com/office/drawing/2014/main" id="{F0214050-2935-ACEB-A2EA-7C945F9F854B}"/>
              </a:ext>
            </a:extLst>
          </p:cNvPr>
          <p:cNvSpPr txBox="1">
            <a:spLocks/>
          </p:cNvSpPr>
          <p:nvPr/>
        </p:nvSpPr>
        <p:spPr>
          <a:xfrm>
            <a:off x="609600" y="414253"/>
            <a:ext cx="10972800" cy="1143000"/>
          </a:xfrm>
          <a:prstGeom prst="rect">
            <a:avLst/>
          </a:prstGeom>
        </p:spPr>
        <p:txBody>
          <a:bodyPr vert="horz" lIns="91440" tIns="45720" rIns="91440" bIns="45720" rtlCol="0" anchor="t">
            <a:noAutofit/>
          </a:bodyPr>
          <a:lstStyle>
            <a:defPPr>
              <a:defRPr lang="en-US"/>
            </a:defPPr>
            <a:lvl1pPr marL="0" algn="l" defTabSz="1219170" rtl="0" eaLnBrk="1" latinLnBrk="0" hangingPunct="1">
              <a:lnSpc>
                <a:spcPts val="4000"/>
              </a:lnSpc>
              <a:spcBef>
                <a:spcPct val="0"/>
              </a:spcBef>
              <a:buNone/>
              <a:defRPr sz="2400" b="1"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4400" dirty="0"/>
              <a:t>How Wisconsin Funds Transportation</a:t>
            </a:r>
            <a:br>
              <a:rPr lang="en-US" sz="4400" dirty="0"/>
            </a:br>
            <a:r>
              <a:rPr lang="en-US" sz="3200" i="1" dirty="0"/>
              <a:t>All Funds Budget Overview of Revenue (2025-27)</a:t>
            </a:r>
            <a:endParaRPr lang="en-US" sz="3200" dirty="0">
              <a:ea typeface="Tahoma" panose="020B0604030504040204" pitchFamily="34" charset="0"/>
              <a:cs typeface="Tahoma" panose="020B0604030504040204" pitchFamily="34" charset="0"/>
            </a:endParaRPr>
          </a:p>
        </p:txBody>
      </p:sp>
      <p:graphicFrame>
        <p:nvGraphicFramePr>
          <p:cNvPr id="11" name="Chart 10">
            <a:extLst>
              <a:ext uri="{FF2B5EF4-FFF2-40B4-BE49-F238E27FC236}">
                <a16:creationId xmlns:a16="http://schemas.microsoft.com/office/drawing/2014/main" id="{71214F98-A8A1-41DA-2387-AF18D7FAAB0C}"/>
              </a:ext>
            </a:extLst>
          </p:cNvPr>
          <p:cNvGraphicFramePr/>
          <p:nvPr>
            <p:extLst>
              <p:ext uri="{D42A27DB-BD31-4B8C-83A1-F6EECF244321}">
                <p14:modId xmlns:p14="http://schemas.microsoft.com/office/powerpoint/2010/main" val="2481924087"/>
              </p:ext>
            </p:extLst>
          </p:nvPr>
        </p:nvGraphicFramePr>
        <p:xfrm>
          <a:off x="788891" y="1460811"/>
          <a:ext cx="8433996" cy="5141459"/>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0772A6F4-84D0-E6B8-485B-BAE6DD2D644C}"/>
              </a:ext>
            </a:extLst>
          </p:cNvPr>
          <p:cNvSpPr txBox="1"/>
          <p:nvPr/>
        </p:nvSpPr>
        <p:spPr>
          <a:xfrm>
            <a:off x="9091749" y="1930875"/>
            <a:ext cx="2799034" cy="3139321"/>
          </a:xfrm>
          <a:prstGeom prst="rect">
            <a:avLst/>
          </a:prstGeom>
          <a:solidFill>
            <a:schemeClr val="bg1">
              <a:lumMod val="75000"/>
            </a:schemeClr>
          </a:solidFill>
        </p:spPr>
        <p:txBody>
          <a:bodyPr wrap="square"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182880" indent="-91440">
              <a:spcBef>
                <a:spcPts val="1200"/>
              </a:spcBef>
              <a:buFont typeface="Calibri" panose="020F0502020204030204" pitchFamily="34" charset="0"/>
              <a:buChar char="•"/>
            </a:pPr>
            <a:r>
              <a:rPr lang="en-US" dirty="0"/>
              <a:t>39% Gas Tax</a:t>
            </a:r>
          </a:p>
          <a:p>
            <a:pPr marL="182880" indent="-91440" defTabSz="548640">
              <a:spcBef>
                <a:spcPts val="1200"/>
              </a:spcBef>
              <a:buFont typeface="Arial" panose="020B0604020202020204" pitchFamily="34" charset="0"/>
              <a:buChar char="•"/>
            </a:pPr>
            <a:r>
              <a:rPr lang="en-US" dirty="0"/>
              <a:t> 39% Reg. &amp; Title Fees</a:t>
            </a:r>
          </a:p>
          <a:p>
            <a:pPr marL="182880" indent="-91440" defTabSz="548640">
              <a:spcBef>
                <a:spcPts val="1200"/>
              </a:spcBef>
              <a:buFont typeface="Arial" panose="020B0604020202020204" pitchFamily="34" charset="0"/>
              <a:buChar char="•"/>
            </a:pPr>
            <a:r>
              <a:rPr lang="en-US" dirty="0"/>
              <a:t>11% Non-recurring GPR Transfer</a:t>
            </a:r>
          </a:p>
          <a:p>
            <a:pPr marL="182880" indent="-91440">
              <a:spcBef>
                <a:spcPts val="1200"/>
              </a:spcBef>
              <a:buFont typeface="Arial" panose="020B0604020202020204" pitchFamily="34" charset="0"/>
              <a:buChar char="•"/>
            </a:pPr>
            <a:r>
              <a:rPr lang="en-US" dirty="0"/>
              <a:t> 11% Other State Funds</a:t>
            </a:r>
          </a:p>
        </p:txBody>
      </p:sp>
      <p:sp>
        <p:nvSpPr>
          <p:cNvPr id="13" name="Left Brace 12">
            <a:extLst>
              <a:ext uri="{FF2B5EF4-FFF2-40B4-BE49-F238E27FC236}">
                <a16:creationId xmlns:a16="http://schemas.microsoft.com/office/drawing/2014/main" id="{6710FA52-C35B-D0E5-7CB4-F775C39ED3C3}"/>
              </a:ext>
            </a:extLst>
          </p:cNvPr>
          <p:cNvSpPr/>
          <p:nvPr/>
        </p:nvSpPr>
        <p:spPr>
          <a:xfrm>
            <a:off x="8708592" y="1811593"/>
            <a:ext cx="383157" cy="3469856"/>
          </a:xfrm>
          <a:prstGeom prst="leftBrace">
            <a:avLst/>
          </a:pr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110540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FEADDC2-1D81-180B-0FD0-70CDA8739AC9}"/>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0F0A24B9-19B3-937C-74F7-FDC01F8ACED9}"/>
              </a:ext>
            </a:extLst>
          </p:cNvPr>
          <p:cNvSpPr txBox="1"/>
          <p:nvPr/>
        </p:nvSpPr>
        <p:spPr>
          <a:xfrm>
            <a:off x="11125525" y="6488428"/>
            <a:ext cx="913749" cy="646331"/>
          </a:xfrm>
          <a:prstGeom prst="rect">
            <a:avLst/>
          </a:prstGeom>
          <a:noFill/>
        </p:spPr>
        <p:txBody>
          <a:bodyPr wrap="square" rtlCol="0">
            <a:spAutoFit/>
          </a:bodyPr>
          <a:lstStyle/>
          <a:p>
            <a:r>
              <a:rPr lang="en-US" dirty="0"/>
              <a:t>9</a:t>
            </a:r>
          </a:p>
          <a:p>
            <a:endParaRPr lang="en-US" dirty="0"/>
          </a:p>
        </p:txBody>
      </p:sp>
      <p:pic>
        <p:nvPicPr>
          <p:cNvPr id="13" name="Picture 12">
            <a:extLst>
              <a:ext uri="{FF2B5EF4-FFF2-40B4-BE49-F238E27FC236}">
                <a16:creationId xmlns:a16="http://schemas.microsoft.com/office/drawing/2014/main" id="{F743C5F9-5907-3C9E-F2CD-9C7F20B375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803" y="3498383"/>
            <a:ext cx="3064878" cy="1869575"/>
          </a:xfrm>
          <a:prstGeom prst="rect">
            <a:avLst/>
          </a:prstGeom>
        </p:spPr>
      </p:pic>
      <p:pic>
        <p:nvPicPr>
          <p:cNvPr id="15" name="Picture 6" descr="Vehicle Image 1">
            <a:extLst>
              <a:ext uri="{FF2B5EF4-FFF2-40B4-BE49-F238E27FC236}">
                <a16:creationId xmlns:a16="http://schemas.microsoft.com/office/drawing/2014/main" id="{087D3AC6-7EAC-CB91-075A-01ADEC2B48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9" y="3549028"/>
            <a:ext cx="3064878" cy="186957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187FAC06-12C6-4F8C-E6AF-AAE8C6092B14}"/>
              </a:ext>
            </a:extLst>
          </p:cNvPr>
          <p:cNvSpPr txBox="1"/>
          <p:nvPr/>
        </p:nvSpPr>
        <p:spPr>
          <a:xfrm>
            <a:off x="765758" y="5483109"/>
            <a:ext cx="2947596" cy="369332"/>
          </a:xfrm>
          <a:prstGeom prst="rect">
            <a:avLst/>
          </a:prstGeom>
          <a:noFill/>
        </p:spPr>
        <p:txBody>
          <a:bodyPr wrap="square" rtlCol="0">
            <a:spAutoFit/>
          </a:bodyPr>
          <a:lstStyle/>
          <a:p>
            <a:r>
              <a:rPr lang="en-US" dirty="0"/>
              <a:t>2024 Chevy Silverado</a:t>
            </a:r>
          </a:p>
        </p:txBody>
      </p:sp>
      <p:sp>
        <p:nvSpPr>
          <p:cNvPr id="29" name="TextBox 28">
            <a:extLst>
              <a:ext uri="{FF2B5EF4-FFF2-40B4-BE49-F238E27FC236}">
                <a16:creationId xmlns:a16="http://schemas.microsoft.com/office/drawing/2014/main" id="{8CAA201E-97E0-02A4-7936-08CAE4D9E9A4}"/>
              </a:ext>
            </a:extLst>
          </p:cNvPr>
          <p:cNvSpPr txBox="1"/>
          <p:nvPr/>
        </p:nvSpPr>
        <p:spPr>
          <a:xfrm>
            <a:off x="6372209" y="5483108"/>
            <a:ext cx="2947596" cy="369332"/>
          </a:xfrm>
          <a:prstGeom prst="rect">
            <a:avLst/>
          </a:prstGeom>
          <a:noFill/>
        </p:spPr>
        <p:txBody>
          <a:bodyPr wrap="square" rtlCol="0">
            <a:spAutoFit/>
          </a:bodyPr>
          <a:lstStyle/>
          <a:p>
            <a:r>
              <a:rPr lang="en-US" dirty="0"/>
              <a:t>2015 Honda CRV</a:t>
            </a:r>
          </a:p>
        </p:txBody>
      </p:sp>
      <p:sp>
        <p:nvSpPr>
          <p:cNvPr id="30" name="TextBox 29">
            <a:extLst>
              <a:ext uri="{FF2B5EF4-FFF2-40B4-BE49-F238E27FC236}">
                <a16:creationId xmlns:a16="http://schemas.microsoft.com/office/drawing/2014/main" id="{DD5C7A8C-A8D6-C1C4-815F-26DF5DF9E080}"/>
              </a:ext>
            </a:extLst>
          </p:cNvPr>
          <p:cNvSpPr txBox="1"/>
          <p:nvPr/>
        </p:nvSpPr>
        <p:spPr>
          <a:xfrm>
            <a:off x="516244" y="1356641"/>
            <a:ext cx="11061463" cy="1200329"/>
          </a:xfrm>
          <a:prstGeom prst="rect">
            <a:avLst/>
          </a:prstGeom>
          <a:noFill/>
        </p:spPr>
        <p:txBody>
          <a:bodyPr wrap="square" rtlCol="0">
            <a:spAutoFit/>
          </a:bodyPr>
          <a:lstStyle/>
          <a:p>
            <a:r>
              <a:rPr lang="en-US" sz="2400" dirty="0"/>
              <a:t>The cost for Wisconsin motorists to own and drive vehicles is the lowest in the Midwest in most cases. The exception is older vehicles, as MN’s value-based tab fees drop 5-15% yearly for the first 10 years of ownership.</a:t>
            </a:r>
          </a:p>
        </p:txBody>
      </p:sp>
      <p:grpSp>
        <p:nvGrpSpPr>
          <p:cNvPr id="31" name="Group 30">
            <a:extLst>
              <a:ext uri="{FF2B5EF4-FFF2-40B4-BE49-F238E27FC236}">
                <a16:creationId xmlns:a16="http://schemas.microsoft.com/office/drawing/2014/main" id="{1D750490-AECD-ABC9-1D7A-204B369B3E24}"/>
              </a:ext>
            </a:extLst>
          </p:cNvPr>
          <p:cNvGrpSpPr/>
          <p:nvPr/>
        </p:nvGrpSpPr>
        <p:grpSpPr>
          <a:xfrm>
            <a:off x="3098083" y="2666700"/>
            <a:ext cx="3161834" cy="3352774"/>
            <a:chOff x="3140287" y="2605740"/>
            <a:chExt cx="3161834" cy="3352774"/>
          </a:xfrm>
        </p:grpSpPr>
        <p:pic>
          <p:nvPicPr>
            <p:cNvPr id="1024" name="Picture 1023">
              <a:extLst>
                <a:ext uri="{FF2B5EF4-FFF2-40B4-BE49-F238E27FC236}">
                  <a16:creationId xmlns:a16="http://schemas.microsoft.com/office/drawing/2014/main" id="{9083B1CE-3E60-4D7D-605C-796F8DDE43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5760" y="2605740"/>
              <a:ext cx="2926361" cy="3352774"/>
            </a:xfrm>
            <a:prstGeom prst="rect">
              <a:avLst/>
            </a:prstGeom>
          </p:spPr>
        </p:pic>
        <p:grpSp>
          <p:nvGrpSpPr>
            <p:cNvPr id="1025" name="Group 1024">
              <a:extLst>
                <a:ext uri="{FF2B5EF4-FFF2-40B4-BE49-F238E27FC236}">
                  <a16:creationId xmlns:a16="http://schemas.microsoft.com/office/drawing/2014/main" id="{18FB8B9C-3745-8B2B-3D47-E2C579630ADB}"/>
                </a:ext>
              </a:extLst>
            </p:cNvPr>
            <p:cNvGrpSpPr/>
            <p:nvPr/>
          </p:nvGrpSpPr>
          <p:grpSpPr>
            <a:xfrm>
              <a:off x="3140287" y="2942738"/>
              <a:ext cx="3037925" cy="2364748"/>
              <a:chOff x="3110308" y="2942738"/>
              <a:chExt cx="3037924" cy="2364748"/>
            </a:xfrm>
          </p:grpSpPr>
          <p:sp>
            <p:nvSpPr>
              <p:cNvPr id="1026" name="TextBox 1025">
                <a:extLst>
                  <a:ext uri="{FF2B5EF4-FFF2-40B4-BE49-F238E27FC236}">
                    <a16:creationId xmlns:a16="http://schemas.microsoft.com/office/drawing/2014/main" id="{A494330A-FB9B-B070-F2CF-DB4F11751172}"/>
                  </a:ext>
                </a:extLst>
              </p:cNvPr>
              <p:cNvSpPr txBox="1"/>
              <p:nvPr/>
            </p:nvSpPr>
            <p:spPr>
              <a:xfrm>
                <a:off x="3110308" y="2942738"/>
                <a:ext cx="1258678" cy="553998"/>
              </a:xfrm>
              <a:prstGeom prst="rect">
                <a:avLst/>
              </a:prstGeom>
              <a:noFill/>
            </p:spPr>
            <p:txBody>
              <a:bodyPr wrap="none" rtlCol="0">
                <a:spAutoFit/>
              </a:bodyPr>
              <a:lstStyle/>
              <a:p>
                <a:r>
                  <a:rPr lang="en-US" sz="3000" dirty="0"/>
                  <a:t>$1,094</a:t>
                </a:r>
              </a:p>
            </p:txBody>
          </p:sp>
          <p:sp>
            <p:nvSpPr>
              <p:cNvPr id="1027" name="TextBox 1026">
                <a:extLst>
                  <a:ext uri="{FF2B5EF4-FFF2-40B4-BE49-F238E27FC236}">
                    <a16:creationId xmlns:a16="http://schemas.microsoft.com/office/drawing/2014/main" id="{DACEA22D-3B2F-B53D-C100-0CA873474FCB}"/>
                  </a:ext>
                </a:extLst>
              </p:cNvPr>
              <p:cNvSpPr txBox="1"/>
              <p:nvPr/>
            </p:nvSpPr>
            <p:spPr>
              <a:xfrm>
                <a:off x="3503576" y="4277923"/>
                <a:ext cx="966931" cy="553998"/>
              </a:xfrm>
              <a:prstGeom prst="rect">
                <a:avLst/>
              </a:prstGeom>
              <a:noFill/>
            </p:spPr>
            <p:txBody>
              <a:bodyPr wrap="none" rtlCol="0">
                <a:spAutoFit/>
              </a:bodyPr>
              <a:lstStyle/>
              <a:p>
                <a:r>
                  <a:rPr lang="en-US" sz="3000" dirty="0"/>
                  <a:t>$779</a:t>
                </a:r>
              </a:p>
            </p:txBody>
          </p:sp>
          <p:sp>
            <p:nvSpPr>
              <p:cNvPr id="1028" name="TextBox 1027">
                <a:extLst>
                  <a:ext uri="{FF2B5EF4-FFF2-40B4-BE49-F238E27FC236}">
                    <a16:creationId xmlns:a16="http://schemas.microsoft.com/office/drawing/2014/main" id="{8B770DE7-AE05-8EA4-CAFE-95A19BD7E6DB}"/>
                  </a:ext>
                </a:extLst>
              </p:cNvPr>
              <p:cNvSpPr txBox="1"/>
              <p:nvPr/>
            </p:nvSpPr>
            <p:spPr>
              <a:xfrm>
                <a:off x="4450455" y="4753488"/>
                <a:ext cx="966931" cy="553998"/>
              </a:xfrm>
              <a:prstGeom prst="rect">
                <a:avLst/>
              </a:prstGeom>
              <a:noFill/>
            </p:spPr>
            <p:txBody>
              <a:bodyPr wrap="none" rtlCol="0">
                <a:spAutoFit/>
              </a:bodyPr>
              <a:lstStyle/>
              <a:p>
                <a:r>
                  <a:rPr lang="en-US" sz="3000" dirty="0"/>
                  <a:t>$879</a:t>
                </a:r>
              </a:p>
            </p:txBody>
          </p:sp>
          <p:sp>
            <p:nvSpPr>
              <p:cNvPr id="1029" name="TextBox 1028">
                <a:extLst>
                  <a:ext uri="{FF2B5EF4-FFF2-40B4-BE49-F238E27FC236}">
                    <a16:creationId xmlns:a16="http://schemas.microsoft.com/office/drawing/2014/main" id="{F42BDCE1-EFDD-4111-6E73-6DE121FF88B0}"/>
                  </a:ext>
                </a:extLst>
              </p:cNvPr>
              <p:cNvSpPr txBox="1"/>
              <p:nvPr/>
            </p:nvSpPr>
            <p:spPr>
              <a:xfrm>
                <a:off x="5181301" y="3954757"/>
                <a:ext cx="966931" cy="553998"/>
              </a:xfrm>
              <a:prstGeom prst="rect">
                <a:avLst/>
              </a:prstGeom>
              <a:noFill/>
            </p:spPr>
            <p:txBody>
              <a:bodyPr wrap="none" rtlCol="0">
                <a:spAutoFit/>
              </a:bodyPr>
              <a:lstStyle/>
              <a:p>
                <a:r>
                  <a:rPr lang="en-US" sz="3000" dirty="0"/>
                  <a:t>$635</a:t>
                </a:r>
              </a:p>
            </p:txBody>
          </p:sp>
          <p:sp>
            <p:nvSpPr>
              <p:cNvPr id="1031" name="TextBox 1030">
                <a:extLst>
                  <a:ext uri="{FF2B5EF4-FFF2-40B4-BE49-F238E27FC236}">
                    <a16:creationId xmlns:a16="http://schemas.microsoft.com/office/drawing/2014/main" id="{689B891F-EF64-7239-6584-252ADEAD6277}"/>
                  </a:ext>
                </a:extLst>
              </p:cNvPr>
              <p:cNvSpPr txBox="1"/>
              <p:nvPr/>
            </p:nvSpPr>
            <p:spPr>
              <a:xfrm>
                <a:off x="4153829" y="3475668"/>
                <a:ext cx="966931" cy="553998"/>
              </a:xfrm>
              <a:prstGeom prst="rect">
                <a:avLst/>
              </a:prstGeom>
              <a:noFill/>
            </p:spPr>
            <p:txBody>
              <a:bodyPr wrap="none" rtlCol="0">
                <a:spAutoFit/>
              </a:bodyPr>
              <a:lstStyle/>
              <a:p>
                <a:r>
                  <a:rPr lang="en-US" sz="3000" dirty="0">
                    <a:solidFill>
                      <a:schemeClr val="bg1"/>
                    </a:solidFill>
                  </a:rPr>
                  <a:t>$401</a:t>
                </a:r>
              </a:p>
            </p:txBody>
          </p:sp>
        </p:grpSp>
      </p:grpSp>
      <p:grpSp>
        <p:nvGrpSpPr>
          <p:cNvPr id="1032" name="Group 1031">
            <a:extLst>
              <a:ext uri="{FF2B5EF4-FFF2-40B4-BE49-F238E27FC236}">
                <a16:creationId xmlns:a16="http://schemas.microsoft.com/office/drawing/2014/main" id="{5D1FD3DA-39A2-32A2-6A34-0CE5B9A7B379}"/>
              </a:ext>
            </a:extLst>
          </p:cNvPr>
          <p:cNvGrpSpPr/>
          <p:nvPr/>
        </p:nvGrpSpPr>
        <p:grpSpPr>
          <a:xfrm>
            <a:off x="8995433" y="2687768"/>
            <a:ext cx="2926361" cy="3352774"/>
            <a:chOff x="3375760" y="2605740"/>
            <a:chExt cx="2926361" cy="3352774"/>
          </a:xfrm>
        </p:grpSpPr>
        <p:pic>
          <p:nvPicPr>
            <p:cNvPr id="1033" name="Picture 1032">
              <a:extLst>
                <a:ext uri="{FF2B5EF4-FFF2-40B4-BE49-F238E27FC236}">
                  <a16:creationId xmlns:a16="http://schemas.microsoft.com/office/drawing/2014/main" id="{78C33684-8CAD-8548-40BC-BB2A3DCBAA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5760" y="2605740"/>
              <a:ext cx="2926361" cy="3352774"/>
            </a:xfrm>
            <a:prstGeom prst="rect">
              <a:avLst/>
            </a:prstGeom>
          </p:spPr>
        </p:pic>
        <p:grpSp>
          <p:nvGrpSpPr>
            <p:cNvPr id="1034" name="Group 1033">
              <a:extLst>
                <a:ext uri="{FF2B5EF4-FFF2-40B4-BE49-F238E27FC236}">
                  <a16:creationId xmlns:a16="http://schemas.microsoft.com/office/drawing/2014/main" id="{A2E999A0-7C6C-67EA-07B7-8B13E672631C}"/>
                </a:ext>
              </a:extLst>
            </p:cNvPr>
            <p:cNvGrpSpPr/>
            <p:nvPr/>
          </p:nvGrpSpPr>
          <p:grpSpPr>
            <a:xfrm>
              <a:off x="3375760" y="2959912"/>
              <a:ext cx="2887737" cy="2347574"/>
              <a:chOff x="3345781" y="2959912"/>
              <a:chExt cx="2887736" cy="2347574"/>
            </a:xfrm>
          </p:grpSpPr>
          <p:sp>
            <p:nvSpPr>
              <p:cNvPr id="1035" name="TextBox 1034">
                <a:extLst>
                  <a:ext uri="{FF2B5EF4-FFF2-40B4-BE49-F238E27FC236}">
                    <a16:creationId xmlns:a16="http://schemas.microsoft.com/office/drawing/2014/main" id="{1BD7AC3D-3BE4-86E4-4D47-647914F83159}"/>
                  </a:ext>
                </a:extLst>
              </p:cNvPr>
              <p:cNvSpPr txBox="1"/>
              <p:nvPr/>
            </p:nvSpPr>
            <p:spPr>
              <a:xfrm>
                <a:off x="3345781" y="2959912"/>
                <a:ext cx="966931" cy="553998"/>
              </a:xfrm>
              <a:prstGeom prst="rect">
                <a:avLst/>
              </a:prstGeom>
              <a:noFill/>
            </p:spPr>
            <p:txBody>
              <a:bodyPr wrap="none" rtlCol="0">
                <a:spAutoFit/>
              </a:bodyPr>
              <a:lstStyle/>
              <a:p>
                <a:r>
                  <a:rPr lang="en-US" sz="3000" dirty="0"/>
                  <a:t>$202</a:t>
                </a:r>
              </a:p>
            </p:txBody>
          </p:sp>
          <p:sp>
            <p:nvSpPr>
              <p:cNvPr id="1036" name="TextBox 1035">
                <a:extLst>
                  <a:ext uri="{FF2B5EF4-FFF2-40B4-BE49-F238E27FC236}">
                    <a16:creationId xmlns:a16="http://schemas.microsoft.com/office/drawing/2014/main" id="{A29FCC6C-9B88-26EE-E0BC-382935FA0A37}"/>
                  </a:ext>
                </a:extLst>
              </p:cNvPr>
              <p:cNvSpPr txBox="1"/>
              <p:nvPr/>
            </p:nvSpPr>
            <p:spPr>
              <a:xfrm>
                <a:off x="3503576" y="4277923"/>
                <a:ext cx="966931" cy="553998"/>
              </a:xfrm>
              <a:prstGeom prst="rect">
                <a:avLst/>
              </a:prstGeom>
              <a:noFill/>
            </p:spPr>
            <p:txBody>
              <a:bodyPr wrap="none" rtlCol="0">
                <a:spAutoFit/>
              </a:bodyPr>
              <a:lstStyle/>
              <a:p>
                <a:r>
                  <a:rPr lang="en-US" sz="3000" dirty="0"/>
                  <a:t>$416</a:t>
                </a:r>
              </a:p>
            </p:txBody>
          </p:sp>
          <p:sp>
            <p:nvSpPr>
              <p:cNvPr id="1037" name="TextBox 1036">
                <a:extLst>
                  <a:ext uri="{FF2B5EF4-FFF2-40B4-BE49-F238E27FC236}">
                    <a16:creationId xmlns:a16="http://schemas.microsoft.com/office/drawing/2014/main" id="{BA831559-8CBF-4340-C1A4-652BBEFE9395}"/>
                  </a:ext>
                </a:extLst>
              </p:cNvPr>
              <p:cNvSpPr txBox="1"/>
              <p:nvPr/>
            </p:nvSpPr>
            <p:spPr>
              <a:xfrm>
                <a:off x="4450455" y="4753488"/>
                <a:ext cx="966931" cy="553998"/>
              </a:xfrm>
              <a:prstGeom prst="rect">
                <a:avLst/>
              </a:prstGeom>
              <a:noFill/>
            </p:spPr>
            <p:txBody>
              <a:bodyPr wrap="none" rtlCol="0">
                <a:spAutoFit/>
              </a:bodyPr>
              <a:lstStyle/>
              <a:p>
                <a:r>
                  <a:rPr lang="en-US" sz="3000" dirty="0"/>
                  <a:t>$554</a:t>
                </a:r>
              </a:p>
            </p:txBody>
          </p:sp>
          <p:sp>
            <p:nvSpPr>
              <p:cNvPr id="1038" name="TextBox 1037">
                <a:extLst>
                  <a:ext uri="{FF2B5EF4-FFF2-40B4-BE49-F238E27FC236}">
                    <a16:creationId xmlns:a16="http://schemas.microsoft.com/office/drawing/2014/main" id="{3980D121-3B42-E8C8-1DB0-600C9A10AF1C}"/>
                  </a:ext>
                </a:extLst>
              </p:cNvPr>
              <p:cNvSpPr txBox="1"/>
              <p:nvPr/>
            </p:nvSpPr>
            <p:spPr>
              <a:xfrm>
                <a:off x="5266586" y="3968671"/>
                <a:ext cx="966931" cy="553998"/>
              </a:xfrm>
              <a:prstGeom prst="rect">
                <a:avLst/>
              </a:prstGeom>
              <a:noFill/>
            </p:spPr>
            <p:txBody>
              <a:bodyPr wrap="none" rtlCol="0">
                <a:spAutoFit/>
              </a:bodyPr>
              <a:lstStyle/>
              <a:p>
                <a:r>
                  <a:rPr lang="en-US" sz="3000" dirty="0"/>
                  <a:t>$330</a:t>
                </a:r>
              </a:p>
            </p:txBody>
          </p:sp>
          <p:sp>
            <p:nvSpPr>
              <p:cNvPr id="1039" name="TextBox 1038">
                <a:extLst>
                  <a:ext uri="{FF2B5EF4-FFF2-40B4-BE49-F238E27FC236}">
                    <a16:creationId xmlns:a16="http://schemas.microsoft.com/office/drawing/2014/main" id="{9A1B1EC7-512A-7483-142D-59C3C40B154C}"/>
                  </a:ext>
                </a:extLst>
              </p:cNvPr>
              <p:cNvSpPr txBox="1"/>
              <p:nvPr/>
            </p:nvSpPr>
            <p:spPr>
              <a:xfrm>
                <a:off x="4153829" y="3475668"/>
                <a:ext cx="966931" cy="553998"/>
              </a:xfrm>
              <a:prstGeom prst="rect">
                <a:avLst/>
              </a:prstGeom>
              <a:noFill/>
            </p:spPr>
            <p:txBody>
              <a:bodyPr wrap="none" rtlCol="0">
                <a:spAutoFit/>
              </a:bodyPr>
              <a:lstStyle/>
              <a:p>
                <a:r>
                  <a:rPr lang="en-US" sz="3000" dirty="0">
                    <a:solidFill>
                      <a:schemeClr val="bg1"/>
                    </a:solidFill>
                  </a:rPr>
                  <a:t>$295</a:t>
                </a:r>
              </a:p>
            </p:txBody>
          </p:sp>
        </p:grpSp>
      </p:grpSp>
      <p:sp>
        <p:nvSpPr>
          <p:cNvPr id="1040" name="TextBox 1039">
            <a:extLst>
              <a:ext uri="{FF2B5EF4-FFF2-40B4-BE49-F238E27FC236}">
                <a16:creationId xmlns:a16="http://schemas.microsoft.com/office/drawing/2014/main" id="{4EAD444F-450E-7DD1-A910-30F2F77CEA45}"/>
              </a:ext>
            </a:extLst>
          </p:cNvPr>
          <p:cNvSpPr txBox="1"/>
          <p:nvPr/>
        </p:nvSpPr>
        <p:spPr>
          <a:xfrm>
            <a:off x="4387922" y="3921797"/>
            <a:ext cx="851515" cy="307777"/>
          </a:xfrm>
          <a:prstGeom prst="rect">
            <a:avLst/>
          </a:prstGeom>
          <a:noFill/>
        </p:spPr>
        <p:txBody>
          <a:bodyPr wrap="none" rtlCol="0">
            <a:spAutoFit/>
          </a:bodyPr>
          <a:lstStyle/>
          <a:p>
            <a:r>
              <a:rPr lang="en-US" sz="1400" b="1" dirty="0">
                <a:solidFill>
                  <a:schemeClr val="bg1"/>
                </a:solidFill>
              </a:rPr>
              <a:t>30.9 CPG</a:t>
            </a:r>
          </a:p>
        </p:txBody>
      </p:sp>
      <p:sp>
        <p:nvSpPr>
          <p:cNvPr id="1041" name="TextBox 1040">
            <a:extLst>
              <a:ext uri="{FF2B5EF4-FFF2-40B4-BE49-F238E27FC236}">
                <a16:creationId xmlns:a16="http://schemas.microsoft.com/office/drawing/2014/main" id="{78C1664E-D34D-C44E-9356-00496A98828A}"/>
              </a:ext>
            </a:extLst>
          </p:cNvPr>
          <p:cNvSpPr txBox="1"/>
          <p:nvPr/>
        </p:nvSpPr>
        <p:spPr>
          <a:xfrm>
            <a:off x="10054206" y="3956265"/>
            <a:ext cx="851515" cy="307777"/>
          </a:xfrm>
          <a:prstGeom prst="rect">
            <a:avLst/>
          </a:prstGeom>
          <a:noFill/>
        </p:spPr>
        <p:txBody>
          <a:bodyPr wrap="none" rtlCol="0">
            <a:spAutoFit/>
          </a:bodyPr>
          <a:lstStyle/>
          <a:p>
            <a:r>
              <a:rPr lang="en-US" sz="1400" b="1" dirty="0">
                <a:solidFill>
                  <a:schemeClr val="bg1"/>
                </a:solidFill>
              </a:rPr>
              <a:t>30.9 CPG</a:t>
            </a:r>
          </a:p>
        </p:txBody>
      </p:sp>
      <p:sp>
        <p:nvSpPr>
          <p:cNvPr id="1042" name="TextBox 1041">
            <a:extLst>
              <a:ext uri="{FF2B5EF4-FFF2-40B4-BE49-F238E27FC236}">
                <a16:creationId xmlns:a16="http://schemas.microsoft.com/office/drawing/2014/main" id="{E5DD5244-769D-EAFE-5C17-28874E9292CF}"/>
              </a:ext>
            </a:extLst>
          </p:cNvPr>
          <p:cNvSpPr txBox="1"/>
          <p:nvPr/>
        </p:nvSpPr>
        <p:spPr>
          <a:xfrm>
            <a:off x="3406465" y="3380772"/>
            <a:ext cx="851515" cy="523220"/>
          </a:xfrm>
          <a:prstGeom prst="rect">
            <a:avLst/>
          </a:prstGeom>
          <a:noFill/>
        </p:spPr>
        <p:txBody>
          <a:bodyPr wrap="none" rtlCol="0">
            <a:spAutoFit/>
          </a:bodyPr>
          <a:lstStyle/>
          <a:p>
            <a:r>
              <a:rPr lang="en-US" sz="1400" b="1" dirty="0"/>
              <a:t>31.8 CPG</a:t>
            </a:r>
          </a:p>
          <a:p>
            <a:r>
              <a:rPr lang="en-US" sz="1400" b="1" dirty="0"/>
              <a:t> (1)</a:t>
            </a:r>
          </a:p>
        </p:txBody>
      </p:sp>
      <p:sp>
        <p:nvSpPr>
          <p:cNvPr id="1043" name="TextBox 1042">
            <a:extLst>
              <a:ext uri="{FF2B5EF4-FFF2-40B4-BE49-F238E27FC236}">
                <a16:creationId xmlns:a16="http://schemas.microsoft.com/office/drawing/2014/main" id="{02B4B56D-1383-88C1-FA64-3D442561E262}"/>
              </a:ext>
            </a:extLst>
          </p:cNvPr>
          <p:cNvSpPr txBox="1"/>
          <p:nvPr/>
        </p:nvSpPr>
        <p:spPr>
          <a:xfrm>
            <a:off x="9089116" y="3418959"/>
            <a:ext cx="851515" cy="523220"/>
          </a:xfrm>
          <a:prstGeom prst="rect">
            <a:avLst/>
          </a:prstGeom>
          <a:noFill/>
        </p:spPr>
        <p:txBody>
          <a:bodyPr wrap="none" rtlCol="0">
            <a:spAutoFit/>
          </a:bodyPr>
          <a:lstStyle/>
          <a:p>
            <a:r>
              <a:rPr lang="en-US" sz="1400" b="1" dirty="0"/>
              <a:t>31.8 CPG</a:t>
            </a:r>
          </a:p>
          <a:p>
            <a:r>
              <a:rPr lang="en-US" sz="1400" b="1" dirty="0"/>
              <a:t>(1)</a:t>
            </a:r>
          </a:p>
        </p:txBody>
      </p:sp>
      <p:sp>
        <p:nvSpPr>
          <p:cNvPr id="1044" name="TextBox 1043">
            <a:extLst>
              <a:ext uri="{FF2B5EF4-FFF2-40B4-BE49-F238E27FC236}">
                <a16:creationId xmlns:a16="http://schemas.microsoft.com/office/drawing/2014/main" id="{964BB2DF-37B6-F756-18BB-E67D707A3A2B}"/>
              </a:ext>
            </a:extLst>
          </p:cNvPr>
          <p:cNvSpPr txBox="1"/>
          <p:nvPr/>
        </p:nvSpPr>
        <p:spPr>
          <a:xfrm>
            <a:off x="3606767" y="4726268"/>
            <a:ext cx="851515" cy="307777"/>
          </a:xfrm>
          <a:prstGeom prst="rect">
            <a:avLst/>
          </a:prstGeom>
          <a:noFill/>
        </p:spPr>
        <p:txBody>
          <a:bodyPr wrap="none" rtlCol="0">
            <a:spAutoFit/>
          </a:bodyPr>
          <a:lstStyle/>
          <a:p>
            <a:r>
              <a:rPr lang="en-US" sz="1400" b="1" dirty="0"/>
              <a:t>30.0 CPG</a:t>
            </a:r>
          </a:p>
        </p:txBody>
      </p:sp>
      <p:sp>
        <p:nvSpPr>
          <p:cNvPr id="1045" name="TextBox 1044">
            <a:extLst>
              <a:ext uri="{FF2B5EF4-FFF2-40B4-BE49-F238E27FC236}">
                <a16:creationId xmlns:a16="http://schemas.microsoft.com/office/drawing/2014/main" id="{F2657A1F-267E-B7E1-323A-7A4D2922B498}"/>
              </a:ext>
            </a:extLst>
          </p:cNvPr>
          <p:cNvSpPr txBox="1"/>
          <p:nvPr/>
        </p:nvSpPr>
        <p:spPr>
          <a:xfrm>
            <a:off x="9268644" y="4763253"/>
            <a:ext cx="851515" cy="307777"/>
          </a:xfrm>
          <a:prstGeom prst="rect">
            <a:avLst/>
          </a:prstGeom>
          <a:noFill/>
        </p:spPr>
        <p:txBody>
          <a:bodyPr wrap="none" rtlCol="0">
            <a:spAutoFit/>
          </a:bodyPr>
          <a:lstStyle/>
          <a:p>
            <a:r>
              <a:rPr lang="en-US" sz="1400" b="1" dirty="0"/>
              <a:t>30.0 CPG</a:t>
            </a:r>
          </a:p>
        </p:txBody>
      </p:sp>
      <p:sp>
        <p:nvSpPr>
          <p:cNvPr id="1046" name="TextBox 1045">
            <a:extLst>
              <a:ext uri="{FF2B5EF4-FFF2-40B4-BE49-F238E27FC236}">
                <a16:creationId xmlns:a16="http://schemas.microsoft.com/office/drawing/2014/main" id="{8B0115B5-564F-39B2-1848-480CA17A662F}"/>
              </a:ext>
            </a:extLst>
          </p:cNvPr>
          <p:cNvSpPr txBox="1"/>
          <p:nvPr/>
        </p:nvSpPr>
        <p:spPr>
          <a:xfrm>
            <a:off x="4609792" y="5242749"/>
            <a:ext cx="851515" cy="523220"/>
          </a:xfrm>
          <a:prstGeom prst="rect">
            <a:avLst/>
          </a:prstGeom>
          <a:noFill/>
        </p:spPr>
        <p:txBody>
          <a:bodyPr wrap="none" rtlCol="0">
            <a:spAutoFit/>
          </a:bodyPr>
          <a:lstStyle/>
          <a:p>
            <a:r>
              <a:rPr lang="en-US" sz="1400" b="1" dirty="0"/>
              <a:t>48.3 CPG</a:t>
            </a:r>
          </a:p>
          <a:p>
            <a:r>
              <a:rPr lang="en-US" sz="1400" b="1" dirty="0"/>
              <a:t>    (1)(2)</a:t>
            </a:r>
          </a:p>
        </p:txBody>
      </p:sp>
      <p:sp>
        <p:nvSpPr>
          <p:cNvPr id="1047" name="TextBox 1046">
            <a:extLst>
              <a:ext uri="{FF2B5EF4-FFF2-40B4-BE49-F238E27FC236}">
                <a16:creationId xmlns:a16="http://schemas.microsoft.com/office/drawing/2014/main" id="{F5747F16-4895-2B6A-4350-5C339EE8C123}"/>
              </a:ext>
            </a:extLst>
          </p:cNvPr>
          <p:cNvSpPr txBox="1"/>
          <p:nvPr/>
        </p:nvSpPr>
        <p:spPr>
          <a:xfrm>
            <a:off x="10233645" y="5239749"/>
            <a:ext cx="891591" cy="523220"/>
          </a:xfrm>
          <a:prstGeom prst="rect">
            <a:avLst/>
          </a:prstGeom>
          <a:noFill/>
        </p:spPr>
        <p:txBody>
          <a:bodyPr wrap="none" rtlCol="0">
            <a:spAutoFit/>
          </a:bodyPr>
          <a:lstStyle/>
          <a:p>
            <a:r>
              <a:rPr lang="en-US" sz="1400" b="1" dirty="0"/>
              <a:t>48.3 CPG </a:t>
            </a:r>
          </a:p>
          <a:p>
            <a:r>
              <a:rPr lang="en-US" sz="1400" b="1" dirty="0"/>
              <a:t>    (1)(2)</a:t>
            </a:r>
          </a:p>
        </p:txBody>
      </p:sp>
      <p:sp>
        <p:nvSpPr>
          <p:cNvPr id="1048" name="TextBox 1047">
            <a:extLst>
              <a:ext uri="{FF2B5EF4-FFF2-40B4-BE49-F238E27FC236}">
                <a16:creationId xmlns:a16="http://schemas.microsoft.com/office/drawing/2014/main" id="{29068798-FA37-4B9F-2578-5E99BF2F104B}"/>
              </a:ext>
            </a:extLst>
          </p:cNvPr>
          <p:cNvSpPr txBox="1"/>
          <p:nvPr/>
        </p:nvSpPr>
        <p:spPr>
          <a:xfrm>
            <a:off x="5425330" y="4359951"/>
            <a:ext cx="851515" cy="523220"/>
          </a:xfrm>
          <a:prstGeom prst="rect">
            <a:avLst/>
          </a:prstGeom>
          <a:noFill/>
        </p:spPr>
        <p:txBody>
          <a:bodyPr wrap="none" rtlCol="0">
            <a:spAutoFit/>
          </a:bodyPr>
          <a:lstStyle/>
          <a:p>
            <a:r>
              <a:rPr lang="en-US" sz="1400" b="1" dirty="0"/>
              <a:t>51.0 CPG</a:t>
            </a:r>
          </a:p>
          <a:p>
            <a:r>
              <a:rPr lang="en-US" sz="1400" b="1" dirty="0"/>
              <a:t>(1)(3)</a:t>
            </a:r>
          </a:p>
        </p:txBody>
      </p:sp>
      <p:sp>
        <p:nvSpPr>
          <p:cNvPr id="1049" name="TextBox 1048">
            <a:extLst>
              <a:ext uri="{FF2B5EF4-FFF2-40B4-BE49-F238E27FC236}">
                <a16:creationId xmlns:a16="http://schemas.microsoft.com/office/drawing/2014/main" id="{7370A144-8254-EEB6-67B6-BF6E83A983EF}"/>
              </a:ext>
            </a:extLst>
          </p:cNvPr>
          <p:cNvSpPr txBox="1"/>
          <p:nvPr/>
        </p:nvSpPr>
        <p:spPr>
          <a:xfrm>
            <a:off x="11101301" y="4399003"/>
            <a:ext cx="851515" cy="523220"/>
          </a:xfrm>
          <a:prstGeom prst="rect">
            <a:avLst/>
          </a:prstGeom>
          <a:noFill/>
        </p:spPr>
        <p:txBody>
          <a:bodyPr wrap="none" rtlCol="0">
            <a:spAutoFit/>
          </a:bodyPr>
          <a:lstStyle/>
          <a:p>
            <a:r>
              <a:rPr lang="en-US" sz="1400" b="1" dirty="0"/>
              <a:t>51.0 CPG</a:t>
            </a:r>
          </a:p>
          <a:p>
            <a:r>
              <a:rPr lang="en-US" sz="1400" b="1" dirty="0"/>
              <a:t>(1)(3)</a:t>
            </a:r>
          </a:p>
        </p:txBody>
      </p:sp>
      <p:sp>
        <p:nvSpPr>
          <p:cNvPr id="1050" name="TextBox 1049">
            <a:extLst>
              <a:ext uri="{FF2B5EF4-FFF2-40B4-BE49-F238E27FC236}">
                <a16:creationId xmlns:a16="http://schemas.microsoft.com/office/drawing/2014/main" id="{08E33BB0-3D6A-BAC4-CE76-A23E93CAD540}"/>
              </a:ext>
            </a:extLst>
          </p:cNvPr>
          <p:cNvSpPr txBox="1"/>
          <p:nvPr/>
        </p:nvSpPr>
        <p:spPr>
          <a:xfrm>
            <a:off x="901061" y="6107654"/>
            <a:ext cx="7695587" cy="646331"/>
          </a:xfrm>
          <a:prstGeom prst="rect">
            <a:avLst/>
          </a:prstGeom>
          <a:noFill/>
        </p:spPr>
        <p:txBody>
          <a:bodyPr wrap="square" rtlCol="0">
            <a:spAutoFit/>
          </a:bodyPr>
          <a:lstStyle/>
          <a:p>
            <a:pPr marL="228600" indent="-228600">
              <a:buAutoNum type="arabicParenR"/>
            </a:pPr>
            <a:r>
              <a:rPr lang="en-US" sz="1200" i="1" dirty="0"/>
              <a:t>Annual adjustment to maintain purchasing power.</a:t>
            </a:r>
          </a:p>
          <a:p>
            <a:pPr marL="228600" indent="-228600">
              <a:buAutoNum type="arabicParenR"/>
            </a:pPr>
            <a:r>
              <a:rPr lang="en-US" sz="1200" i="1" dirty="0"/>
              <a:t>State also charges sales tax on gas. Est. rate including sales tax: +17 CPG IL.</a:t>
            </a:r>
          </a:p>
          <a:p>
            <a:pPr marL="228600" indent="-228600">
              <a:buAutoNum type="arabicParenR"/>
            </a:pPr>
            <a:r>
              <a:rPr lang="en-US" sz="1200" i="1" dirty="0"/>
              <a:t>Effective 1/1/2026 Michigan’s 6% sales tax on gas becomes a 20-cent increase to the excise tax (reflected above).   </a:t>
            </a:r>
          </a:p>
        </p:txBody>
      </p:sp>
      <p:sp>
        <p:nvSpPr>
          <p:cNvPr id="1051" name="Title 1">
            <a:extLst>
              <a:ext uri="{FF2B5EF4-FFF2-40B4-BE49-F238E27FC236}">
                <a16:creationId xmlns:a16="http://schemas.microsoft.com/office/drawing/2014/main" id="{4ED788DA-28C0-8D4C-541B-06695531D005}"/>
              </a:ext>
            </a:extLst>
          </p:cNvPr>
          <p:cNvSpPr>
            <a:spLocks noGrp="1"/>
          </p:cNvSpPr>
          <p:nvPr>
            <p:ph type="title"/>
          </p:nvPr>
        </p:nvSpPr>
        <p:spPr>
          <a:xfrm>
            <a:off x="468920" y="170134"/>
            <a:ext cx="10972800" cy="1143000"/>
          </a:xfrm>
        </p:spPr>
        <p:txBody>
          <a:bodyPr>
            <a:normAutofit/>
          </a:bodyPr>
          <a:lstStyle/>
          <a:p>
            <a:r>
              <a:rPr lang="en-US" sz="4400" b="1" dirty="0">
                <a:solidFill>
                  <a:schemeClr val="tx1"/>
                </a:solidFill>
              </a:rPr>
              <a:t>How Wisconsin Funds Transportation </a:t>
            </a:r>
            <a:br>
              <a:rPr lang="en-US" sz="4400" b="1" dirty="0">
                <a:solidFill>
                  <a:schemeClr val="tx1"/>
                </a:solidFill>
              </a:rPr>
            </a:br>
            <a:r>
              <a:rPr lang="en-US" sz="3100" i="1" dirty="0"/>
              <a:t>It’s Cheaper to Drive in Wisconsin, Even in Madison</a:t>
            </a:r>
          </a:p>
        </p:txBody>
      </p:sp>
    </p:spTree>
    <p:extLst>
      <p:ext uri="{BB962C8B-B14F-4D97-AF65-F5344CB8AC3E}">
        <p14:creationId xmlns:p14="http://schemas.microsoft.com/office/powerpoint/2010/main" val="1654139524"/>
      </p:ext>
    </p:extLst>
  </p:cSld>
  <p:clrMapOvr>
    <a:masterClrMapping/>
  </p:clrMapOvr>
</p:sld>
</file>

<file path=ppt/theme/theme1.xml><?xml version="1.0" encoding="utf-8"?>
<a:theme xmlns:a="http://schemas.openxmlformats.org/drawingml/2006/main" name="Office Theme">
  <a:themeElements>
    <a:clrScheme name="briefing 2025">
      <a:dk1>
        <a:sysClr val="windowText" lastClr="000000"/>
      </a:dk1>
      <a:lt1>
        <a:sysClr val="window" lastClr="FFFFFF"/>
      </a:lt1>
      <a:dk2>
        <a:srgbClr val="294179"/>
      </a:dk2>
      <a:lt2>
        <a:srgbClr val="E8E8E8"/>
      </a:lt2>
      <a:accent1>
        <a:srgbClr val="679AC9"/>
      </a:accent1>
      <a:accent2>
        <a:srgbClr val="FDBD2C"/>
      </a:accent2>
      <a:accent3>
        <a:srgbClr val="95121E"/>
      </a:accent3>
      <a:accent4>
        <a:srgbClr val="CB6E3E"/>
      </a:accent4>
      <a:accent5>
        <a:srgbClr val="7F7F7F"/>
      </a:accent5>
      <a:accent6>
        <a:srgbClr val="D8D8D8"/>
      </a:accent6>
      <a:hlink>
        <a:srgbClr val="7F7F7F"/>
      </a:hlink>
      <a:folHlink>
        <a:srgbClr val="96607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6cd1f00-b86d-4f5e-a923-6e6274cde1cf" xsi:nil="true"/>
    <lcf76f155ced4ddcb4097134ff3c332f xmlns="85957321-0ac9-4a3e-8439-7e0aefa5a093">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D5F98FB8869054891F5D6A21E897401" ma:contentTypeVersion="21" ma:contentTypeDescription="Create a new document." ma:contentTypeScope="" ma:versionID="37c47c859b18e1fd7d895e3397cadddb">
  <xsd:schema xmlns:xsd="http://www.w3.org/2001/XMLSchema" xmlns:xs="http://www.w3.org/2001/XMLSchema" xmlns:p="http://schemas.microsoft.com/office/2006/metadata/properties" xmlns:ns2="85957321-0ac9-4a3e-8439-7e0aefa5a093" xmlns:ns3="86cd1f00-b86d-4f5e-a923-6e6274cde1cf" targetNamespace="http://schemas.microsoft.com/office/2006/metadata/properties" ma:root="true" ma:fieldsID="904cab908eaa70941f2506245d9c1f4e" ns2:_="" ns3:_="">
    <xsd:import namespace="85957321-0ac9-4a3e-8439-7e0aefa5a093"/>
    <xsd:import namespace="86cd1f00-b86d-4f5e-a923-6e6274cde1c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957321-0ac9-4a3e-8439-7e0aefa5a0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e900f003-1009-4a62-b8c7-e591d2f5d68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cd1f00-b86d-4f5e-a923-6e6274cde1cf"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f6da7993-3433-4151-8938-6d8cd822031b}" ma:internalName="TaxCatchAll" ma:showField="CatchAllData" ma:web="86cd1f00-b86d-4f5e-a923-6e6274cde1c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3EC6233-0B23-441E-A67E-B1795DFC7537}">
  <ds:schemaRefs>
    <ds:schemaRef ds:uri="http://schemas.microsoft.com/sharepoint/v3/contenttype/forms"/>
  </ds:schemaRefs>
</ds:datastoreItem>
</file>

<file path=customXml/itemProps2.xml><?xml version="1.0" encoding="utf-8"?>
<ds:datastoreItem xmlns:ds="http://schemas.openxmlformats.org/officeDocument/2006/customXml" ds:itemID="{250D1C65-98B8-4AB0-854B-BA00025E545C}">
  <ds:schemaRefs>
    <ds:schemaRef ds:uri="http://schemas.microsoft.com/office/infopath/2007/PartnerControls"/>
    <ds:schemaRef ds:uri="http://schemas.microsoft.com/office/2006/documentManagement/types"/>
    <ds:schemaRef ds:uri="http://purl.org/dc/terms/"/>
    <ds:schemaRef ds:uri="85957321-0ac9-4a3e-8439-7e0aefa5a093"/>
    <ds:schemaRef ds:uri="http://purl.org/dc/dcmitype/"/>
    <ds:schemaRef ds:uri="http://purl.org/dc/elements/1.1/"/>
    <ds:schemaRef ds:uri="http://schemas.microsoft.com/office/2006/metadata/properties"/>
    <ds:schemaRef ds:uri="http://schemas.openxmlformats.org/package/2006/metadata/core-properties"/>
    <ds:schemaRef ds:uri="86cd1f00-b86d-4f5e-a923-6e6274cde1cf"/>
    <ds:schemaRef ds:uri="http://www.w3.org/XML/1998/namespace"/>
  </ds:schemaRefs>
</ds:datastoreItem>
</file>

<file path=customXml/itemProps3.xml><?xml version="1.0" encoding="utf-8"?>
<ds:datastoreItem xmlns:ds="http://schemas.openxmlformats.org/officeDocument/2006/customXml" ds:itemID="{82B18F52-9164-4E08-846B-BED2C41BF6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957321-0ac9-4a3e-8439-7e0aefa5a093"/>
    <ds:schemaRef ds:uri="86cd1f00-b86d-4f5e-a923-6e6274cde1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13372</TotalTime>
  <Words>2578</Words>
  <Application>Microsoft Office PowerPoint</Application>
  <PresentationFormat>Widescreen</PresentationFormat>
  <Paragraphs>538</Paragraphs>
  <Slides>46</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Aptos</vt:lpstr>
      <vt:lpstr>Arial</vt:lpstr>
      <vt:lpstr>Bahnschrift</vt:lpstr>
      <vt:lpstr>Bahnschrift Condensed</vt:lpstr>
      <vt:lpstr>Calibri</vt:lpstr>
      <vt:lpstr>Tahoma</vt:lpstr>
      <vt:lpstr>Wingdings</vt:lpstr>
      <vt:lpstr>Office Theme</vt:lpstr>
      <vt:lpstr>PowerPoint Presentation</vt:lpstr>
      <vt:lpstr>Wisconsin’s Transportation-Dependent Economy Transportation-Dependent Industries Critical for Wisconsin  </vt:lpstr>
      <vt:lpstr>Wisconsin’s Transportation-Dependent Economy More Transportation-Dependent Than Neighbors, US Avg.</vt:lpstr>
      <vt:lpstr>Wisconsin’s Transportation-Dependent Economy Over 100 Million Tourism Visits Each Year</vt:lpstr>
      <vt:lpstr>Wisconsin’s Transportation-Dependent Economy Investment is Not Keeping Up with the Economy</vt:lpstr>
      <vt:lpstr>Wisconsin’s Transportation-Dependent Economy Case Study: Business Booms Along Improved I-94 N-S </vt:lpstr>
      <vt:lpstr>How Wisconsin Funds Transportation</vt:lpstr>
      <vt:lpstr>PowerPoint Presentation</vt:lpstr>
      <vt:lpstr>How Wisconsin Funds Transportation  It’s Cheaper to Drive in Wisconsin, Even in Madison</vt:lpstr>
      <vt:lpstr>How Wisconsin Funds Transportation Transportation User Fees Don’t Grow Like General Fund Taxes</vt:lpstr>
      <vt:lpstr>How Wisconsin Funds Transportation Inflation Adjusted Transportation Revenue Lower Than 2000</vt:lpstr>
      <vt:lpstr>How Wisconsin Funds Transportation Wisconsin Increasingly Relies on General Fund Revenue</vt:lpstr>
      <vt:lpstr>How Wisconsin Funds Transportation State Gas Tax has Not Kept Pace with Inflation Since 2006 </vt:lpstr>
      <vt:lpstr>How Wisconsin Funds Transportation Gas Tax Purchasing Power Declines, Construction Inflation Outpacing CPI</vt:lpstr>
      <vt:lpstr>How Wisconsin Funds Transportation Construction Inflation Reduces Number of Road Improvement Projects</vt:lpstr>
      <vt:lpstr>How Wisconsin Funds Transportation Motorists Are Paying Less in Gas Tax</vt:lpstr>
      <vt:lpstr>How Wisconsin Funds Transportation Fuel-Efficient Vehicles Equal Gas Tax Break</vt:lpstr>
      <vt:lpstr>How Wisconsin Funds Transportation Gas Powered Vehicles Are Not Going Away Soon</vt:lpstr>
      <vt:lpstr>How Wisconsin Funds Transportation Registration Fee Revenue Now Rivals Gas Tax</vt:lpstr>
      <vt:lpstr>How Wisconsin Funds Transportation Percentage of Out-of-State Contribution Drops by More Than 30%</vt:lpstr>
      <vt:lpstr>How Wisconsin Funds Transportation Wisconsin Bends Debt Service Trend, Work Still To Do</vt:lpstr>
      <vt:lpstr>Where the Money Goes</vt:lpstr>
      <vt:lpstr>Where the Money Goes All Funds Budget Overview of Spending (2025-27)</vt:lpstr>
      <vt:lpstr>Where the Money Goes Majority of Highway Spending Aimed at Maintaining Highway Conditions</vt:lpstr>
      <vt:lpstr>Where the Money Goes Local Funding Split Between Capital &amp; Operations</vt:lpstr>
      <vt:lpstr>Where the Money Goes Current Highway and Local Spending Declines in Real Dollars</vt:lpstr>
      <vt:lpstr>Where the Money Goes Wisconsin’s Highway Construction Costs Lower Than National Average, Most Neighbors (In 2015 Constant Dollars)</vt:lpstr>
      <vt:lpstr>System Conditions</vt:lpstr>
      <vt:lpstr>System Conditions Highway Conditions Stabilize, Unsustainable with Current Funding </vt:lpstr>
      <vt:lpstr>System Conditions Real Major Highway Funding Lower Than 25 Years Ago</vt:lpstr>
      <vt:lpstr>System Conditions I-94 East-West Next SE Project</vt:lpstr>
      <vt:lpstr>System Conditions Wisconsin Needs a Plan to Reconstruct Key SE Corridors</vt:lpstr>
      <vt:lpstr>System Conditions</vt:lpstr>
      <vt:lpstr>System Conditions Local Road Conditions Reflect Decades of Disinvestment</vt:lpstr>
      <vt:lpstr>System Conditions One in Three Bridges Deficient, Marked for Replacement, &gt; 50 Years Old </vt:lpstr>
      <vt:lpstr>System Conditions </vt:lpstr>
      <vt:lpstr>PowerPoint Presentation</vt:lpstr>
      <vt:lpstr>Revenue Options Neighbors Have More &amp; Growing User Fee Options </vt:lpstr>
      <vt:lpstr>Revenue Options 35 States Legislatively Adjust State Motor Fuel Taxes 2013 - 2025</vt:lpstr>
      <vt:lpstr>Revenue Options 26 States &amp; DC Use Variable-Rate State Gas Taxes</vt:lpstr>
      <vt:lpstr>Revenue Options Two States Have Enacted a Retail Delivery Fee</vt:lpstr>
      <vt:lpstr>Revenue Options Four State Have Active Road User Charge Programs </vt:lpstr>
      <vt:lpstr>PowerPoint Presentation</vt:lpstr>
      <vt:lpstr>Conclusion 2027-29 Shortfall Over $1 Billion</vt:lpstr>
      <vt:lpstr>Conclusion  Without Long-Term Fixes, Structural Shortfalls Return and Grow</vt:lpstr>
      <vt:lpstr>Conclusion It’s Time to Evaluate the Options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Briefing Doc Mockup 12/10/24</dc:title>
  <dc:creator>Debby Jackson</dc:creator>
  <cp:lastModifiedBy>Debby Jackson</cp:lastModifiedBy>
  <cp:revision>6</cp:revision>
  <cp:lastPrinted>2026-01-11T22:06:34Z</cp:lastPrinted>
  <dcterms:created xsi:type="dcterms:W3CDTF">2024-12-05T15:37:22Z</dcterms:created>
  <dcterms:modified xsi:type="dcterms:W3CDTF">2026-01-19T17:46:39Z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0x0101008D5F98FB8869054891F5D6A21E897401</vt:lpwstr>
  </property>
  <property fmtid="{D5CDD505-2E9C-101B-9397-08002B2CF9AE}" pid="3" name="MediaServiceImageTags">
    <vt:lpwstr/>
  </property>
</Properties>
</file>